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Lst>
  <p:sldSz cy="6858000" cx="12192000"/>
  <p:notesSz cx="6858000" cy="9144000"/>
  <p:embeddedFontLst>
    <p:embeddedFont>
      <p:font typeface="Roboto"/>
      <p:regular r:id="rId49"/>
      <p:bold r:id="rId50"/>
      <p:italic r:id="rId51"/>
      <p:boldItalic r:id="rId52"/>
    </p:embeddedFont>
    <p:embeddedFont>
      <p:font typeface="Poppins"/>
      <p:regular r:id="rId53"/>
      <p:bold r:id="rId54"/>
      <p:italic r:id="rId55"/>
      <p:boldItalic r:id="rId56"/>
    </p:embeddedFont>
    <p:embeddedFont>
      <p:font typeface="Poppins Light"/>
      <p:regular r:id="rId57"/>
      <p:bold r:id="rId58"/>
      <p:italic r:id="rId59"/>
      <p:boldItalic r:id="rId60"/>
    </p:embeddedFont>
    <p:embeddedFont>
      <p:font typeface="Gill Sans"/>
      <p:regular r:id="rId61"/>
      <p:bold r:id="rId62"/>
    </p:embeddedFont>
    <p:embeddedFont>
      <p:font typeface="Century Gothic"/>
      <p:regular r:id="rId63"/>
      <p:bold r:id="rId64"/>
      <p:italic r:id="rId65"/>
      <p:boldItalic r:id="rId6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747775"/>
          </p15:clr>
        </p15:guide>
        <p15:guide id="2" pos="3840">
          <p15:clr>
            <a:srgbClr val="747775"/>
          </p15:clr>
        </p15:guide>
      </p15:sldGuideLst>
    </p:ext>
    <p:ext uri="http://customooxmlschemas.google.com/">
      <go:slidesCustomData xmlns:go="http://customooxmlschemas.google.com/" r:id="rId67" roundtripDataSignature="AMtx7mhEeqB2WPtX9WJFbt9ssxYTOMGUm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font" Target="fonts/Roboto-regular.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font" Target="fonts/GillSans-bold.fntdata"/><Relationship Id="rId61" Type="http://schemas.openxmlformats.org/officeDocument/2006/relationships/font" Target="fonts/GillSans-regular.fntdata"/><Relationship Id="rId20" Type="http://schemas.openxmlformats.org/officeDocument/2006/relationships/slide" Target="slides/slide15.xml"/><Relationship Id="rId64" Type="http://schemas.openxmlformats.org/officeDocument/2006/relationships/font" Target="fonts/CenturyGothic-bold.fntdata"/><Relationship Id="rId63" Type="http://schemas.openxmlformats.org/officeDocument/2006/relationships/font" Target="fonts/CenturyGothic-regular.fntdata"/><Relationship Id="rId22" Type="http://schemas.openxmlformats.org/officeDocument/2006/relationships/slide" Target="slides/slide17.xml"/><Relationship Id="rId66" Type="http://schemas.openxmlformats.org/officeDocument/2006/relationships/font" Target="fonts/CenturyGothic-boldItalic.fntdata"/><Relationship Id="rId21" Type="http://schemas.openxmlformats.org/officeDocument/2006/relationships/slide" Target="slides/slide16.xml"/><Relationship Id="rId65" Type="http://schemas.openxmlformats.org/officeDocument/2006/relationships/font" Target="fonts/CenturyGothic-italic.fntdata"/><Relationship Id="rId24" Type="http://schemas.openxmlformats.org/officeDocument/2006/relationships/slide" Target="slides/slide19.xml"/><Relationship Id="rId23" Type="http://schemas.openxmlformats.org/officeDocument/2006/relationships/slide" Target="slides/slide18.xml"/><Relationship Id="rId67" Type="http://customschemas.google.com/relationships/presentationmetadata" Target="metadata"/><Relationship Id="rId60" Type="http://schemas.openxmlformats.org/officeDocument/2006/relationships/font" Target="fonts/PoppinsLight-boldItalic.fntdata"/><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font" Target="fonts/Roboto-italic.fntdata"/><Relationship Id="rId50" Type="http://schemas.openxmlformats.org/officeDocument/2006/relationships/font" Target="fonts/Roboto-bold.fntdata"/><Relationship Id="rId53" Type="http://schemas.openxmlformats.org/officeDocument/2006/relationships/font" Target="fonts/Poppins-regular.fntdata"/><Relationship Id="rId52" Type="http://schemas.openxmlformats.org/officeDocument/2006/relationships/font" Target="fonts/Roboto-boldItalic.fntdata"/><Relationship Id="rId11" Type="http://schemas.openxmlformats.org/officeDocument/2006/relationships/slide" Target="slides/slide6.xml"/><Relationship Id="rId55" Type="http://schemas.openxmlformats.org/officeDocument/2006/relationships/font" Target="fonts/Poppins-italic.fntdata"/><Relationship Id="rId10" Type="http://schemas.openxmlformats.org/officeDocument/2006/relationships/slide" Target="slides/slide5.xml"/><Relationship Id="rId54" Type="http://schemas.openxmlformats.org/officeDocument/2006/relationships/font" Target="fonts/Poppins-bold.fntdata"/><Relationship Id="rId13" Type="http://schemas.openxmlformats.org/officeDocument/2006/relationships/slide" Target="slides/slide8.xml"/><Relationship Id="rId57" Type="http://schemas.openxmlformats.org/officeDocument/2006/relationships/font" Target="fonts/PoppinsLight-regular.fntdata"/><Relationship Id="rId12" Type="http://schemas.openxmlformats.org/officeDocument/2006/relationships/slide" Target="slides/slide7.xml"/><Relationship Id="rId56" Type="http://schemas.openxmlformats.org/officeDocument/2006/relationships/font" Target="fonts/Poppins-boldItalic.fntdata"/><Relationship Id="rId15" Type="http://schemas.openxmlformats.org/officeDocument/2006/relationships/slide" Target="slides/slide10.xml"/><Relationship Id="rId59" Type="http://schemas.openxmlformats.org/officeDocument/2006/relationships/font" Target="fonts/PoppinsLight-italic.fntdata"/><Relationship Id="rId14" Type="http://schemas.openxmlformats.org/officeDocument/2006/relationships/slide" Target="slides/slide9.xml"/><Relationship Id="rId58" Type="http://schemas.openxmlformats.org/officeDocument/2006/relationships/font" Target="fonts/PoppinsLight-bold.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sites.google.com/lausd.net/lausdstrategicplan/home" TargetMode="Externa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achieve.lausd.net/cms/lib/CA01000043/Centricity/domain/1189/pdfs/BUL-3277_2%20Prevention%20Early%20Intervention%20Cessation%20Intervention%20and%20Resources%20to%20Support%20Students.pdf" TargetMode="Externa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samhsa.gov/data/"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lung.org/quit-smoking/smoking-facts/health-effects/nicotine" TargetMode="External"/><Relationship Id="rId3" Type="http://schemas.openxmlformats.org/officeDocument/2006/relationships/hyperlink" Target="https://www.cancer.gov/about-cancer/causes-prevention/risk/tobacco/cessation-fact-sheet#:~:text=Of%20the%20more%20than%207%2C000,least%2069%20can%20cause%20cancer" TargetMode="Externa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dc.gov/tobacco/basic_information/e-cigarettes/about-e-cigarettes.html" TargetMode="External"/><Relationship Id="rId3" Type="http://schemas.openxmlformats.org/officeDocument/2006/relationships/hyperlink" Target="https://www.medicalnewstoday.com/articles/vaping-vs-smoking#effects-of-smoking" TargetMode="Externa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dc.gov/tobacco/basic_information/e-cigarettes/pdfs/OSH-E-Cigarettes-and-Youth-What-Educators-and-Coaches-Need-to-Know-508.pdf" TargetMode="Externa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fda.gov/tobacco-products/youth-and-tobacco/results-annual-national-youth-tobacco-survey#:~:text=2022%20Findings%20on%20Youth%20E%2DCigarette%20Use,-In%20October%202022&amp;text=In%202022%2C%20about%201%20in,(past%2030%2Dday).&amp;text=14.1%25%20(2.14%20million)%20of,reported%20current%20e%2Dcigarette%20use" TargetMode="Externa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medicalnewstoday.com/articles/240820" TargetMode="External"/><Relationship Id="rId3" Type="http://schemas.openxmlformats.org/officeDocument/2006/relationships/hyperlink" Target="https://tobaccofreelife.org/why-quit-smoking/smoking-effects/nicotine-effects/" TargetMode="Externa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justice.gov/archive/ndic/pubs3/3593/index.htm#:~:text=High%20doses%20of%20marijuana%20may,%2C%20anxiety%2C%20and%20panic%20attacks" TargetMode="External"/><Relationship Id="rId3" Type="http://schemas.openxmlformats.org/officeDocument/2006/relationships/hyperlink" Target="https://www.nccih.nih.gov/health/cannabis-marijuana-and-cannabinoids-what-you-need-to-know" TargetMode="External"/><Relationship Id="rId4" Type="http://schemas.openxmlformats.org/officeDocument/2006/relationships/hyperlink" Target="https://www.cdc.gov/marijuana/featured-topics/what-we-know-about-marijuana.html" TargetMode="External"/><Relationship Id="rId5" Type="http://schemas.openxmlformats.org/officeDocument/2006/relationships/hyperlink" Target="https://www.pghcitypaper.com/pittsburgh/delta-10-vs-delta-8-whats-the-difference-22709804" TargetMode="Externa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publichealth.lacounty.gov/sapc/MDU/DE/MarijuanaEdiblesFactSheet040416.pdf" TargetMode="Externa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dc.gov/marijuana/health-effects/poisoning.html" TargetMode="Externa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justice.gov/archive/ndic/pubs3/3593/index.htm#:~:text=High%20doses%20of%20marijuana%20may,%2C%20anxiety%2C%20and%20panic%20attacks" TargetMode="External"/><Relationship Id="rId3" Type="http://schemas.openxmlformats.org/officeDocument/2006/relationships/hyperlink" Target="https://www.cdc.gov/marijuana/health-effects/teens.html" TargetMode="External"/><Relationship Id="rId4" Type="http://schemas.openxmlformats.org/officeDocument/2006/relationships/hyperlink" Target="https://www.villagebh.com/addiction/marijuana/symptoms-signs-effects/" TargetMode="Externa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ea.gov/sites/default/files/2021-12/Emoji%20Drug%20Code%20PDF_Final.pdf" TargetMode="Externa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addictioncenter.com/community/social-media-teen-drug-use/" TargetMode="External"/><Relationship Id="rId3" Type="http://schemas.openxmlformats.org/officeDocument/2006/relationships/hyperlink" Target="https://drugfree.org/" TargetMode="Externa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lausd.org/Page/18694" TargetMode="Externa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nida.nih.gov/research-topics/trends-statistics/infographics/what-fentanyl" TargetMode="External"/><Relationship Id="rId3" Type="http://schemas.openxmlformats.org/officeDocument/2006/relationships/hyperlink" Target="http://www.cdph.ca.gov/Programs/OPA/Pages/Communications-Toolkits/Fentanyl-Overdose-Prevention.aspx" TargetMode="External"/><Relationship Id="rId4" Type="http://schemas.openxmlformats.org/officeDocument/2006/relationships/hyperlink" Target="https://www.dea.gov/press-releases/2022/08/30/dea-warns-brightly-colored-fentanyl-used-target-young-americans" TargetMode="External"/><Relationship Id="rId5" Type="http://schemas.openxmlformats.org/officeDocument/2006/relationships/hyperlink" Target="https://www.lausd.org/Page/18694" TargetMode="Externa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dph.ca.gov/Programs/OPA/Pages/Communications-Toolkits/Fentanyl-Overdose-Prevention.aspx" TargetMode="Externa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dph.ca.gov/Programs/OPA/Pages/Communications-Toolkits/Fentanyl-Overdose-Prevention.aspx" TargetMode="Externa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e-cigarettes.surgeongeneral.gov/documents/SGR_Ecig_ParentTipsheet_508.pdf" TargetMode="Externa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rugfree.org/article/setting-limits-and-monitoring-behavior/" TargetMode="Externa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achieve.lausd.net/wellnesscenters" TargetMode="Externa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achieve.lausd.net/wellnesscenters" TargetMode="Externa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ea.gov/sites/default/files/2018-06/growing-up-drug-free-2017.pdf" TargetMode="Externa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ea.gov/sites/default/files/2018-06/growing-up-drug-free-2017.pdf" TargetMode="Externa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rPr b="1" i="0" lang="en-US" sz="1200" u="none" strike="noStrike">
                <a:solidFill>
                  <a:srgbClr val="FCCC00"/>
                </a:solidFill>
                <a:latin typeface="Poppins"/>
                <a:ea typeface="Poppins"/>
                <a:cs typeface="Poppins"/>
                <a:sym typeface="Poppins"/>
              </a:rPr>
              <a:t>This presentation contains a video may be impactful to some participants. Please ensure that you have members of the multi-disciplinary school-site crisis team available to support as needed. To access the notes, please print the slides showing the notes. </a:t>
            </a:r>
            <a:endParaRPr/>
          </a:p>
          <a:p>
            <a:pPr indent="-228600" lvl="0" marL="457200" marR="0" rtl="0" algn="l">
              <a:lnSpc>
                <a:spcPct val="100000"/>
              </a:lnSpc>
              <a:spcBef>
                <a:spcPts val="0"/>
              </a:spcBef>
              <a:spcAft>
                <a:spcPts val="0"/>
              </a:spcAft>
              <a:buClr>
                <a:srgbClr val="000000"/>
              </a:buClr>
              <a:buSzPts val="1400"/>
              <a:buFont typeface="Arial"/>
              <a:buNone/>
            </a:pPr>
            <a:r>
              <a:t/>
            </a:r>
            <a:endParaRPr>
              <a:solidFill>
                <a:srgbClr val="C82613"/>
              </a:solidFill>
              <a:latin typeface="Poppins"/>
              <a:ea typeface="Poppins"/>
              <a:cs typeface="Poppins"/>
              <a:sym typeface="Poppins"/>
            </a:endParaRPr>
          </a:p>
          <a:p>
            <a:pPr indent="-228600" lvl="0" marL="457200" marR="0" rtl="0" algn="l">
              <a:lnSpc>
                <a:spcPct val="100000"/>
              </a:lnSpc>
              <a:spcBef>
                <a:spcPts val="0"/>
              </a:spcBef>
              <a:spcAft>
                <a:spcPts val="0"/>
              </a:spcAft>
              <a:buClr>
                <a:srgbClr val="000000"/>
              </a:buClr>
              <a:buSzPts val="1400"/>
              <a:buFont typeface="Arial"/>
              <a:buNone/>
            </a:pPr>
            <a:r>
              <a:rPr lang="en-US">
                <a:solidFill>
                  <a:srgbClr val="C82613"/>
                </a:solidFill>
                <a:latin typeface="Poppins"/>
                <a:ea typeface="Poppins"/>
                <a:cs typeface="Poppins"/>
                <a:sym typeface="Poppins"/>
              </a:rPr>
              <a:t>Have paper and pens available for parents for note taking.</a:t>
            </a:r>
            <a:endParaRPr/>
          </a:p>
          <a:p>
            <a:pPr indent="-228600" lvl="0" marL="457200" marR="0" rtl="0" algn="l">
              <a:lnSpc>
                <a:spcPct val="100000"/>
              </a:lnSpc>
              <a:spcBef>
                <a:spcPts val="0"/>
              </a:spcBef>
              <a:spcAft>
                <a:spcPts val="0"/>
              </a:spcAft>
              <a:buClr>
                <a:srgbClr val="000000"/>
              </a:buClr>
              <a:buSzPts val="1400"/>
              <a:buFont typeface="Arial"/>
              <a:buNone/>
            </a:pPr>
            <a:r>
              <a:t/>
            </a:r>
            <a:endParaRPr>
              <a:solidFill>
                <a:srgbClr val="000000"/>
              </a:solidFill>
              <a:latin typeface="Poppins"/>
              <a:ea typeface="Poppins"/>
              <a:cs typeface="Poppins"/>
              <a:sym typeface="Poppins"/>
            </a:endParaRPr>
          </a:p>
          <a:p>
            <a:pPr indent="-304800" lvl="0" marL="457200" rtl="0" algn="l">
              <a:lnSpc>
                <a:spcPct val="100000"/>
              </a:lnSpc>
              <a:spcBef>
                <a:spcPts val="0"/>
              </a:spcBef>
              <a:spcAft>
                <a:spcPts val="0"/>
              </a:spcAft>
              <a:buSzPts val="1200"/>
              <a:buFont typeface="Poppins"/>
              <a:buChar char="●"/>
            </a:pPr>
            <a:r>
              <a:rPr lang="en-US">
                <a:solidFill>
                  <a:srgbClr val="000000"/>
                </a:solidFill>
                <a:latin typeface="Poppins"/>
                <a:ea typeface="Poppins"/>
                <a:cs typeface="Poppins"/>
                <a:sym typeface="Poppins"/>
              </a:rPr>
              <a:t>Remind participants: </a:t>
            </a:r>
            <a:endParaRPr/>
          </a:p>
          <a:p>
            <a:pPr indent="-304800" lvl="1" marL="914400" rtl="0" algn="l">
              <a:lnSpc>
                <a:spcPct val="100000"/>
              </a:lnSpc>
              <a:spcBef>
                <a:spcPts val="0"/>
              </a:spcBef>
              <a:spcAft>
                <a:spcPts val="0"/>
              </a:spcAft>
              <a:buSzPts val="1200"/>
              <a:buFont typeface="Poppins"/>
              <a:buChar char="●"/>
            </a:pPr>
            <a:r>
              <a:rPr lang="en-US">
                <a:solidFill>
                  <a:srgbClr val="000000"/>
                </a:solidFill>
                <a:latin typeface="Poppins"/>
                <a:ea typeface="Poppins"/>
                <a:cs typeface="Poppins"/>
                <a:sym typeface="Poppins"/>
              </a:rPr>
              <a:t>Substance Abuse can be an extremely difficult and personal topic with which to engage. As such, we strongly encourage you to give the necessary attention to any feelings you may have experienced. That means, but not limited to, taking breaks with the content as needed, engaging in self-care practices during and after the presentation, and reaching out for help if you need it. </a:t>
            </a:r>
            <a:endParaRPr/>
          </a:p>
          <a:p>
            <a:pPr indent="-304800" lvl="0" marL="457200" rtl="0" algn="l">
              <a:lnSpc>
                <a:spcPct val="100000"/>
              </a:lnSpc>
              <a:spcBef>
                <a:spcPts val="0"/>
              </a:spcBef>
              <a:spcAft>
                <a:spcPts val="0"/>
              </a:spcAft>
              <a:buSzPts val="1200"/>
              <a:buFont typeface="Poppins"/>
              <a:buChar char="●"/>
            </a:pPr>
            <a:r>
              <a:rPr b="0" i="0" lang="en-US">
                <a:solidFill>
                  <a:srgbClr val="C82613"/>
                </a:solidFill>
                <a:latin typeface="Poppins"/>
                <a:ea typeface="Poppins"/>
                <a:cs typeface="Poppins"/>
                <a:sym typeface="Poppins"/>
              </a:rPr>
              <a:t>If you are concerned about your child, reach out to your child's school for help. If you or someone you know is in crisis, call or text 988. A crisis counselor is available 24 hours a day to support you. </a:t>
            </a:r>
            <a:endParaRPr/>
          </a:p>
          <a:p>
            <a:pPr indent="0" lvl="0" marL="0" rtl="0" algn="l">
              <a:lnSpc>
                <a:spcPct val="100000"/>
              </a:lnSpc>
              <a:spcBef>
                <a:spcPts val="0"/>
              </a:spcBef>
              <a:spcAft>
                <a:spcPts val="0"/>
              </a:spcAft>
              <a:buSzPts val="1400"/>
              <a:buNone/>
            </a:pPr>
            <a:r>
              <a:t/>
            </a:r>
            <a:endParaRPr/>
          </a:p>
        </p:txBody>
      </p:sp>
      <p:sp>
        <p:nvSpPr>
          <p:cNvPr id="86" name="Google Shape;86;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5" name="Google Shape;95;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1" lang="en-US">
                <a:latin typeface="Poppins"/>
                <a:ea typeface="Poppins"/>
                <a:cs typeface="Poppins"/>
                <a:sym typeface="Poppins"/>
              </a:rPr>
              <a:t>Facilitator Notes: </a:t>
            </a:r>
            <a:endParaRPr/>
          </a:p>
          <a:p>
            <a:pPr indent="0" lvl="0" marL="0" rtl="0" algn="l">
              <a:lnSpc>
                <a:spcPct val="100000"/>
              </a:lnSpc>
              <a:spcBef>
                <a:spcPts val="0"/>
              </a:spcBef>
              <a:spcAft>
                <a:spcPts val="0"/>
              </a:spcAft>
              <a:buSzPts val="1400"/>
              <a:buNone/>
            </a:pPr>
            <a:r>
              <a:rPr b="1" lang="en-US">
                <a:latin typeface="Poppins"/>
                <a:ea typeface="Poppins"/>
                <a:cs typeface="Poppins"/>
                <a:sym typeface="Poppins"/>
              </a:rPr>
              <a:t>Review Learning Objectives</a:t>
            </a:r>
            <a:endParaRPr/>
          </a:p>
          <a:p>
            <a:pPr indent="-317500" lvl="0" marL="457200" rtl="0" algn="l">
              <a:lnSpc>
                <a:spcPct val="100000"/>
              </a:lnSpc>
              <a:spcBef>
                <a:spcPts val="0"/>
              </a:spcBef>
              <a:spcAft>
                <a:spcPts val="0"/>
              </a:spcAft>
              <a:buSzPts val="1400"/>
              <a:buFont typeface="Poppins"/>
              <a:buChar char="●"/>
            </a:pPr>
            <a:r>
              <a:rPr lang="en-US">
                <a:latin typeface="Poppins"/>
                <a:ea typeface="Poppins"/>
                <a:cs typeface="Poppins"/>
                <a:sym typeface="Poppins"/>
              </a:rPr>
              <a:t>Learn about nicotine, cannabis, and fentanyl</a:t>
            </a:r>
            <a:endParaRPr/>
          </a:p>
          <a:p>
            <a:pPr indent="-317500" lvl="0" marL="457200" rtl="0" algn="l">
              <a:lnSpc>
                <a:spcPct val="100000"/>
              </a:lnSpc>
              <a:spcBef>
                <a:spcPts val="0"/>
              </a:spcBef>
              <a:spcAft>
                <a:spcPts val="0"/>
              </a:spcAft>
              <a:buSzPts val="1400"/>
              <a:buFont typeface="Poppins"/>
              <a:buChar char="●"/>
            </a:pPr>
            <a:r>
              <a:rPr lang="en-US">
                <a:latin typeface="Poppins"/>
                <a:ea typeface="Poppins"/>
                <a:cs typeface="Poppins"/>
                <a:sym typeface="Poppins"/>
              </a:rPr>
              <a:t>Learn how to recognize the signs when someone is under the influence of a substance</a:t>
            </a:r>
            <a:endParaRPr/>
          </a:p>
          <a:p>
            <a:pPr indent="-317500" lvl="0" marL="457200" rtl="0" algn="l">
              <a:lnSpc>
                <a:spcPct val="100000"/>
              </a:lnSpc>
              <a:spcBef>
                <a:spcPts val="0"/>
              </a:spcBef>
              <a:spcAft>
                <a:spcPts val="0"/>
              </a:spcAft>
              <a:buSzPts val="1400"/>
              <a:buFont typeface="Poppins"/>
              <a:buChar char="●"/>
            </a:pPr>
            <a:r>
              <a:rPr lang="en-US">
                <a:latin typeface="Poppins"/>
                <a:ea typeface="Poppins"/>
                <a:cs typeface="Poppins"/>
                <a:sym typeface="Poppins"/>
              </a:rPr>
              <a:t>Learn how to identify the signs of an opioid overdose</a:t>
            </a:r>
            <a:endParaRPr/>
          </a:p>
          <a:p>
            <a:pPr indent="-317500" lvl="0" marL="457200" rtl="0" algn="l">
              <a:lnSpc>
                <a:spcPct val="100000"/>
              </a:lnSpc>
              <a:spcBef>
                <a:spcPts val="0"/>
              </a:spcBef>
              <a:spcAft>
                <a:spcPts val="0"/>
              </a:spcAft>
              <a:buSzPts val="1400"/>
              <a:buFont typeface="Poppins"/>
              <a:buChar char="●"/>
            </a:pPr>
            <a:r>
              <a:rPr lang="en-US">
                <a:latin typeface="Poppins"/>
                <a:ea typeface="Poppins"/>
                <a:cs typeface="Poppins"/>
                <a:sym typeface="Poppins"/>
              </a:rPr>
              <a:t>Identify ways to talk to your child about the dangers of substance use</a:t>
            </a:r>
            <a:endParaRPr/>
          </a:p>
          <a:p>
            <a:pPr indent="0" lvl="0" marL="0" rtl="0" algn="l">
              <a:lnSpc>
                <a:spcPct val="100000"/>
              </a:lnSpc>
              <a:spcBef>
                <a:spcPts val="0"/>
              </a:spcBef>
              <a:spcAft>
                <a:spcPts val="0"/>
              </a:spcAft>
              <a:buSzPts val="1400"/>
              <a:buNone/>
            </a:pPr>
            <a:r>
              <a:t/>
            </a:r>
            <a:endParaRPr>
              <a:latin typeface="Poppins"/>
              <a:ea typeface="Poppins"/>
              <a:cs typeface="Poppins"/>
              <a:sym typeface="Poppins"/>
            </a:endParaRPr>
          </a:p>
          <a:p>
            <a:pPr indent="0" lvl="0" marL="0" rtl="0" algn="l">
              <a:lnSpc>
                <a:spcPct val="100000"/>
              </a:lnSpc>
              <a:spcBef>
                <a:spcPts val="0"/>
              </a:spcBef>
              <a:spcAft>
                <a:spcPts val="0"/>
              </a:spcAft>
              <a:buClr>
                <a:schemeClr val="dk1"/>
              </a:buClr>
              <a:buSzPts val="1400"/>
              <a:buFont typeface="Arial"/>
              <a:buNone/>
            </a:pPr>
            <a:r>
              <a:rPr lang="en-US"/>
              <a:t>Explore the ways parents and caregivers can protect against substance use. </a:t>
            </a:r>
            <a:endParaRPr/>
          </a:p>
          <a:p>
            <a:pPr indent="0" lvl="0" marL="0" rtl="0" algn="l">
              <a:lnSpc>
                <a:spcPct val="100000"/>
              </a:lnSpc>
              <a:spcBef>
                <a:spcPts val="0"/>
              </a:spcBef>
              <a:spcAft>
                <a:spcPts val="0"/>
              </a:spcAft>
              <a:buClr>
                <a:schemeClr val="dk1"/>
              </a:buClr>
              <a:buSzPts val="1400"/>
              <a:buFont typeface="Arial"/>
              <a:buNone/>
            </a:pPr>
            <a:r>
              <a:rPr lang="en-US"/>
              <a:t>Recognize signs that your child may need help</a:t>
            </a:r>
            <a:endParaRPr b="1">
              <a:latin typeface="Poppins"/>
              <a:ea typeface="Poppins"/>
              <a:cs typeface="Poppins"/>
              <a:sym typeface="Poppins"/>
            </a:endParaRPr>
          </a:p>
          <a:p>
            <a:pPr indent="0" lvl="0" marL="0" rtl="0" algn="l">
              <a:lnSpc>
                <a:spcPct val="100000"/>
              </a:lnSpc>
              <a:spcBef>
                <a:spcPts val="0"/>
              </a:spcBef>
              <a:spcAft>
                <a:spcPts val="0"/>
              </a:spcAft>
              <a:buSzPts val="1400"/>
              <a:buNone/>
            </a:pPr>
            <a:r>
              <a:t/>
            </a:r>
            <a:endParaRPr b="1">
              <a:latin typeface="Poppins"/>
              <a:ea typeface="Poppins"/>
              <a:cs typeface="Poppins"/>
              <a:sym typeface="Poppins"/>
            </a:endParaRPr>
          </a:p>
          <a:p>
            <a:pPr indent="0" lvl="0" marL="0" rtl="0" algn="l">
              <a:lnSpc>
                <a:spcPct val="100000"/>
              </a:lnSpc>
              <a:spcBef>
                <a:spcPts val="0"/>
              </a:spcBef>
              <a:spcAft>
                <a:spcPts val="0"/>
              </a:spcAft>
              <a:buSzPts val="1400"/>
              <a:buNone/>
            </a:pPr>
            <a:r>
              <a:rPr b="1" lang="en-US">
                <a:latin typeface="Poppins"/>
                <a:ea typeface="Poppins"/>
                <a:cs typeface="Poppins"/>
                <a:sym typeface="Poppins"/>
              </a:rPr>
              <a:t>Emphasize </a:t>
            </a:r>
            <a:r>
              <a:rPr lang="en-US">
                <a:latin typeface="Poppins"/>
                <a:ea typeface="Poppins"/>
                <a:cs typeface="Poppins"/>
                <a:sym typeface="Poppins"/>
              </a:rPr>
              <a:t>that this presentation is meant to: </a:t>
            </a:r>
            <a:endParaRPr/>
          </a:p>
          <a:p>
            <a:pPr indent="-317500" lvl="0" marL="457200" rtl="0" algn="l">
              <a:lnSpc>
                <a:spcPct val="100000"/>
              </a:lnSpc>
              <a:spcBef>
                <a:spcPts val="0"/>
              </a:spcBef>
              <a:spcAft>
                <a:spcPts val="0"/>
              </a:spcAft>
              <a:buSzPts val="1400"/>
              <a:buFont typeface="Poppins"/>
              <a:buChar char="●"/>
            </a:pPr>
            <a:r>
              <a:rPr lang="en-US">
                <a:latin typeface="Poppins"/>
                <a:ea typeface="Poppins"/>
                <a:cs typeface="Poppins"/>
                <a:sym typeface="Poppins"/>
              </a:rPr>
              <a:t>Provide introductory information to common substances and trends.  Additional learning is strongly recommended. </a:t>
            </a:r>
            <a:endParaRPr/>
          </a:p>
          <a:p>
            <a:pPr indent="-317500" lvl="0" marL="457200" rtl="0" algn="l">
              <a:lnSpc>
                <a:spcPct val="100000"/>
              </a:lnSpc>
              <a:spcBef>
                <a:spcPts val="0"/>
              </a:spcBef>
              <a:spcAft>
                <a:spcPts val="0"/>
              </a:spcAft>
              <a:buSzPts val="1400"/>
              <a:buFont typeface="Poppins"/>
              <a:buChar char="●"/>
            </a:pPr>
            <a:r>
              <a:rPr lang="en-US">
                <a:latin typeface="Poppins"/>
                <a:ea typeface="Poppins"/>
                <a:cs typeface="Poppins"/>
                <a:sym typeface="Poppins"/>
              </a:rPr>
              <a:t>Empower parents/caregivers, not scare. </a:t>
            </a:r>
            <a:endParaRPr/>
          </a:p>
          <a:p>
            <a:pPr indent="-228600" lvl="0" marL="457200" marR="0" rtl="0" algn="l">
              <a:lnSpc>
                <a:spcPct val="100000"/>
              </a:lnSpc>
              <a:spcBef>
                <a:spcPts val="0"/>
              </a:spcBef>
              <a:spcAft>
                <a:spcPts val="0"/>
              </a:spcAft>
              <a:buClr>
                <a:srgbClr val="000000"/>
              </a:buClr>
              <a:buSzPts val="1400"/>
              <a:buFont typeface="Arial"/>
              <a:buNone/>
            </a:pPr>
            <a:r>
              <a:t/>
            </a:r>
            <a:endParaRPr/>
          </a:p>
        </p:txBody>
      </p:sp>
      <p:sp>
        <p:nvSpPr>
          <p:cNvPr id="96" name="Google Shape;96;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4" name="Google Shape;104;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1" lang="en-US">
                <a:latin typeface="Poppins"/>
                <a:ea typeface="Poppins"/>
                <a:cs typeface="Poppins"/>
                <a:sym typeface="Poppins"/>
              </a:rPr>
              <a:t>Welcome Participants </a:t>
            </a:r>
            <a:endParaRPr/>
          </a:p>
          <a:p>
            <a:pPr indent="0" lvl="0" marL="0" rtl="0" algn="l">
              <a:lnSpc>
                <a:spcPct val="100000"/>
              </a:lnSpc>
              <a:spcBef>
                <a:spcPts val="0"/>
              </a:spcBef>
              <a:spcAft>
                <a:spcPts val="0"/>
              </a:spcAft>
              <a:buSzPts val="1400"/>
              <a:buNone/>
            </a:pPr>
            <a:r>
              <a:rPr b="1" lang="en-US">
                <a:latin typeface="Poppins"/>
                <a:ea typeface="Poppins"/>
                <a:cs typeface="Poppins"/>
                <a:sym typeface="Poppins"/>
              </a:rPr>
              <a:t>Facilitator  Notes:</a:t>
            </a:r>
            <a:endParaRPr/>
          </a:p>
          <a:p>
            <a:pPr indent="-317500" lvl="0" marL="457200" rtl="0" algn="l">
              <a:lnSpc>
                <a:spcPct val="100000"/>
              </a:lnSpc>
              <a:spcBef>
                <a:spcPts val="0"/>
              </a:spcBef>
              <a:spcAft>
                <a:spcPts val="0"/>
              </a:spcAft>
              <a:buSzPts val="1400"/>
              <a:buFont typeface="Poppins"/>
              <a:buChar char="●"/>
            </a:pPr>
            <a:r>
              <a:rPr lang="en-US">
                <a:latin typeface="Poppins"/>
                <a:ea typeface="Poppins"/>
                <a:cs typeface="Poppins"/>
                <a:sym typeface="Poppins"/>
              </a:rPr>
              <a:t>We’re glad you’re here and want to start off by thanking you.  </a:t>
            </a:r>
            <a:endParaRPr/>
          </a:p>
          <a:p>
            <a:pPr indent="-317500" lvl="0" marL="457200" rtl="0" algn="l">
              <a:lnSpc>
                <a:spcPct val="100000"/>
              </a:lnSpc>
              <a:spcBef>
                <a:spcPts val="0"/>
              </a:spcBef>
              <a:spcAft>
                <a:spcPts val="0"/>
              </a:spcAft>
              <a:buSzPts val="1400"/>
              <a:buFont typeface="Poppins"/>
              <a:buChar char="●"/>
            </a:pPr>
            <a:r>
              <a:rPr lang="en-US">
                <a:latin typeface="Poppins"/>
                <a:ea typeface="Poppins"/>
                <a:cs typeface="Poppins"/>
                <a:sym typeface="Poppins"/>
              </a:rPr>
              <a:t>Throughout the module, you’ll hear the term “parents/caregivers” used interchangeably to refer to all caregivers including biological parents and adoptive parents, legal guardians, foster caretakers, and relative caregivers. We know you’re here because you care deeply about the wellbeing of a child(ren) in your life. We welcome you and value your participation.</a:t>
            </a:r>
            <a:endParaRPr/>
          </a:p>
          <a:p>
            <a:pPr indent="-317500" lvl="0" marL="457200" rtl="0" algn="l">
              <a:lnSpc>
                <a:spcPct val="100000"/>
              </a:lnSpc>
              <a:spcBef>
                <a:spcPts val="0"/>
              </a:spcBef>
              <a:spcAft>
                <a:spcPts val="0"/>
              </a:spcAft>
              <a:buSzPts val="1400"/>
              <a:buFont typeface="Poppins"/>
              <a:buChar char="●"/>
            </a:pPr>
            <a:r>
              <a:rPr lang="en-US">
                <a:latin typeface="Poppins"/>
                <a:ea typeface="Poppins"/>
                <a:cs typeface="Poppins"/>
                <a:sym typeface="Poppins"/>
              </a:rPr>
              <a:t>We want to acknowledge that some of the topics we’ll address can be triggering. If at any point in the presentation you feel overwhelmed, we encourage you to do what you need to help regulate your nervous system; that could be taking deep breaths, drinking a cool glass of water, or warm cup of tea, stretching, moving your body – whatever helps you remain calm and present.</a:t>
            </a:r>
            <a:endParaRPr/>
          </a:p>
          <a:p>
            <a:pPr indent="-317500" lvl="0" marL="457200" rtl="0" algn="l">
              <a:lnSpc>
                <a:spcPct val="100000"/>
              </a:lnSpc>
              <a:spcBef>
                <a:spcPts val="0"/>
              </a:spcBef>
              <a:spcAft>
                <a:spcPts val="0"/>
              </a:spcAft>
              <a:buSzPts val="1400"/>
              <a:buFont typeface="Poppins"/>
              <a:buChar char="●"/>
            </a:pPr>
            <a:r>
              <a:rPr b="1" lang="en-US" sz="1100">
                <a:solidFill>
                  <a:schemeClr val="accent1"/>
                </a:solidFill>
                <a:latin typeface="Poppins"/>
                <a:ea typeface="Poppins"/>
                <a:cs typeface="Poppins"/>
                <a:sym typeface="Poppins"/>
              </a:rPr>
              <a:t>The TUPE Program</a:t>
            </a:r>
            <a:r>
              <a:rPr b="1" i="0" lang="en-US" sz="1200" u="none" cap="none" strike="noStrike">
                <a:solidFill>
                  <a:srgbClr val="0563C1"/>
                </a:solidFill>
                <a:latin typeface="Poppins"/>
                <a:ea typeface="Poppins"/>
                <a:cs typeface="Poppins"/>
                <a:sym typeface="Poppins"/>
              </a:rPr>
              <a:t> has involved multi-agency collaboration, addressed district policy regarding tobacco use on campus, and reduced the use of tobacco, nicotine, cannabis, and hookah use among middle and high school students. </a:t>
            </a:r>
            <a:endParaRPr>
              <a:latin typeface="Poppins"/>
              <a:ea typeface="Poppins"/>
              <a:cs typeface="Poppins"/>
              <a:sym typeface="Poppins"/>
            </a:endParaRPr>
          </a:p>
          <a:p>
            <a:pPr indent="-317500" lvl="0" marL="457200" rtl="0" algn="l">
              <a:lnSpc>
                <a:spcPct val="100000"/>
              </a:lnSpc>
              <a:spcBef>
                <a:spcPts val="0"/>
              </a:spcBef>
              <a:spcAft>
                <a:spcPts val="0"/>
              </a:spcAft>
              <a:buSzPts val="1400"/>
              <a:buFont typeface="Poppins"/>
              <a:buChar char="●"/>
            </a:pPr>
            <a:r>
              <a:rPr lang="en-US">
                <a:latin typeface="Poppins"/>
                <a:ea typeface="Poppins"/>
                <a:cs typeface="Poppins"/>
                <a:sym typeface="Poppins"/>
              </a:rPr>
              <a:t>Lastly, we are here as your allies in this work. Our approach is centered in a "power-with" dynamic. We want to partner in this work. We see you as the expert of your children, and we are thankful you've allowed us to be an ally in supporting your child's wellbeing. </a:t>
            </a:r>
            <a:endParaRPr/>
          </a:p>
          <a:p>
            <a:pPr indent="-228600" lvl="0" marL="457200" marR="0" rtl="0" algn="l">
              <a:lnSpc>
                <a:spcPct val="100000"/>
              </a:lnSpc>
              <a:spcBef>
                <a:spcPts val="0"/>
              </a:spcBef>
              <a:spcAft>
                <a:spcPts val="0"/>
              </a:spcAft>
              <a:buClr>
                <a:srgbClr val="000000"/>
              </a:buClr>
              <a:buSzPts val="1400"/>
              <a:buFont typeface="Arial"/>
              <a:buNone/>
            </a:pPr>
            <a:r>
              <a:t/>
            </a:r>
            <a:endParaRPr/>
          </a:p>
        </p:txBody>
      </p:sp>
      <p:sp>
        <p:nvSpPr>
          <p:cNvPr id="105" name="Google Shape;105;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p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100"/>
              <a:buFont typeface="Arial"/>
              <a:buNone/>
            </a:pPr>
            <a:r>
              <a:rPr b="1" lang="en-US">
                <a:latin typeface="Poppins"/>
                <a:ea typeface="Poppins"/>
                <a:cs typeface="Poppins"/>
                <a:sym typeface="Poppins"/>
              </a:rPr>
              <a:t>Facilitator Notes: </a:t>
            </a:r>
            <a:endParaRPr/>
          </a:p>
          <a:p>
            <a:pPr indent="0" lvl="0" marL="0" rtl="0" algn="l">
              <a:lnSpc>
                <a:spcPct val="100000"/>
              </a:lnSpc>
              <a:spcBef>
                <a:spcPts val="0"/>
              </a:spcBef>
              <a:spcAft>
                <a:spcPts val="0"/>
              </a:spcAft>
              <a:buClr>
                <a:schemeClr val="dk1"/>
              </a:buClr>
              <a:buSzPts val="1100"/>
              <a:buFont typeface="Arial"/>
              <a:buNone/>
            </a:pPr>
            <a:r>
              <a:rPr b="1" lang="en-US">
                <a:latin typeface="Poppins"/>
                <a:ea typeface="Poppins"/>
                <a:cs typeface="Poppins"/>
                <a:sym typeface="Poppins"/>
              </a:rPr>
              <a:t>Review Strategic Plan Priority</a:t>
            </a:r>
            <a:endParaRPr/>
          </a:p>
          <a:p>
            <a:pPr indent="0" lvl="0" marL="0" rtl="0" algn="l">
              <a:lnSpc>
                <a:spcPct val="100000"/>
              </a:lnSpc>
              <a:spcBef>
                <a:spcPts val="0"/>
              </a:spcBef>
              <a:spcAft>
                <a:spcPts val="0"/>
              </a:spcAft>
              <a:buClr>
                <a:schemeClr val="dk1"/>
              </a:buClr>
              <a:buSzPts val="1100"/>
              <a:buFont typeface="Arial"/>
              <a:buNone/>
            </a:pPr>
            <a:r>
              <a:rPr lang="en-US">
                <a:latin typeface="Poppins"/>
                <a:ea typeface="Poppins"/>
                <a:cs typeface="Poppins"/>
                <a:sym typeface="Poppins"/>
              </a:rPr>
              <a:t>Today’s training addresses one of the priorities outlined in LAUSD’s Strategic Plan under Pillar 2: Joy and Wellness. It is a priority of the district to create and deliver workshops that are focused on deepening parent/caregiver knowledge, skills, and dispositions to support their students' social and emotional needs.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LAUSD Strategic Plan</a:t>
            </a:r>
            <a:endParaRPr/>
          </a:p>
          <a:p>
            <a:pPr indent="0" lvl="0" marL="0" rtl="0" algn="l">
              <a:lnSpc>
                <a:spcPct val="100000"/>
              </a:lnSpc>
              <a:spcBef>
                <a:spcPts val="0"/>
              </a:spcBef>
              <a:spcAft>
                <a:spcPts val="0"/>
              </a:spcAft>
              <a:buSzPts val="1400"/>
              <a:buNone/>
            </a:pPr>
            <a:r>
              <a:rPr lang="en-US" u="sng">
                <a:solidFill>
                  <a:schemeClr val="hlink"/>
                </a:solidFill>
                <a:hlinkClick r:id="rId2"/>
              </a:rPr>
              <a:t>https://sites.google.com/lausd.net/lausdstrategicplan/home</a:t>
            </a:r>
            <a:endParaRPr/>
          </a:p>
          <a:p>
            <a:pPr indent="0" lvl="0" marL="0" rtl="0" algn="l">
              <a:lnSpc>
                <a:spcPct val="100000"/>
              </a:lnSpc>
              <a:spcBef>
                <a:spcPts val="0"/>
              </a:spcBef>
              <a:spcAft>
                <a:spcPts val="0"/>
              </a:spcAft>
              <a:buSzPts val="1400"/>
              <a:buNone/>
            </a:pPr>
            <a:r>
              <a:t/>
            </a:r>
            <a:endParaRPr/>
          </a:p>
        </p:txBody>
      </p:sp>
      <p:sp>
        <p:nvSpPr>
          <p:cNvPr id="113" name="Google Shape;113;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0" name="Google Shape;120;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t/>
            </a:r>
            <a:endParaRPr/>
          </a:p>
        </p:txBody>
      </p:sp>
      <p:sp>
        <p:nvSpPr>
          <p:cNvPr id="121" name="Google Shape;121;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1" name="Google Shape;131;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1" lang="en-US">
                <a:latin typeface="Poppins"/>
                <a:ea typeface="Poppins"/>
                <a:cs typeface="Poppins"/>
                <a:sym typeface="Poppins"/>
              </a:rPr>
              <a:t>Facilitator Notes:</a:t>
            </a:r>
            <a:endParaRPr/>
          </a:p>
          <a:p>
            <a:pPr indent="-317500" lvl="0" marL="457200" rtl="0" algn="l">
              <a:lnSpc>
                <a:spcPct val="100000"/>
              </a:lnSpc>
              <a:spcBef>
                <a:spcPts val="0"/>
              </a:spcBef>
              <a:spcAft>
                <a:spcPts val="0"/>
              </a:spcAft>
              <a:buSzPts val="1400"/>
              <a:buFont typeface="Poppins"/>
              <a:buChar char="●"/>
            </a:pPr>
            <a:r>
              <a:rPr lang="en-US">
                <a:latin typeface="Poppins"/>
                <a:ea typeface="Poppins"/>
                <a:cs typeface="Poppins"/>
                <a:sym typeface="Poppins"/>
              </a:rPr>
              <a:t>Thinking about the dangers of substance use can feel overwhelming and scary as a caregiver. </a:t>
            </a:r>
            <a:endParaRPr/>
          </a:p>
          <a:p>
            <a:pPr indent="-317500" lvl="0" marL="457200" rtl="0" algn="l">
              <a:lnSpc>
                <a:spcPct val="100000"/>
              </a:lnSpc>
              <a:spcBef>
                <a:spcPts val="0"/>
              </a:spcBef>
              <a:spcAft>
                <a:spcPts val="0"/>
              </a:spcAft>
              <a:buSzPts val="1400"/>
              <a:buFont typeface="Poppins"/>
              <a:buChar char="●"/>
            </a:pPr>
            <a:r>
              <a:rPr b="1" lang="en-US">
                <a:latin typeface="Poppins"/>
                <a:ea typeface="Poppins"/>
                <a:cs typeface="Poppins"/>
                <a:sym typeface="Poppins"/>
              </a:rPr>
              <a:t>We will engage in a reflection activity. What gives me hope or strength during hard times?" </a:t>
            </a:r>
            <a:endParaRPr/>
          </a:p>
          <a:p>
            <a:pPr indent="-317500" lvl="0" marL="457200" rtl="0" algn="l">
              <a:lnSpc>
                <a:spcPct val="100000"/>
              </a:lnSpc>
              <a:spcBef>
                <a:spcPts val="0"/>
              </a:spcBef>
              <a:spcAft>
                <a:spcPts val="0"/>
              </a:spcAft>
              <a:buSzPts val="1400"/>
              <a:buFont typeface="Poppins"/>
              <a:buChar char="●"/>
            </a:pPr>
            <a:r>
              <a:rPr lang="en-US">
                <a:latin typeface="Poppins"/>
                <a:ea typeface="Poppins"/>
                <a:cs typeface="Poppins"/>
                <a:sym typeface="Poppins"/>
              </a:rPr>
              <a:t>Take a moment to make space for reflection about </a:t>
            </a:r>
            <a:r>
              <a:rPr b="1" lang="en-US">
                <a:latin typeface="Poppins"/>
                <a:ea typeface="Poppins"/>
                <a:cs typeface="Poppins"/>
                <a:sym typeface="Poppins"/>
              </a:rPr>
              <a:t>"what gives caregivers hope or strength during hard times?" </a:t>
            </a:r>
            <a:endParaRPr/>
          </a:p>
          <a:p>
            <a:pPr indent="-317500" lvl="0" marL="457200" rtl="0" algn="l">
              <a:lnSpc>
                <a:spcPct val="100000"/>
              </a:lnSpc>
              <a:spcBef>
                <a:spcPts val="0"/>
              </a:spcBef>
              <a:spcAft>
                <a:spcPts val="0"/>
              </a:spcAft>
              <a:buSzPts val="1400"/>
              <a:buFont typeface="Poppins"/>
              <a:buChar char="●"/>
            </a:pPr>
            <a:r>
              <a:rPr lang="en-US">
                <a:latin typeface="Poppins"/>
                <a:ea typeface="Poppins"/>
                <a:cs typeface="Poppins"/>
                <a:sym typeface="Poppins"/>
              </a:rPr>
              <a:t>Hope is forward-looking and optimistic. It builds resilience and helps us push forward in the face of challenges. As we move through the information in this module, we encourage you to keep your reasons for keeping hope at the forefront of your learning. </a:t>
            </a:r>
            <a:endParaRPr/>
          </a:p>
          <a:p>
            <a:pPr indent="0" lvl="0" marL="0" rtl="0" algn="l">
              <a:lnSpc>
                <a:spcPct val="100000"/>
              </a:lnSpc>
              <a:spcBef>
                <a:spcPts val="0"/>
              </a:spcBef>
              <a:spcAft>
                <a:spcPts val="0"/>
              </a:spcAft>
              <a:buSzPts val="1400"/>
              <a:buNone/>
            </a:pPr>
            <a:r>
              <a:rPr b="1" lang="en-US">
                <a:latin typeface="Poppins"/>
                <a:ea typeface="Poppins"/>
                <a:cs typeface="Poppins"/>
                <a:sym typeface="Poppins"/>
              </a:rPr>
              <a:t>Additional Facilitator Notes: </a:t>
            </a:r>
            <a:endParaRPr/>
          </a:p>
          <a:p>
            <a:pPr indent="-317500" lvl="0" marL="457200" rtl="0" algn="l">
              <a:lnSpc>
                <a:spcPct val="100000"/>
              </a:lnSpc>
              <a:spcBef>
                <a:spcPts val="0"/>
              </a:spcBef>
              <a:spcAft>
                <a:spcPts val="0"/>
              </a:spcAft>
              <a:buSzPts val="1400"/>
              <a:buFont typeface="Poppins"/>
              <a:buChar char="●"/>
            </a:pPr>
            <a:r>
              <a:rPr lang="en-US">
                <a:latin typeface="Poppins"/>
                <a:ea typeface="Poppins"/>
                <a:cs typeface="Poppins"/>
                <a:sym typeface="Poppins"/>
              </a:rPr>
              <a:t>Encourage participation in the reflection activity through share-out, journaling, or elbow partner discussion. For virtual training, consider using the chat function.  Participation method will vary by group size and in-person/virtual format. </a:t>
            </a:r>
            <a:endParaRPr/>
          </a:p>
          <a:p>
            <a:pPr indent="-317500" lvl="0" marL="457200" rtl="0" algn="l">
              <a:lnSpc>
                <a:spcPct val="100000"/>
              </a:lnSpc>
              <a:spcBef>
                <a:spcPts val="0"/>
              </a:spcBef>
              <a:spcAft>
                <a:spcPts val="0"/>
              </a:spcAft>
              <a:buSzPts val="1400"/>
              <a:buFont typeface="Poppins"/>
              <a:buChar char="●"/>
            </a:pPr>
            <a:r>
              <a:rPr lang="en-US">
                <a:latin typeface="Poppins"/>
                <a:ea typeface="Poppins"/>
                <a:cs typeface="Poppins"/>
                <a:sym typeface="Poppins"/>
              </a:rPr>
              <a:t>Reflect back on what you have heard. Identify general categories, i.e.:  “We heard wonderful examples of hope that come from having family support, community, spirituality and faith, our ability to problem-solve, reach out for help, etc.”</a:t>
            </a:r>
            <a:endParaRPr/>
          </a:p>
          <a:p>
            <a:pPr indent="-228600" lvl="0" marL="457200" marR="0" rtl="0" algn="l">
              <a:lnSpc>
                <a:spcPct val="100000"/>
              </a:lnSpc>
              <a:spcBef>
                <a:spcPts val="0"/>
              </a:spcBef>
              <a:spcAft>
                <a:spcPts val="0"/>
              </a:spcAft>
              <a:buClr>
                <a:srgbClr val="000000"/>
              </a:buClr>
              <a:buSzPts val="1400"/>
              <a:buFont typeface="Arial"/>
              <a:buNone/>
            </a:pPr>
            <a:r>
              <a:t/>
            </a:r>
            <a:endParaRPr/>
          </a:p>
        </p:txBody>
      </p:sp>
      <p:sp>
        <p:nvSpPr>
          <p:cNvPr id="132" name="Google Shape;132;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1" name="Google Shape;141;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1" lang="en-US">
                <a:latin typeface="Poppins"/>
                <a:ea typeface="Poppins"/>
                <a:cs typeface="Poppins"/>
                <a:sym typeface="Poppins"/>
              </a:rPr>
              <a:t>Facilitator Notes:</a:t>
            </a:r>
            <a:endParaRPr/>
          </a:p>
          <a:p>
            <a:pPr indent="-317500" lvl="0" marL="457200" rtl="0" algn="l">
              <a:lnSpc>
                <a:spcPct val="100000"/>
              </a:lnSpc>
              <a:spcBef>
                <a:spcPts val="0"/>
              </a:spcBef>
              <a:spcAft>
                <a:spcPts val="0"/>
              </a:spcAft>
              <a:buSzPts val="1400"/>
              <a:buFont typeface="Poppins"/>
              <a:buChar char="●"/>
            </a:pPr>
            <a:r>
              <a:rPr lang="en-US">
                <a:latin typeface="Poppins"/>
                <a:ea typeface="Poppins"/>
                <a:cs typeface="Poppins"/>
                <a:sym typeface="Poppins"/>
              </a:rPr>
              <a:t>As a parent, you are the biggest influence in your child’s life. </a:t>
            </a:r>
            <a:endParaRPr/>
          </a:p>
          <a:p>
            <a:pPr indent="-317500" lvl="0" marL="457200" rtl="0" algn="l">
              <a:lnSpc>
                <a:spcPct val="100000"/>
              </a:lnSpc>
              <a:spcBef>
                <a:spcPts val="0"/>
              </a:spcBef>
              <a:spcAft>
                <a:spcPts val="0"/>
              </a:spcAft>
              <a:buSzPts val="1400"/>
              <a:buFont typeface="Poppins"/>
              <a:buChar char="●"/>
            </a:pPr>
            <a:r>
              <a:rPr lang="en-US">
                <a:latin typeface="Poppins"/>
                <a:ea typeface="Poppins"/>
                <a:cs typeface="Poppins"/>
                <a:sym typeface="Poppins"/>
              </a:rPr>
              <a:t>Having open and honest conversations is one of the most powerful ways to connect with our children and help them make healthy choices.  </a:t>
            </a:r>
            <a:endParaRPr/>
          </a:p>
          <a:p>
            <a:pPr indent="-317500" lvl="0" marL="457200" rtl="0" algn="l">
              <a:lnSpc>
                <a:spcPct val="100000"/>
              </a:lnSpc>
              <a:spcBef>
                <a:spcPts val="0"/>
              </a:spcBef>
              <a:spcAft>
                <a:spcPts val="0"/>
              </a:spcAft>
              <a:buSzPts val="1400"/>
              <a:buFont typeface="Poppins"/>
              <a:buChar char="●"/>
            </a:pPr>
            <a:r>
              <a:rPr lang="en-US">
                <a:latin typeface="Poppins"/>
                <a:ea typeface="Poppins"/>
                <a:cs typeface="Poppins"/>
                <a:sym typeface="Poppins"/>
              </a:rPr>
              <a:t>When addressing challenging topics like drug and alcohol use - it’s not about having a one-time “drug talk,” but rather tackling the subject through more frequent, organic conversations that evolve as your child gets older. </a:t>
            </a:r>
            <a:endParaRPr/>
          </a:p>
          <a:p>
            <a:pPr indent="-317500" lvl="0" marL="457200" rtl="0" algn="l">
              <a:lnSpc>
                <a:spcPct val="100000"/>
              </a:lnSpc>
              <a:spcBef>
                <a:spcPts val="0"/>
              </a:spcBef>
              <a:spcAft>
                <a:spcPts val="0"/>
              </a:spcAft>
              <a:buSzPts val="1400"/>
              <a:buFont typeface="Poppins"/>
              <a:buChar char="●"/>
            </a:pPr>
            <a:r>
              <a:rPr lang="en-US">
                <a:latin typeface="Poppins"/>
                <a:ea typeface="Poppins"/>
                <a:cs typeface="Poppins"/>
                <a:sym typeface="Poppins"/>
              </a:rPr>
              <a:t>Teachable moments come up all the time — use these as natural opportunities to discuss substance use. From a young age, parents can begin to set clear expectations, rules, and messages for their children.  </a:t>
            </a:r>
            <a:endParaRPr/>
          </a:p>
          <a:p>
            <a:pPr indent="0" lvl="0" marL="0" rtl="0" algn="l">
              <a:lnSpc>
                <a:spcPct val="100000"/>
              </a:lnSpc>
              <a:spcBef>
                <a:spcPts val="0"/>
              </a:spcBef>
              <a:spcAft>
                <a:spcPts val="0"/>
              </a:spcAft>
              <a:buSzPts val="1400"/>
              <a:buNone/>
            </a:pPr>
            <a:r>
              <a:t/>
            </a:r>
            <a:endParaRPr>
              <a:latin typeface="Poppins"/>
              <a:ea typeface="Poppins"/>
              <a:cs typeface="Poppins"/>
              <a:sym typeface="Poppins"/>
            </a:endParaRPr>
          </a:p>
          <a:p>
            <a:pPr indent="0" lvl="0" marL="0" rtl="0" algn="l">
              <a:lnSpc>
                <a:spcPct val="100000"/>
              </a:lnSpc>
              <a:spcBef>
                <a:spcPts val="0"/>
              </a:spcBef>
              <a:spcAft>
                <a:spcPts val="0"/>
              </a:spcAft>
              <a:buSzPts val="1400"/>
              <a:buNone/>
            </a:pPr>
            <a:r>
              <a:rPr lang="en-US">
                <a:latin typeface="Poppins"/>
                <a:ea typeface="Poppins"/>
                <a:cs typeface="Poppins"/>
                <a:sym typeface="Poppins"/>
              </a:rPr>
              <a:t>Today we will share some facts with you about two substances commonly used by youth and a third that is extremely dangerous. We will leave you with important messges to share during teachable moments. </a:t>
            </a:r>
            <a:endParaRPr/>
          </a:p>
          <a:p>
            <a:pPr indent="0" lvl="0" marL="457200" rtl="0" algn="l">
              <a:lnSpc>
                <a:spcPct val="100000"/>
              </a:lnSpc>
              <a:spcBef>
                <a:spcPts val="0"/>
              </a:spcBef>
              <a:spcAft>
                <a:spcPts val="0"/>
              </a:spcAft>
              <a:buSzPts val="1400"/>
              <a:buNone/>
            </a:pPr>
            <a:r>
              <a:t/>
            </a:r>
            <a:endParaRPr b="1">
              <a:latin typeface="Poppins"/>
              <a:ea typeface="Poppins"/>
              <a:cs typeface="Poppins"/>
              <a:sym typeface="Poppins"/>
            </a:endParaRPr>
          </a:p>
          <a:p>
            <a:pPr indent="-228600" lvl="0" marL="457200" marR="0" rtl="0" algn="l">
              <a:lnSpc>
                <a:spcPct val="100000"/>
              </a:lnSpc>
              <a:spcBef>
                <a:spcPts val="0"/>
              </a:spcBef>
              <a:spcAft>
                <a:spcPts val="0"/>
              </a:spcAft>
              <a:buClr>
                <a:srgbClr val="000000"/>
              </a:buClr>
              <a:buSzPts val="1400"/>
              <a:buFont typeface="Arial"/>
              <a:buNone/>
            </a:pPr>
            <a:r>
              <a:t/>
            </a:r>
            <a:endParaRPr/>
          </a:p>
        </p:txBody>
      </p:sp>
      <p:sp>
        <p:nvSpPr>
          <p:cNvPr id="142" name="Google Shape;142;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p7:notes"/>
          <p:cNvSpPr/>
          <p:nvPr>
            <p:ph idx="2" type="sldImg"/>
          </p:nvPr>
        </p:nvSpPr>
        <p:spPr>
          <a:xfrm>
            <a:off x="-274638" y="679450"/>
            <a:ext cx="4117976" cy="23177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0" name="Google Shape;150;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Arial"/>
              <a:buNone/>
            </a:pPr>
            <a:r>
              <a:rPr b="1" lang="en-US">
                <a:latin typeface="Poppins"/>
                <a:ea typeface="Poppins"/>
                <a:cs typeface="Poppins"/>
                <a:sym typeface="Poppins"/>
              </a:rPr>
              <a:t>Facilitator Notes: </a:t>
            </a:r>
            <a:endParaRPr b="1">
              <a:latin typeface="Poppins"/>
              <a:ea typeface="Poppins"/>
              <a:cs typeface="Poppins"/>
              <a:sym typeface="Poppins"/>
            </a:endParaRPr>
          </a:p>
          <a:p>
            <a:pPr indent="0" lvl="0" marL="0" rtl="0" algn="l">
              <a:lnSpc>
                <a:spcPct val="100000"/>
              </a:lnSpc>
              <a:spcBef>
                <a:spcPts val="0"/>
              </a:spcBef>
              <a:spcAft>
                <a:spcPts val="0"/>
              </a:spcAft>
              <a:buClr>
                <a:schemeClr val="dk1"/>
              </a:buClr>
              <a:buSzPts val="1200"/>
              <a:buFont typeface="Arial"/>
              <a:buNone/>
            </a:pPr>
            <a:r>
              <a:rPr lang="en-US">
                <a:latin typeface="Poppins"/>
                <a:ea typeface="Poppins"/>
                <a:cs typeface="Poppins"/>
                <a:sym typeface="Poppins"/>
              </a:rPr>
              <a:t>Please know that the District has policies which help to maintain schools free of drugs, alcohol, tobacco, Electronic Nicotine Delivery Systems (ENDS) and other intoxicants. </a:t>
            </a:r>
            <a:endParaRPr>
              <a:latin typeface="Poppins"/>
              <a:ea typeface="Poppins"/>
              <a:cs typeface="Poppins"/>
              <a:sym typeface="Poppins"/>
            </a:endParaRPr>
          </a:p>
          <a:p>
            <a:pPr indent="0" lvl="0" marL="0" rtl="0" algn="l">
              <a:lnSpc>
                <a:spcPct val="100000"/>
              </a:lnSpc>
              <a:spcBef>
                <a:spcPts val="0"/>
              </a:spcBef>
              <a:spcAft>
                <a:spcPts val="0"/>
              </a:spcAft>
              <a:buClr>
                <a:schemeClr val="dk1"/>
              </a:buClr>
              <a:buSzPts val="1200"/>
              <a:buFont typeface="Arial"/>
              <a:buNone/>
            </a:pPr>
            <a:r>
              <a:rPr lang="en-US">
                <a:latin typeface="Poppins"/>
                <a:ea typeface="Poppins"/>
                <a:cs typeface="Poppins"/>
                <a:sym typeface="Poppins"/>
              </a:rPr>
              <a:t>One policy in particular, Bulletin 3277.2 </a:t>
            </a:r>
            <a:r>
              <a:rPr i="1" lang="en-US">
                <a:latin typeface="Poppins"/>
                <a:ea typeface="Poppins"/>
                <a:cs typeface="Poppins"/>
                <a:sym typeface="Poppins"/>
              </a:rPr>
              <a:t>Prevention, Early Intervention, Cessation, Intervention and Resources to Support Students Regarding Drugs, Alcohol, Tobacco, and Other Intoxicants</a:t>
            </a:r>
            <a:r>
              <a:rPr lang="en-US">
                <a:latin typeface="Poppins"/>
                <a:ea typeface="Poppins"/>
                <a:cs typeface="Poppins"/>
                <a:sym typeface="Poppins"/>
              </a:rPr>
              <a:t>, </a:t>
            </a:r>
            <a:endParaRPr>
              <a:latin typeface="Poppins"/>
              <a:ea typeface="Poppins"/>
              <a:cs typeface="Poppins"/>
              <a:sym typeface="Poppins"/>
            </a:endParaRPr>
          </a:p>
          <a:p>
            <a:pPr indent="0" lvl="0" marL="0" rtl="0" algn="l">
              <a:lnSpc>
                <a:spcPct val="100000"/>
              </a:lnSpc>
              <a:spcBef>
                <a:spcPts val="0"/>
              </a:spcBef>
              <a:spcAft>
                <a:spcPts val="0"/>
              </a:spcAft>
              <a:buClr>
                <a:schemeClr val="dk1"/>
              </a:buClr>
              <a:buSzPts val="1200"/>
              <a:buFont typeface="Arial"/>
              <a:buNone/>
            </a:pPr>
            <a:r>
              <a:rPr lang="en-US">
                <a:latin typeface="Poppins"/>
                <a:ea typeface="Poppins"/>
                <a:cs typeface="Poppins"/>
                <a:sym typeface="Poppins"/>
              </a:rPr>
              <a:t>informs staff regarding the serious dangers of electronic devices and the ease of access to intoxicants, by school-aged children within our communities.</a:t>
            </a:r>
            <a:endParaRPr b="1">
              <a:latin typeface="Poppins"/>
              <a:ea typeface="Poppins"/>
              <a:cs typeface="Poppins"/>
              <a:sym typeface="Poppins"/>
            </a:endParaRPr>
          </a:p>
          <a:p>
            <a:pPr indent="0" lvl="0" marL="0" marR="0" rtl="0" algn="l">
              <a:lnSpc>
                <a:spcPct val="100000"/>
              </a:lnSpc>
              <a:spcBef>
                <a:spcPts val="0"/>
              </a:spcBef>
              <a:spcAft>
                <a:spcPts val="0"/>
              </a:spcAft>
              <a:buClr>
                <a:schemeClr val="dk1"/>
              </a:buClr>
              <a:buSzPts val="1200"/>
              <a:buFont typeface="Arial"/>
              <a:buNone/>
            </a:pPr>
            <a:r>
              <a:t/>
            </a:r>
            <a:endParaRPr/>
          </a:p>
          <a:p>
            <a:pPr indent="0" lvl="0" marL="0" marR="0" rtl="0" algn="l">
              <a:lnSpc>
                <a:spcPct val="100000"/>
              </a:lnSpc>
              <a:spcBef>
                <a:spcPts val="0"/>
              </a:spcBef>
              <a:spcAft>
                <a:spcPts val="0"/>
              </a:spcAft>
              <a:buClr>
                <a:schemeClr val="dk1"/>
              </a:buClr>
              <a:buSzPts val="1200"/>
              <a:buFont typeface="Arial"/>
              <a:buNone/>
            </a:pPr>
            <a:r>
              <a:rPr lang="en-US"/>
              <a:t>BUL-3277.2</a:t>
            </a:r>
            <a:endParaRPr/>
          </a:p>
          <a:p>
            <a:pPr indent="0" lvl="0" marL="0" marR="0" rtl="0" algn="l">
              <a:lnSpc>
                <a:spcPct val="100000"/>
              </a:lnSpc>
              <a:spcBef>
                <a:spcPts val="0"/>
              </a:spcBef>
              <a:spcAft>
                <a:spcPts val="0"/>
              </a:spcAft>
              <a:buClr>
                <a:schemeClr val="dk1"/>
              </a:buClr>
              <a:buSzPts val="1200"/>
              <a:buFont typeface="Arial"/>
              <a:buNone/>
            </a:pPr>
            <a:r>
              <a:rPr lang="en-US" u="sng">
                <a:solidFill>
                  <a:schemeClr val="hlink"/>
                </a:solidFill>
                <a:hlinkClick r:id="rId2"/>
              </a:rPr>
              <a:t>https://achieve.lausd.net/cms/lib/CA01000043/Centricity/domain/1189/pdfs/BUL-3277_2%20Prevention%20Early%20Intervention%20Cessation%20Intervention%20and%20Resources%20to%20Support%20Students.pdf</a:t>
            </a:r>
            <a:endParaRPr/>
          </a:p>
          <a:p>
            <a:pPr indent="0" lvl="0" marL="0" marR="0" rtl="0" algn="l">
              <a:lnSpc>
                <a:spcPct val="100000"/>
              </a:lnSpc>
              <a:spcBef>
                <a:spcPts val="0"/>
              </a:spcBef>
              <a:spcAft>
                <a:spcPts val="0"/>
              </a:spcAft>
              <a:buClr>
                <a:schemeClr val="dk1"/>
              </a:buClr>
              <a:buSzPts val="1200"/>
              <a:buFont typeface="Arial"/>
              <a:buNone/>
            </a:pPr>
            <a:r>
              <a:t/>
            </a:r>
            <a:endParaRPr/>
          </a:p>
        </p:txBody>
      </p:sp>
      <p:sp>
        <p:nvSpPr>
          <p:cNvPr id="151" name="Google Shape;151;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9" name="Google Shape;159;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1" lang="en-US">
                <a:latin typeface="Poppins"/>
                <a:ea typeface="Poppins"/>
                <a:cs typeface="Poppins"/>
                <a:sym typeface="Poppins"/>
              </a:rPr>
              <a:t>Facilitator Notes:</a:t>
            </a:r>
            <a:endParaRPr/>
          </a:p>
          <a:p>
            <a:pPr indent="-317500" lvl="0" marL="457200" rtl="0" algn="l">
              <a:lnSpc>
                <a:spcPct val="100000"/>
              </a:lnSpc>
              <a:spcBef>
                <a:spcPts val="0"/>
              </a:spcBef>
              <a:spcAft>
                <a:spcPts val="0"/>
              </a:spcAft>
              <a:buSzPts val="1400"/>
              <a:buFont typeface="Poppins"/>
              <a:buChar char="●"/>
            </a:pPr>
            <a:r>
              <a:rPr lang="en-US">
                <a:latin typeface="Poppins"/>
                <a:ea typeface="Poppins"/>
                <a:cs typeface="Poppins"/>
                <a:sym typeface="Poppins"/>
              </a:rPr>
              <a:t>Drug abuse has been a national health concern for decades. Trends change but the challenge remains the same.  </a:t>
            </a:r>
            <a:endParaRPr/>
          </a:p>
          <a:p>
            <a:pPr indent="-317500" lvl="0" marL="457200" rtl="0" algn="l">
              <a:lnSpc>
                <a:spcPct val="100000"/>
              </a:lnSpc>
              <a:spcBef>
                <a:spcPts val="0"/>
              </a:spcBef>
              <a:spcAft>
                <a:spcPts val="0"/>
              </a:spcAft>
              <a:buSzPts val="1400"/>
              <a:buFont typeface="Poppins"/>
              <a:buChar char="●"/>
            </a:pPr>
            <a:r>
              <a:rPr b="1" lang="en-US">
                <a:latin typeface="Poppins"/>
                <a:ea typeface="Poppins"/>
                <a:cs typeface="Poppins"/>
                <a:sym typeface="Poppins"/>
              </a:rPr>
              <a:t>Children and teens have access to a wide range of substances</a:t>
            </a:r>
            <a:r>
              <a:rPr lang="en-US">
                <a:latin typeface="Poppins"/>
                <a:ea typeface="Poppins"/>
                <a:cs typeface="Poppins"/>
                <a:sym typeface="Poppins"/>
              </a:rPr>
              <a:t>.  </a:t>
            </a:r>
            <a:endParaRPr/>
          </a:p>
          <a:p>
            <a:pPr indent="-317500" lvl="0" marL="457200" rtl="0" algn="l">
              <a:lnSpc>
                <a:spcPct val="100000"/>
              </a:lnSpc>
              <a:spcBef>
                <a:spcPts val="0"/>
              </a:spcBef>
              <a:spcAft>
                <a:spcPts val="0"/>
              </a:spcAft>
              <a:buSzPts val="1400"/>
              <a:buFont typeface="Poppins"/>
              <a:buChar char="●"/>
            </a:pPr>
            <a:r>
              <a:rPr lang="en-US">
                <a:latin typeface="Poppins"/>
                <a:ea typeface="Poppins"/>
                <a:cs typeface="Poppins"/>
                <a:sym typeface="Poppins"/>
              </a:rPr>
              <a:t>Not all youth use drugs and alcohol, but </a:t>
            </a:r>
            <a:r>
              <a:rPr b="1" i="1" lang="en-US">
                <a:latin typeface="Poppins"/>
                <a:ea typeface="Poppins"/>
                <a:cs typeface="Poppins"/>
                <a:sym typeface="Poppins"/>
              </a:rPr>
              <a:t>some are</a:t>
            </a:r>
            <a:r>
              <a:rPr b="1" lang="en-US">
                <a:latin typeface="Poppins"/>
                <a:ea typeface="Poppins"/>
                <a:cs typeface="Poppins"/>
                <a:sym typeface="Poppins"/>
              </a:rPr>
              <a:t> taking risks when it comes to drugs and alcohol;</a:t>
            </a:r>
            <a:r>
              <a:rPr lang="en-US">
                <a:latin typeface="Poppins"/>
                <a:ea typeface="Poppins"/>
                <a:cs typeface="Poppins"/>
                <a:sym typeface="Poppins"/>
              </a:rPr>
              <a:t> about </a:t>
            </a:r>
            <a:r>
              <a:rPr b="1" lang="en-US">
                <a:latin typeface="Poppins"/>
                <a:ea typeface="Poppins"/>
                <a:cs typeface="Poppins"/>
                <a:sym typeface="Poppins"/>
              </a:rPr>
              <a:t>50% of teenagers have misused a drug at least once.</a:t>
            </a:r>
            <a:endParaRPr/>
          </a:p>
          <a:p>
            <a:pPr indent="-317500" lvl="0" marL="457200" rtl="0" algn="l">
              <a:lnSpc>
                <a:spcPct val="100000"/>
              </a:lnSpc>
              <a:spcBef>
                <a:spcPts val="0"/>
              </a:spcBef>
              <a:spcAft>
                <a:spcPts val="0"/>
              </a:spcAft>
              <a:buSzPts val="1400"/>
              <a:buFont typeface="Poppins"/>
              <a:buChar char="●"/>
            </a:pPr>
            <a:r>
              <a:rPr lang="en-US">
                <a:latin typeface="Poppins"/>
                <a:ea typeface="Poppins"/>
                <a:cs typeface="Poppins"/>
                <a:sym typeface="Poppins"/>
              </a:rPr>
              <a:t>Brain science informs us that</a:t>
            </a:r>
            <a:r>
              <a:rPr b="1" lang="en-US">
                <a:latin typeface="Poppins"/>
                <a:ea typeface="Poppins"/>
                <a:cs typeface="Poppins"/>
                <a:sym typeface="Poppins"/>
              </a:rPr>
              <a:t> early drug abuse correlates with substance abuse problems later in life</a:t>
            </a:r>
            <a:r>
              <a:rPr lang="en-US">
                <a:latin typeface="Poppins"/>
                <a:ea typeface="Poppins"/>
                <a:cs typeface="Poppins"/>
                <a:sym typeface="Poppins"/>
              </a:rPr>
              <a:t>.  Research tells us that starting use in childhood and adolescence increases the likelihood of addiction. </a:t>
            </a:r>
            <a:endParaRPr/>
          </a:p>
          <a:p>
            <a:pPr indent="0" lvl="0" marL="0" rtl="0" algn="l">
              <a:lnSpc>
                <a:spcPct val="100000"/>
              </a:lnSpc>
              <a:spcBef>
                <a:spcPts val="0"/>
              </a:spcBef>
              <a:spcAft>
                <a:spcPts val="0"/>
              </a:spcAft>
              <a:buSzPts val="1400"/>
              <a:buNone/>
            </a:pPr>
            <a:r>
              <a:t/>
            </a:r>
            <a:endParaRPr>
              <a:latin typeface="Poppins"/>
              <a:ea typeface="Poppins"/>
              <a:cs typeface="Poppins"/>
              <a:sym typeface="Poppins"/>
            </a:endParaRPr>
          </a:p>
          <a:p>
            <a:pPr indent="0" lvl="0" marL="0" rtl="0" algn="l">
              <a:lnSpc>
                <a:spcPct val="100000"/>
              </a:lnSpc>
              <a:spcBef>
                <a:spcPts val="0"/>
              </a:spcBef>
              <a:spcAft>
                <a:spcPts val="0"/>
              </a:spcAft>
              <a:buSzPts val="1400"/>
              <a:buNone/>
            </a:pPr>
            <a:r>
              <a:rPr lang="en-US">
                <a:latin typeface="Poppins"/>
                <a:ea typeface="Poppins"/>
                <a:cs typeface="Poppins"/>
                <a:sym typeface="Poppins"/>
              </a:rPr>
              <a:t>The good news - research shows that the number one reason teens decide not to use drugs are parents/caregivers. Study after study shows that parents make a huge impact on whether or not a child ends up experimenting and abusing drugs and alcohol at a young age.  </a:t>
            </a:r>
            <a:r>
              <a:rPr b="1" lang="en-US">
                <a:latin typeface="Poppins"/>
                <a:ea typeface="Poppins"/>
                <a:cs typeface="Poppins"/>
                <a:sym typeface="Poppins"/>
              </a:rPr>
              <a:t> Parents have a significant influence in their children’s decisions to experiment with alcohol and other drugs.</a:t>
            </a:r>
            <a:r>
              <a:rPr lang="en-US">
                <a:latin typeface="Poppins"/>
                <a:ea typeface="Poppins"/>
                <a:cs typeface="Poppins"/>
                <a:sym typeface="Poppins"/>
              </a:rPr>
              <a:t> </a:t>
            </a:r>
            <a:endParaRPr/>
          </a:p>
          <a:p>
            <a:pPr indent="0" lvl="0" marL="0" rtl="0" algn="l">
              <a:lnSpc>
                <a:spcPct val="100000"/>
              </a:lnSpc>
              <a:spcBef>
                <a:spcPts val="0"/>
              </a:spcBef>
              <a:spcAft>
                <a:spcPts val="0"/>
              </a:spcAft>
              <a:buSzPts val="1400"/>
              <a:buNone/>
            </a:pPr>
            <a:r>
              <a:t/>
            </a:r>
            <a:endParaRPr>
              <a:latin typeface="Poppins"/>
              <a:ea typeface="Poppins"/>
              <a:cs typeface="Poppins"/>
              <a:sym typeface="Poppins"/>
            </a:endParaRPr>
          </a:p>
          <a:p>
            <a:pPr indent="0" lvl="0" marL="0" rtl="0" algn="l">
              <a:lnSpc>
                <a:spcPct val="100000"/>
              </a:lnSpc>
              <a:spcBef>
                <a:spcPts val="0"/>
              </a:spcBef>
              <a:spcAft>
                <a:spcPts val="0"/>
              </a:spcAft>
              <a:buClr>
                <a:schemeClr val="dk1"/>
              </a:buClr>
              <a:buSzPts val="1100"/>
              <a:buFont typeface="Arial"/>
              <a:buNone/>
            </a:pPr>
            <a:r>
              <a:rPr lang="en-US" sz="1000">
                <a:solidFill>
                  <a:srgbClr val="0141A6"/>
                </a:solidFill>
              </a:rPr>
              <a:t>Substance Abuse and Mental Health Services Administration. (2021). Key substance use and mental health indicators in the United States: Results from the 2020 National Survey on Drug Use and Health (HHS Publication No. PEP21-07-01-003, NSDUH Series H-56). Rockville, MD: Center for Behavioral Health Statistics and Quality, Substance Abuse and Mental Health Services Administration. Retrieved from </a:t>
            </a:r>
            <a:r>
              <a:rPr lang="en-US" sz="1000" u="sng">
                <a:solidFill>
                  <a:schemeClr val="hlink"/>
                </a:solidFill>
                <a:hlinkClick r:id="rId2"/>
              </a:rPr>
              <a:t>https://www.samhsa.gov/data/</a:t>
            </a:r>
            <a:endParaRPr>
              <a:latin typeface="Poppins"/>
              <a:ea typeface="Poppins"/>
              <a:cs typeface="Poppins"/>
              <a:sym typeface="Poppins"/>
            </a:endParaRPr>
          </a:p>
          <a:p>
            <a:pPr indent="-228600" lvl="0" marL="457200" marR="0" rtl="0" algn="l">
              <a:lnSpc>
                <a:spcPct val="100000"/>
              </a:lnSpc>
              <a:spcBef>
                <a:spcPts val="0"/>
              </a:spcBef>
              <a:spcAft>
                <a:spcPts val="0"/>
              </a:spcAft>
              <a:buClr>
                <a:srgbClr val="000000"/>
              </a:buClr>
              <a:buSzPts val="1400"/>
              <a:buFont typeface="Arial"/>
              <a:buNone/>
            </a:pPr>
            <a:r>
              <a:t/>
            </a:r>
            <a:endParaRPr/>
          </a:p>
        </p:txBody>
      </p:sp>
      <p:sp>
        <p:nvSpPr>
          <p:cNvPr id="160" name="Google Shape;160;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7" name="Google Shape;177;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SzPts val="1400"/>
              <a:buNone/>
            </a:pPr>
            <a:r>
              <a:rPr b="1" lang="en-US">
                <a:latin typeface="Poppins"/>
                <a:ea typeface="Poppins"/>
                <a:cs typeface="Poppins"/>
                <a:sym typeface="Poppins"/>
              </a:rPr>
              <a:t>Facilitator  Notes:</a:t>
            </a:r>
            <a:endParaRPr/>
          </a:p>
          <a:p>
            <a:pPr indent="0" lvl="0" marL="0" rtl="0" algn="l">
              <a:lnSpc>
                <a:spcPct val="115000"/>
              </a:lnSpc>
              <a:spcBef>
                <a:spcPts val="0"/>
              </a:spcBef>
              <a:spcAft>
                <a:spcPts val="0"/>
              </a:spcAft>
              <a:buClr>
                <a:schemeClr val="dk1"/>
              </a:buClr>
              <a:buSzPts val="1100"/>
              <a:buFont typeface="Arial"/>
              <a:buNone/>
            </a:pPr>
            <a:r>
              <a:rPr b="1" lang="en-US">
                <a:latin typeface="Poppins"/>
                <a:ea typeface="Poppins"/>
                <a:cs typeface="Poppins"/>
                <a:sym typeface="Poppins"/>
              </a:rPr>
              <a:t>Review Prevalence Data</a:t>
            </a:r>
            <a:r>
              <a:rPr lang="en-US">
                <a:latin typeface="Poppins"/>
                <a:ea typeface="Poppins"/>
                <a:cs typeface="Poppins"/>
                <a:sym typeface="Poppins"/>
              </a:rPr>
              <a:t> </a:t>
            </a:r>
            <a:endParaRPr/>
          </a:p>
          <a:p>
            <a:pPr indent="0" lvl="0" marL="0" rtl="0" algn="l">
              <a:lnSpc>
                <a:spcPct val="115000"/>
              </a:lnSpc>
              <a:spcBef>
                <a:spcPts val="0"/>
              </a:spcBef>
              <a:spcAft>
                <a:spcPts val="0"/>
              </a:spcAft>
              <a:buClr>
                <a:schemeClr val="dk1"/>
              </a:buClr>
              <a:buSzPts val="1100"/>
              <a:buFont typeface="Arial"/>
              <a:buNone/>
            </a:pPr>
            <a:r>
              <a:rPr lang="en-US">
                <a:latin typeface="Poppins"/>
                <a:ea typeface="Poppins"/>
                <a:cs typeface="Poppins"/>
                <a:sym typeface="Poppins"/>
              </a:rPr>
              <a:t>According to a guide developed by the Centers for Disease Control and Prevention, (CDC) by 12th grade:</a:t>
            </a:r>
            <a:endParaRPr/>
          </a:p>
          <a:p>
            <a:pPr indent="0" lvl="0" marL="0" rtl="0" algn="l">
              <a:lnSpc>
                <a:spcPct val="115000"/>
              </a:lnSpc>
              <a:spcBef>
                <a:spcPts val="0"/>
              </a:spcBef>
              <a:spcAft>
                <a:spcPts val="0"/>
              </a:spcAft>
              <a:buClr>
                <a:schemeClr val="dk1"/>
              </a:buClr>
              <a:buSzPts val="1100"/>
              <a:buFont typeface="Arial"/>
              <a:buNone/>
            </a:pPr>
            <a:r>
              <a:rPr lang="en-US">
                <a:latin typeface="Poppins"/>
                <a:ea typeface="Poppins"/>
                <a:cs typeface="Poppins"/>
                <a:sym typeface="Poppins"/>
              </a:rPr>
              <a:t>•About 1 in 5 12th graders report using prescription medicine without a prescription.</a:t>
            </a:r>
            <a:endParaRPr/>
          </a:p>
          <a:p>
            <a:pPr indent="0" lvl="0" marL="0" rtl="0" algn="l">
              <a:lnSpc>
                <a:spcPct val="115000"/>
              </a:lnSpc>
              <a:spcBef>
                <a:spcPts val="0"/>
              </a:spcBef>
              <a:spcAft>
                <a:spcPts val="0"/>
              </a:spcAft>
              <a:buClr>
                <a:schemeClr val="dk1"/>
              </a:buClr>
              <a:buSzPts val="1100"/>
              <a:buFont typeface="Arial"/>
              <a:buNone/>
            </a:pPr>
            <a:r>
              <a:rPr lang="en-US">
                <a:latin typeface="Poppins"/>
                <a:ea typeface="Poppins"/>
                <a:cs typeface="Poppins"/>
                <a:sym typeface="Poppins"/>
              </a:rPr>
              <a:t>•About two-thirds of students have tried alcohol.</a:t>
            </a:r>
            <a:endParaRPr/>
          </a:p>
          <a:p>
            <a:pPr indent="0" lvl="0" marL="0" rtl="0" algn="l">
              <a:lnSpc>
                <a:spcPct val="115000"/>
              </a:lnSpc>
              <a:spcBef>
                <a:spcPts val="0"/>
              </a:spcBef>
              <a:spcAft>
                <a:spcPts val="0"/>
              </a:spcAft>
              <a:buClr>
                <a:schemeClr val="dk1"/>
              </a:buClr>
              <a:buSzPts val="1100"/>
              <a:buFont typeface="Arial"/>
              <a:buNone/>
            </a:pPr>
            <a:r>
              <a:rPr lang="en-US">
                <a:latin typeface="Poppins"/>
                <a:ea typeface="Poppins"/>
                <a:cs typeface="Poppins"/>
                <a:sym typeface="Poppins"/>
              </a:rPr>
              <a:t>•About half having used marijuana.</a:t>
            </a:r>
            <a:endParaRPr/>
          </a:p>
          <a:p>
            <a:pPr indent="0" lvl="0" marL="0" rtl="0" algn="l">
              <a:lnSpc>
                <a:spcPct val="115000"/>
              </a:lnSpc>
              <a:spcBef>
                <a:spcPts val="0"/>
              </a:spcBef>
              <a:spcAft>
                <a:spcPts val="0"/>
              </a:spcAft>
              <a:buClr>
                <a:schemeClr val="dk1"/>
              </a:buClr>
              <a:buSzPts val="1100"/>
              <a:buFont typeface="Arial"/>
              <a:buNone/>
            </a:pPr>
            <a:r>
              <a:rPr lang="en-US">
                <a:latin typeface="Poppins"/>
                <a:ea typeface="Poppins"/>
                <a:cs typeface="Poppins"/>
                <a:sym typeface="Poppins"/>
              </a:rPr>
              <a:t>And 4 in 10, approximately 40%, have tried a tobacco product. </a:t>
            </a:r>
            <a:endParaRPr/>
          </a:p>
          <a:p>
            <a:pPr indent="-228600" lvl="0" marL="457200" marR="0" rtl="0" algn="l">
              <a:lnSpc>
                <a:spcPct val="100000"/>
              </a:lnSpc>
              <a:spcBef>
                <a:spcPts val="0"/>
              </a:spcBef>
              <a:spcAft>
                <a:spcPts val="0"/>
              </a:spcAft>
              <a:buClr>
                <a:srgbClr val="000000"/>
              </a:buClr>
              <a:buSzPts val="1400"/>
              <a:buFont typeface="Arial"/>
              <a:buNone/>
            </a:pPr>
            <a:r>
              <a:t/>
            </a:r>
            <a:endParaRPr/>
          </a:p>
        </p:txBody>
      </p:sp>
      <p:sp>
        <p:nvSpPr>
          <p:cNvPr id="178" name="Google Shape;178;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9" name="Google Shape;189;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b="1" lang="en-US">
                <a:latin typeface="Poppins"/>
                <a:ea typeface="Poppins"/>
                <a:cs typeface="Poppins"/>
                <a:sym typeface="Poppins"/>
              </a:rPr>
              <a:t>Facilitator Notes:</a:t>
            </a:r>
            <a:endParaRPr/>
          </a:p>
          <a:p>
            <a:pPr indent="-317500" lvl="0" marL="457200" rtl="0" algn="l">
              <a:lnSpc>
                <a:spcPct val="115000"/>
              </a:lnSpc>
              <a:spcBef>
                <a:spcPts val="0"/>
              </a:spcBef>
              <a:spcAft>
                <a:spcPts val="0"/>
              </a:spcAft>
              <a:buSzPts val="1400"/>
              <a:buFont typeface="Poppins"/>
              <a:buChar char="●"/>
            </a:pPr>
            <a:r>
              <a:rPr b="1" lang="en-US">
                <a:latin typeface="Poppins"/>
                <a:ea typeface="Poppins"/>
                <a:cs typeface="Poppins"/>
                <a:sym typeface="Poppins"/>
              </a:rPr>
              <a:t>Any use by children and teens is a concern.</a:t>
            </a:r>
            <a:r>
              <a:rPr lang="en-US">
                <a:latin typeface="Poppins"/>
                <a:ea typeface="Poppins"/>
                <a:cs typeface="Poppins"/>
                <a:sym typeface="Poppins"/>
              </a:rPr>
              <a:t>  </a:t>
            </a:r>
            <a:endParaRPr/>
          </a:p>
          <a:p>
            <a:pPr indent="-317500" lvl="0" marL="457200" rtl="0" algn="l">
              <a:lnSpc>
                <a:spcPct val="115000"/>
              </a:lnSpc>
              <a:spcBef>
                <a:spcPts val="0"/>
              </a:spcBef>
              <a:spcAft>
                <a:spcPts val="0"/>
              </a:spcAft>
              <a:buSzPts val="1400"/>
              <a:buFont typeface="Poppins"/>
              <a:buChar char="●"/>
            </a:pPr>
            <a:r>
              <a:rPr lang="en-US">
                <a:latin typeface="Poppins"/>
                <a:ea typeface="Poppins"/>
                <a:cs typeface="Poppins"/>
                <a:sym typeface="Poppins"/>
              </a:rPr>
              <a:t>Any drug or alcohol use by teenagers is considered drug abuse because these substances interfere with normal brain development. </a:t>
            </a:r>
            <a:endParaRPr/>
          </a:p>
          <a:p>
            <a:pPr indent="0" lvl="0" marL="0" rtl="0" algn="l">
              <a:lnSpc>
                <a:spcPct val="115000"/>
              </a:lnSpc>
              <a:spcBef>
                <a:spcPts val="0"/>
              </a:spcBef>
              <a:spcAft>
                <a:spcPts val="0"/>
              </a:spcAft>
              <a:buSzPts val="1400"/>
              <a:buNone/>
            </a:pPr>
            <a:r>
              <a:t/>
            </a:r>
            <a:endParaRPr>
              <a:latin typeface="Poppins"/>
              <a:ea typeface="Poppins"/>
              <a:cs typeface="Poppins"/>
              <a:sym typeface="Poppins"/>
            </a:endParaRPr>
          </a:p>
          <a:p>
            <a:pPr indent="0" lvl="0" marL="0" rtl="0" algn="l">
              <a:lnSpc>
                <a:spcPct val="115000"/>
              </a:lnSpc>
              <a:spcBef>
                <a:spcPts val="0"/>
              </a:spcBef>
              <a:spcAft>
                <a:spcPts val="0"/>
              </a:spcAft>
              <a:buSzPts val="1400"/>
              <a:buNone/>
            </a:pPr>
            <a:r>
              <a:rPr lang="en-US">
                <a:latin typeface="Poppins"/>
                <a:ea typeface="Poppins"/>
                <a:cs typeface="Poppins"/>
                <a:sym typeface="Poppins"/>
              </a:rPr>
              <a:t>Impact on brain development can increase the risk of cognitive, behavioral, or emotional problems later on. The young brain is at a much higher risk of developing dependence and addiction of substances.  </a:t>
            </a:r>
            <a:endParaRPr/>
          </a:p>
          <a:p>
            <a:pPr indent="0" lvl="0" marL="0" rtl="0" algn="l">
              <a:lnSpc>
                <a:spcPct val="100000"/>
              </a:lnSpc>
              <a:spcBef>
                <a:spcPts val="0"/>
              </a:spcBef>
              <a:spcAft>
                <a:spcPts val="0"/>
              </a:spcAft>
              <a:buSzPts val="1400"/>
              <a:buNone/>
            </a:pPr>
            <a:r>
              <a:t/>
            </a:r>
            <a:endParaRPr b="1">
              <a:latin typeface="Poppins"/>
              <a:ea typeface="Poppins"/>
              <a:cs typeface="Poppins"/>
              <a:sym typeface="Poppins"/>
            </a:endParaRPr>
          </a:p>
          <a:p>
            <a:pPr indent="0" lvl="0" marL="0" rtl="0" algn="l">
              <a:lnSpc>
                <a:spcPct val="100000"/>
              </a:lnSpc>
              <a:spcBef>
                <a:spcPts val="0"/>
              </a:spcBef>
              <a:spcAft>
                <a:spcPts val="0"/>
              </a:spcAft>
              <a:buSzPts val="1400"/>
              <a:buNone/>
            </a:pPr>
            <a:r>
              <a:rPr lang="en-US">
                <a:solidFill>
                  <a:srgbClr val="0141A6"/>
                </a:solidFill>
                <a:latin typeface="Poppins"/>
                <a:ea typeface="Poppins"/>
                <a:cs typeface="Poppins"/>
                <a:sym typeface="Poppins"/>
              </a:rPr>
              <a:t>NIDA. 2022, October 5. From the Director. Retrieved on 2022, November 7 from https://nida.nih.gov/publications/principles-adolescent-substance-use-disorder-treatment-research-based-guide/director</a:t>
            </a:r>
            <a:endParaRPr/>
          </a:p>
          <a:p>
            <a:pPr indent="-228600" lvl="0" marL="457200" marR="0" rtl="0" algn="l">
              <a:lnSpc>
                <a:spcPct val="100000"/>
              </a:lnSpc>
              <a:spcBef>
                <a:spcPts val="0"/>
              </a:spcBef>
              <a:spcAft>
                <a:spcPts val="0"/>
              </a:spcAft>
              <a:buClr>
                <a:srgbClr val="000000"/>
              </a:buClr>
              <a:buSzPts val="1400"/>
              <a:buFont typeface="Arial"/>
              <a:buNone/>
            </a:pPr>
            <a:r>
              <a:t/>
            </a:r>
            <a:endParaRPr/>
          </a:p>
        </p:txBody>
      </p:sp>
      <p:sp>
        <p:nvSpPr>
          <p:cNvPr id="190" name="Google Shape;190;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p1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100"/>
              <a:buFont typeface="Arial"/>
              <a:buNone/>
            </a:pPr>
            <a:r>
              <a:rPr b="1" lang="en-US">
                <a:latin typeface="Poppins"/>
                <a:ea typeface="Poppins"/>
                <a:cs typeface="Poppins"/>
                <a:sym typeface="Poppins"/>
              </a:rPr>
              <a:t>Facilitator Notes: </a:t>
            </a:r>
            <a:endParaRPr b="1">
              <a:latin typeface="Poppins"/>
              <a:ea typeface="Poppins"/>
              <a:cs typeface="Poppins"/>
              <a:sym typeface="Poppins"/>
            </a:endParaRPr>
          </a:p>
          <a:p>
            <a:pPr indent="0" lvl="0" marL="0" rtl="0" algn="l">
              <a:lnSpc>
                <a:spcPct val="100000"/>
              </a:lnSpc>
              <a:spcBef>
                <a:spcPts val="0"/>
              </a:spcBef>
              <a:spcAft>
                <a:spcPts val="0"/>
              </a:spcAft>
              <a:buClr>
                <a:schemeClr val="dk1"/>
              </a:buClr>
              <a:buSzPts val="1100"/>
              <a:buFont typeface="Arial"/>
              <a:buNone/>
            </a:pPr>
            <a:r>
              <a:rPr lang="en-US">
                <a:latin typeface="Poppins"/>
                <a:ea typeface="Poppins"/>
                <a:cs typeface="Poppins"/>
                <a:sym typeface="Poppins"/>
              </a:rPr>
              <a:t>The first substance we will cover is NICOTINE also known as TOBACCO, which is an illegal substance to consume by anyone under 21 years of age in California.</a:t>
            </a:r>
            <a:endParaRPr b="1">
              <a:latin typeface="Poppins"/>
              <a:ea typeface="Poppins"/>
              <a:cs typeface="Poppins"/>
              <a:sym typeface="Poppins"/>
            </a:endParaRPr>
          </a:p>
        </p:txBody>
      </p:sp>
      <p:sp>
        <p:nvSpPr>
          <p:cNvPr id="200" name="Google Shape;200;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7" name="Google Shape;207;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100"/>
              <a:buFont typeface="Arial"/>
              <a:buNone/>
            </a:pPr>
            <a:r>
              <a:rPr b="1" lang="en-US" sz="1000">
                <a:latin typeface="Poppins"/>
                <a:ea typeface="Poppins"/>
                <a:cs typeface="Poppins"/>
                <a:sym typeface="Poppins"/>
              </a:rPr>
              <a:t>Facilitator Notes: </a:t>
            </a:r>
            <a:endParaRPr sz="1000">
              <a:latin typeface="Poppins"/>
              <a:ea typeface="Poppins"/>
              <a:cs typeface="Poppins"/>
              <a:sym typeface="Poppins"/>
            </a:endParaRPr>
          </a:p>
          <a:p>
            <a:pPr indent="-304800" lvl="0" marL="457200" rtl="0" algn="l">
              <a:lnSpc>
                <a:spcPct val="100000"/>
              </a:lnSpc>
              <a:spcBef>
                <a:spcPts val="0"/>
              </a:spcBef>
              <a:spcAft>
                <a:spcPts val="0"/>
              </a:spcAft>
              <a:buClr>
                <a:schemeClr val="dk1"/>
              </a:buClr>
              <a:buSzPts val="1200"/>
              <a:buFont typeface="Poppins"/>
              <a:buChar char="●"/>
            </a:pPr>
            <a:r>
              <a:rPr b="1" lang="en-US">
                <a:latin typeface="Poppins"/>
                <a:ea typeface="Poppins"/>
                <a:cs typeface="Poppins"/>
                <a:sym typeface="Poppins"/>
              </a:rPr>
              <a:t>Nicotine is a HIGHLY addictive chemical found in tobacco plants </a:t>
            </a:r>
            <a:r>
              <a:rPr lang="en-US">
                <a:latin typeface="Poppins"/>
                <a:ea typeface="Poppins"/>
                <a:cs typeface="Poppins"/>
                <a:sym typeface="Poppins"/>
              </a:rPr>
              <a:t>and all tobacco products like cigarettes, cigars, smokeless tobacco </a:t>
            </a:r>
            <a:r>
              <a:rPr b="1" lang="en-US">
                <a:latin typeface="Poppins"/>
                <a:ea typeface="Poppins"/>
                <a:cs typeface="Poppins"/>
                <a:sym typeface="Poppins"/>
              </a:rPr>
              <a:t>and e-cigarettes. </a:t>
            </a:r>
            <a:r>
              <a:rPr lang="en-US">
                <a:latin typeface="Poppins"/>
                <a:ea typeface="Poppins"/>
                <a:cs typeface="Poppins"/>
                <a:sym typeface="Poppins"/>
              </a:rPr>
              <a:t> It’s the reason why normal cigarette smokers have such a hard time quitting. </a:t>
            </a:r>
            <a:endParaRPr/>
          </a:p>
          <a:p>
            <a:pPr indent="-304800" lvl="0" marL="457200" rtl="0" algn="l">
              <a:lnSpc>
                <a:spcPct val="100000"/>
              </a:lnSpc>
              <a:spcBef>
                <a:spcPts val="0"/>
              </a:spcBef>
              <a:spcAft>
                <a:spcPts val="0"/>
              </a:spcAft>
              <a:buClr>
                <a:schemeClr val="dk1"/>
              </a:buClr>
              <a:buSzPts val="1200"/>
              <a:buFont typeface="Poppins"/>
              <a:buChar char="●"/>
            </a:pPr>
            <a:r>
              <a:rPr lang="en-US">
                <a:latin typeface="Poppins"/>
                <a:ea typeface="Poppins"/>
                <a:cs typeface="Poppins"/>
                <a:sym typeface="Poppins"/>
              </a:rPr>
              <a:t>Nicotine is a </a:t>
            </a:r>
            <a:r>
              <a:rPr b="1" lang="en-US">
                <a:latin typeface="Poppins"/>
                <a:ea typeface="Poppins"/>
                <a:cs typeface="Poppins"/>
                <a:sym typeface="Poppins"/>
              </a:rPr>
              <a:t>stimulant</a:t>
            </a:r>
            <a:r>
              <a:rPr lang="en-US">
                <a:latin typeface="Poppins"/>
                <a:ea typeface="Poppins"/>
                <a:cs typeface="Poppins"/>
                <a:sym typeface="Poppins"/>
              </a:rPr>
              <a:t>, which means it raises levels of physical or psychological activity in the body.</a:t>
            </a:r>
            <a:endParaRPr/>
          </a:p>
          <a:p>
            <a:pPr indent="-304800" lvl="0" marL="457200" rtl="0" algn="l">
              <a:lnSpc>
                <a:spcPct val="100000"/>
              </a:lnSpc>
              <a:spcBef>
                <a:spcPts val="0"/>
              </a:spcBef>
              <a:spcAft>
                <a:spcPts val="0"/>
              </a:spcAft>
              <a:buClr>
                <a:schemeClr val="dk1"/>
              </a:buClr>
              <a:buSzPts val="1200"/>
              <a:buFont typeface="Poppins"/>
              <a:buChar char="●"/>
            </a:pPr>
            <a:r>
              <a:rPr lang="en-US">
                <a:latin typeface="Poppins"/>
                <a:ea typeface="Poppins"/>
                <a:cs typeface="Poppins"/>
                <a:sym typeface="Poppins"/>
              </a:rPr>
              <a:t>Nicotine </a:t>
            </a:r>
            <a:r>
              <a:rPr b="1" lang="en-US">
                <a:latin typeface="Poppins"/>
                <a:ea typeface="Poppins"/>
                <a:cs typeface="Poppins"/>
                <a:sym typeface="Poppins"/>
              </a:rPr>
              <a:t>contains harmful chemicals </a:t>
            </a:r>
            <a:r>
              <a:rPr lang="en-US">
                <a:latin typeface="Poppins"/>
                <a:ea typeface="Poppins"/>
                <a:cs typeface="Poppins"/>
                <a:sym typeface="Poppins"/>
              </a:rPr>
              <a:t>that negatively affect the brain and the body.</a:t>
            </a:r>
            <a:endParaRPr/>
          </a:p>
          <a:p>
            <a:pPr indent="-304800" lvl="0" marL="457200" rtl="0" algn="l">
              <a:lnSpc>
                <a:spcPct val="100000"/>
              </a:lnSpc>
              <a:spcBef>
                <a:spcPts val="0"/>
              </a:spcBef>
              <a:spcAft>
                <a:spcPts val="0"/>
              </a:spcAft>
              <a:buClr>
                <a:schemeClr val="dk1"/>
              </a:buClr>
              <a:buSzPts val="1200"/>
              <a:buFont typeface="Poppins"/>
              <a:buChar char="●"/>
            </a:pPr>
            <a:r>
              <a:rPr lang="en-US">
                <a:latin typeface="Poppins"/>
                <a:ea typeface="Poppins"/>
                <a:cs typeface="Poppins"/>
                <a:sym typeface="Poppins"/>
              </a:rPr>
              <a:t>When nicotine is </a:t>
            </a:r>
            <a:r>
              <a:rPr b="1" lang="en-US">
                <a:latin typeface="Poppins"/>
                <a:ea typeface="Poppins"/>
                <a:cs typeface="Poppins"/>
                <a:sym typeface="Poppins"/>
              </a:rPr>
              <a:t>absorbed into the body, it goes directly to the brain.</a:t>
            </a:r>
            <a:endParaRPr/>
          </a:p>
          <a:p>
            <a:pPr indent="-304800" lvl="0" marL="457200" rtl="0" algn="l">
              <a:lnSpc>
                <a:spcPct val="100000"/>
              </a:lnSpc>
              <a:spcBef>
                <a:spcPts val="0"/>
              </a:spcBef>
              <a:spcAft>
                <a:spcPts val="0"/>
              </a:spcAft>
              <a:buClr>
                <a:schemeClr val="dk1"/>
              </a:buClr>
              <a:buSzPts val="1200"/>
              <a:buFont typeface="Poppins"/>
              <a:buChar char="●"/>
            </a:pPr>
            <a:r>
              <a:rPr lang="en-US">
                <a:latin typeface="Poppins"/>
                <a:ea typeface="Poppins"/>
                <a:cs typeface="Poppins"/>
                <a:sym typeface="Poppins"/>
              </a:rPr>
              <a:t>Adolescents who consume nicotine are in danger of suffering long term effects because nicotine use during adolescence </a:t>
            </a:r>
            <a:r>
              <a:rPr b="1" lang="en-US">
                <a:latin typeface="Poppins"/>
                <a:ea typeface="Poppins"/>
                <a:cs typeface="Poppins"/>
                <a:sym typeface="Poppins"/>
              </a:rPr>
              <a:t>can change the brain chemistry. </a:t>
            </a:r>
            <a:endParaRPr/>
          </a:p>
          <a:p>
            <a:pPr indent="-304800" lvl="0" marL="457200" rtl="0" algn="l">
              <a:lnSpc>
                <a:spcPct val="100000"/>
              </a:lnSpc>
              <a:spcBef>
                <a:spcPts val="0"/>
              </a:spcBef>
              <a:spcAft>
                <a:spcPts val="0"/>
              </a:spcAft>
              <a:buClr>
                <a:schemeClr val="dk1"/>
              </a:buClr>
              <a:buSzPts val="1200"/>
              <a:buFont typeface="Poppins"/>
              <a:buChar char="●"/>
            </a:pPr>
            <a:r>
              <a:rPr lang="en-US">
                <a:latin typeface="Poppins"/>
                <a:ea typeface="Poppins"/>
                <a:cs typeface="Poppins"/>
                <a:sym typeface="Poppins"/>
              </a:rPr>
              <a:t>Nicotine use during adolescence has been </a:t>
            </a:r>
            <a:r>
              <a:rPr b="1" lang="en-US">
                <a:latin typeface="Poppins"/>
                <a:ea typeface="Poppins"/>
                <a:cs typeface="Poppins"/>
                <a:sym typeface="Poppins"/>
              </a:rPr>
              <a:t>linked to lasting mental health disorders,</a:t>
            </a:r>
            <a:r>
              <a:rPr lang="en-US">
                <a:latin typeface="Poppins"/>
                <a:ea typeface="Poppins"/>
                <a:cs typeface="Poppins"/>
                <a:sym typeface="Poppins"/>
              </a:rPr>
              <a:t> which include memory, attention, and learning.</a:t>
            </a:r>
            <a:endParaRPr sz="1000">
              <a:latin typeface="Poppins"/>
              <a:ea typeface="Poppins"/>
              <a:cs typeface="Poppins"/>
              <a:sym typeface="Poppins"/>
            </a:endParaRPr>
          </a:p>
          <a:p>
            <a:pPr indent="0" lvl="0" marL="0" rtl="0" algn="l">
              <a:lnSpc>
                <a:spcPct val="100000"/>
              </a:lnSpc>
              <a:spcBef>
                <a:spcPts val="360"/>
              </a:spcBef>
              <a:spcAft>
                <a:spcPts val="0"/>
              </a:spcAft>
              <a:buClr>
                <a:schemeClr val="dk1"/>
              </a:buClr>
              <a:buSzPts val="1656"/>
              <a:buFont typeface="Arial"/>
              <a:buNone/>
            </a:pPr>
            <a:r>
              <a:t/>
            </a:r>
            <a:endParaRPr>
              <a:latin typeface="Poppins"/>
              <a:ea typeface="Poppins"/>
              <a:cs typeface="Poppins"/>
              <a:sym typeface="Poppins"/>
            </a:endParaRPr>
          </a:p>
          <a:p>
            <a:pPr indent="0" lvl="0" marL="0" rtl="0" algn="l">
              <a:lnSpc>
                <a:spcPct val="100000"/>
              </a:lnSpc>
              <a:spcBef>
                <a:spcPts val="360"/>
              </a:spcBef>
              <a:spcAft>
                <a:spcPts val="0"/>
              </a:spcAft>
              <a:buClr>
                <a:schemeClr val="dk1"/>
              </a:buClr>
              <a:buSzPts val="1656"/>
              <a:buFont typeface="Arial"/>
              <a:buNone/>
            </a:pPr>
            <a:r>
              <a:rPr lang="en-US">
                <a:latin typeface="Poppins"/>
                <a:ea typeface="Poppins"/>
                <a:cs typeface="Poppins"/>
                <a:sym typeface="Poppins"/>
              </a:rPr>
              <a:t>American Lung Association:</a:t>
            </a:r>
            <a:endParaRPr/>
          </a:p>
          <a:p>
            <a:pPr indent="0" lvl="0" marL="0" rtl="0" algn="l">
              <a:lnSpc>
                <a:spcPct val="100000"/>
              </a:lnSpc>
              <a:spcBef>
                <a:spcPts val="360"/>
              </a:spcBef>
              <a:spcAft>
                <a:spcPts val="0"/>
              </a:spcAft>
              <a:buClr>
                <a:schemeClr val="dk1"/>
              </a:buClr>
              <a:buSzPts val="1656"/>
              <a:buFont typeface="Arial"/>
              <a:buNone/>
            </a:pPr>
            <a:r>
              <a:rPr lang="en-US" u="sng">
                <a:solidFill>
                  <a:schemeClr val="hlink"/>
                </a:solidFill>
                <a:latin typeface="Poppins"/>
                <a:ea typeface="Poppins"/>
                <a:cs typeface="Poppins"/>
                <a:sym typeface="Poppins"/>
                <a:hlinkClick r:id="rId2"/>
              </a:rPr>
              <a:t>https://www.lung.org/quit-smoking/smoking-facts/health-effects/nicotine</a:t>
            </a:r>
            <a:r>
              <a:rPr lang="en-US">
                <a:solidFill>
                  <a:schemeClr val="dk2"/>
                </a:solidFill>
                <a:latin typeface="Poppins"/>
                <a:ea typeface="Poppins"/>
                <a:cs typeface="Poppins"/>
                <a:sym typeface="Poppins"/>
              </a:rPr>
              <a:t> </a:t>
            </a:r>
            <a:endParaRPr/>
          </a:p>
          <a:p>
            <a:pPr indent="0" lvl="0" marL="0" rtl="0" algn="l">
              <a:lnSpc>
                <a:spcPct val="100000"/>
              </a:lnSpc>
              <a:spcBef>
                <a:spcPts val="0"/>
              </a:spcBef>
              <a:spcAft>
                <a:spcPts val="0"/>
              </a:spcAft>
              <a:buClr>
                <a:schemeClr val="dk1"/>
              </a:buClr>
              <a:buSzPts val="1100"/>
              <a:buFont typeface="Arial"/>
              <a:buNone/>
            </a:pPr>
            <a:r>
              <a:t/>
            </a:r>
            <a:endParaRPr>
              <a:latin typeface="Poppins"/>
              <a:ea typeface="Poppins"/>
              <a:cs typeface="Poppins"/>
              <a:sym typeface="Poppins"/>
            </a:endParaRPr>
          </a:p>
          <a:p>
            <a:pPr indent="0" lvl="0" marL="0" rtl="0" algn="l">
              <a:lnSpc>
                <a:spcPct val="100000"/>
              </a:lnSpc>
              <a:spcBef>
                <a:spcPts val="0"/>
              </a:spcBef>
              <a:spcAft>
                <a:spcPts val="0"/>
              </a:spcAft>
              <a:buClr>
                <a:schemeClr val="dk1"/>
              </a:buClr>
              <a:buSzPts val="1100"/>
              <a:buFont typeface="Arial"/>
              <a:buNone/>
            </a:pPr>
            <a:r>
              <a:rPr lang="en-US">
                <a:latin typeface="Poppins"/>
                <a:ea typeface="Poppins"/>
                <a:cs typeface="Poppins"/>
                <a:sym typeface="Poppins"/>
              </a:rPr>
              <a:t>National Cancer Institute</a:t>
            </a:r>
            <a:endParaRPr/>
          </a:p>
          <a:p>
            <a:pPr indent="0" lvl="0" marL="0" rtl="0" algn="l">
              <a:lnSpc>
                <a:spcPct val="100000"/>
              </a:lnSpc>
              <a:spcBef>
                <a:spcPts val="0"/>
              </a:spcBef>
              <a:spcAft>
                <a:spcPts val="0"/>
              </a:spcAft>
              <a:buClr>
                <a:schemeClr val="dk1"/>
              </a:buClr>
              <a:buSzPts val="1100"/>
              <a:buFont typeface="Arial"/>
              <a:buNone/>
            </a:pPr>
            <a:r>
              <a:rPr lang="en-US" u="sng">
                <a:solidFill>
                  <a:schemeClr val="hlink"/>
                </a:solidFill>
                <a:latin typeface="Poppins"/>
                <a:ea typeface="Poppins"/>
                <a:cs typeface="Poppins"/>
                <a:sym typeface="Poppins"/>
                <a:hlinkClick r:id="rId3"/>
              </a:rPr>
              <a:t>https://www.cancer.gov/about-cancer/causes-prevention/risk/tobacco/cessation-fact-sheet#:~:text=Of%20the%20more%20than%207%2C000,least%2069%20can%20cause%20cancer</a:t>
            </a:r>
            <a:r>
              <a:rPr lang="en-US">
                <a:latin typeface="Poppins"/>
                <a:ea typeface="Poppins"/>
                <a:cs typeface="Poppins"/>
                <a:sym typeface="Poppins"/>
              </a:rPr>
              <a:t>.</a:t>
            </a:r>
            <a:endParaRPr b="1">
              <a:latin typeface="Poppins"/>
              <a:ea typeface="Poppins"/>
              <a:cs typeface="Poppins"/>
              <a:sym typeface="Poppins"/>
            </a:endParaRPr>
          </a:p>
          <a:p>
            <a:pPr indent="-228600" lvl="0" marL="457200" marR="0" rtl="0" algn="l">
              <a:lnSpc>
                <a:spcPct val="100000"/>
              </a:lnSpc>
              <a:spcBef>
                <a:spcPts val="0"/>
              </a:spcBef>
              <a:spcAft>
                <a:spcPts val="0"/>
              </a:spcAft>
              <a:buClr>
                <a:srgbClr val="000000"/>
              </a:buClr>
              <a:buSzPts val="1400"/>
              <a:buFont typeface="Arial"/>
              <a:buNone/>
            </a:pPr>
            <a:r>
              <a:t/>
            </a:r>
            <a:endParaRPr/>
          </a:p>
        </p:txBody>
      </p:sp>
      <p:sp>
        <p:nvSpPr>
          <p:cNvPr id="208" name="Google Shape;208;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9" name="Google Shape;219;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100"/>
              <a:buFont typeface="Arial"/>
              <a:buNone/>
            </a:pPr>
            <a:r>
              <a:rPr b="1" lang="en-US" sz="1200">
                <a:latin typeface="Poppins"/>
                <a:ea typeface="Poppins"/>
                <a:cs typeface="Poppins"/>
                <a:sym typeface="Poppins"/>
              </a:rPr>
              <a:t>Facilitator Key Points: </a:t>
            </a:r>
            <a:endParaRPr/>
          </a:p>
          <a:p>
            <a:pPr indent="-317500" lvl="0" marL="457200" rtl="0" algn="l">
              <a:lnSpc>
                <a:spcPct val="100000"/>
              </a:lnSpc>
              <a:spcBef>
                <a:spcPts val="0"/>
              </a:spcBef>
              <a:spcAft>
                <a:spcPts val="0"/>
              </a:spcAft>
              <a:buClr>
                <a:schemeClr val="dk1"/>
              </a:buClr>
              <a:buSzPts val="1400"/>
              <a:buFont typeface="Poppins"/>
              <a:buChar char="●"/>
            </a:pPr>
            <a:r>
              <a:rPr lang="en-US" sz="1200">
                <a:latin typeface="Poppins"/>
                <a:ea typeface="Poppins"/>
                <a:cs typeface="Poppins"/>
                <a:sym typeface="Poppins"/>
              </a:rPr>
              <a:t>These are some of the most harmful chemicals in nicotine and tobacco products. They will harm the brain and the body. </a:t>
            </a:r>
            <a:endParaRPr/>
          </a:p>
          <a:p>
            <a:pPr indent="-317500" lvl="0" marL="457200" rtl="0" algn="l">
              <a:lnSpc>
                <a:spcPct val="100000"/>
              </a:lnSpc>
              <a:spcBef>
                <a:spcPts val="0"/>
              </a:spcBef>
              <a:spcAft>
                <a:spcPts val="0"/>
              </a:spcAft>
              <a:buClr>
                <a:schemeClr val="dk1"/>
              </a:buClr>
              <a:buSzPts val="1400"/>
              <a:buFont typeface="Poppins"/>
              <a:buChar char="●"/>
            </a:pPr>
            <a:r>
              <a:rPr lang="en-US" sz="1200">
                <a:latin typeface="Poppins"/>
                <a:ea typeface="Poppins"/>
                <a:cs typeface="Poppins"/>
                <a:sym typeface="Poppins"/>
              </a:rPr>
              <a:t>Of the </a:t>
            </a:r>
            <a:r>
              <a:rPr b="1" lang="en-US" sz="1200">
                <a:latin typeface="Poppins"/>
                <a:ea typeface="Poppins"/>
                <a:cs typeface="Poppins"/>
                <a:sym typeface="Poppins"/>
              </a:rPr>
              <a:t>more than 7,000 chemicals in tobacco smoke</a:t>
            </a:r>
            <a:r>
              <a:rPr lang="en-US" sz="1200">
                <a:latin typeface="Poppins"/>
                <a:ea typeface="Poppins"/>
                <a:cs typeface="Poppins"/>
                <a:sym typeface="Poppins"/>
              </a:rPr>
              <a:t>, at least 250 are known to be harmful. Of the 250 known harmful chemicals in tobacco smoke, at least </a:t>
            </a:r>
            <a:r>
              <a:rPr b="1" lang="en-US" sz="1200">
                <a:latin typeface="Poppins"/>
                <a:ea typeface="Poppins"/>
                <a:cs typeface="Poppins"/>
                <a:sym typeface="Poppins"/>
              </a:rPr>
              <a:t>69 can cause cancer</a:t>
            </a:r>
            <a:r>
              <a:rPr lang="en-US" sz="1200">
                <a:latin typeface="Poppins"/>
                <a:ea typeface="Poppins"/>
                <a:cs typeface="Poppins"/>
                <a:sym typeface="Poppins"/>
              </a:rPr>
              <a:t>. </a:t>
            </a:r>
            <a:endParaRPr/>
          </a:p>
          <a:p>
            <a:pPr indent="-317500" lvl="0" marL="457200" rtl="0" algn="l">
              <a:lnSpc>
                <a:spcPct val="100000"/>
              </a:lnSpc>
              <a:spcBef>
                <a:spcPts val="0"/>
              </a:spcBef>
              <a:spcAft>
                <a:spcPts val="0"/>
              </a:spcAft>
              <a:buClr>
                <a:schemeClr val="dk1"/>
              </a:buClr>
              <a:buSzPts val="1400"/>
              <a:buFont typeface="Poppins"/>
              <a:buChar char="●"/>
            </a:pPr>
            <a:r>
              <a:rPr lang="en-US" sz="1200">
                <a:latin typeface="Poppins"/>
                <a:ea typeface="Poppins"/>
                <a:cs typeface="Poppins"/>
                <a:sym typeface="Poppins"/>
              </a:rPr>
              <a:t>E-cigarettes </a:t>
            </a:r>
            <a:r>
              <a:rPr b="1" lang="en-US" sz="1200">
                <a:latin typeface="Poppins"/>
                <a:ea typeface="Poppins"/>
                <a:cs typeface="Poppins"/>
                <a:sym typeface="Poppins"/>
              </a:rPr>
              <a:t>contain harmful and potentially harmful ingredients</a:t>
            </a:r>
            <a:r>
              <a:rPr lang="en-US" sz="1200">
                <a:latin typeface="Poppins"/>
                <a:ea typeface="Poppins"/>
                <a:cs typeface="Poppins"/>
                <a:sym typeface="Poppins"/>
              </a:rPr>
              <a:t>, including nicotine, heavy metals like lead, volatile organic compounds, and cancer-causing agents</a:t>
            </a:r>
            <a:endParaRPr/>
          </a:p>
          <a:p>
            <a:pPr indent="0" lvl="0" marL="0" rtl="0" algn="l">
              <a:lnSpc>
                <a:spcPct val="100000"/>
              </a:lnSpc>
              <a:spcBef>
                <a:spcPts val="0"/>
              </a:spcBef>
              <a:spcAft>
                <a:spcPts val="0"/>
              </a:spcAft>
              <a:buSzPts val="1400"/>
              <a:buNone/>
            </a:pPr>
            <a:r>
              <a:t/>
            </a:r>
            <a:endParaRPr sz="1200">
              <a:latin typeface="Poppins"/>
              <a:ea typeface="Poppins"/>
              <a:cs typeface="Poppins"/>
              <a:sym typeface="Poppins"/>
            </a:endParaRPr>
          </a:p>
          <a:p>
            <a:pPr indent="0" lvl="0" marL="0" rtl="0" algn="l">
              <a:lnSpc>
                <a:spcPct val="100000"/>
              </a:lnSpc>
              <a:spcBef>
                <a:spcPts val="0"/>
              </a:spcBef>
              <a:spcAft>
                <a:spcPts val="0"/>
              </a:spcAft>
              <a:buClr>
                <a:schemeClr val="dk1"/>
              </a:buClr>
              <a:buSzPts val="1100"/>
              <a:buFont typeface="Arial"/>
              <a:buNone/>
            </a:pPr>
            <a:r>
              <a:rPr lang="en-US" sz="1200">
                <a:latin typeface="Poppins"/>
                <a:ea typeface="Poppins"/>
                <a:cs typeface="Poppins"/>
                <a:sym typeface="Poppins"/>
              </a:rPr>
              <a:t>Sources:</a:t>
            </a:r>
            <a:endParaRPr/>
          </a:p>
          <a:p>
            <a:pPr indent="0" lvl="0" marL="0" rtl="0" algn="l">
              <a:lnSpc>
                <a:spcPct val="100000"/>
              </a:lnSpc>
              <a:spcBef>
                <a:spcPts val="0"/>
              </a:spcBef>
              <a:spcAft>
                <a:spcPts val="0"/>
              </a:spcAft>
              <a:buSzPts val="1400"/>
              <a:buNone/>
            </a:pPr>
            <a:r>
              <a:rPr lang="en-US" sz="1200">
                <a:latin typeface="Poppins"/>
                <a:ea typeface="Poppins"/>
                <a:cs typeface="Poppins"/>
                <a:sym typeface="Poppins"/>
              </a:rPr>
              <a:t>CDC:</a:t>
            </a:r>
            <a:endParaRPr/>
          </a:p>
          <a:p>
            <a:pPr indent="0" lvl="0" marL="0" rtl="0" algn="l">
              <a:lnSpc>
                <a:spcPct val="100000"/>
              </a:lnSpc>
              <a:spcBef>
                <a:spcPts val="0"/>
              </a:spcBef>
              <a:spcAft>
                <a:spcPts val="0"/>
              </a:spcAft>
              <a:buSzPts val="1400"/>
              <a:buNone/>
            </a:pPr>
            <a:r>
              <a:rPr lang="en-US" sz="1200" u="sng">
                <a:solidFill>
                  <a:schemeClr val="hlink"/>
                </a:solidFill>
                <a:latin typeface="Poppins"/>
                <a:ea typeface="Poppins"/>
                <a:cs typeface="Poppins"/>
                <a:sym typeface="Poppins"/>
                <a:hlinkClick r:id="rId2"/>
              </a:rPr>
              <a:t>https://www.cdc.gov/tobacco/basic_information/e-cigarettes/about-e-cigarettes.html</a:t>
            </a:r>
            <a:endParaRPr sz="1200">
              <a:latin typeface="Poppins"/>
              <a:ea typeface="Poppins"/>
              <a:cs typeface="Poppins"/>
              <a:sym typeface="Poppins"/>
            </a:endParaRPr>
          </a:p>
          <a:p>
            <a:pPr indent="0" lvl="0" marL="0" rtl="0" algn="l">
              <a:lnSpc>
                <a:spcPct val="100000"/>
              </a:lnSpc>
              <a:spcBef>
                <a:spcPts val="0"/>
              </a:spcBef>
              <a:spcAft>
                <a:spcPts val="0"/>
              </a:spcAft>
              <a:buSzPts val="1400"/>
              <a:buNone/>
            </a:pPr>
            <a:r>
              <a:t/>
            </a:r>
            <a:endParaRPr sz="1200">
              <a:latin typeface="Poppins"/>
              <a:ea typeface="Poppins"/>
              <a:cs typeface="Poppins"/>
              <a:sym typeface="Poppins"/>
            </a:endParaRPr>
          </a:p>
          <a:p>
            <a:pPr indent="0" lvl="0" marL="0" rtl="0" algn="l">
              <a:lnSpc>
                <a:spcPct val="100000"/>
              </a:lnSpc>
              <a:spcBef>
                <a:spcPts val="0"/>
              </a:spcBef>
              <a:spcAft>
                <a:spcPts val="0"/>
              </a:spcAft>
              <a:buSzPts val="1400"/>
              <a:buNone/>
            </a:pPr>
            <a:r>
              <a:rPr lang="en-US" sz="1200">
                <a:latin typeface="Poppins"/>
                <a:ea typeface="Poppins"/>
                <a:cs typeface="Poppins"/>
                <a:sym typeface="Poppins"/>
              </a:rPr>
              <a:t>Medical News Today:</a:t>
            </a:r>
            <a:endParaRPr/>
          </a:p>
          <a:p>
            <a:pPr indent="0" lvl="0" marL="0" rtl="0" algn="l">
              <a:lnSpc>
                <a:spcPct val="100000"/>
              </a:lnSpc>
              <a:spcBef>
                <a:spcPts val="0"/>
              </a:spcBef>
              <a:spcAft>
                <a:spcPts val="0"/>
              </a:spcAft>
              <a:buSzPts val="1400"/>
              <a:buNone/>
            </a:pPr>
            <a:r>
              <a:rPr lang="en-US" sz="1200" u="sng">
                <a:solidFill>
                  <a:schemeClr val="hlink"/>
                </a:solidFill>
                <a:latin typeface="Poppins"/>
                <a:ea typeface="Poppins"/>
                <a:cs typeface="Poppins"/>
                <a:sym typeface="Poppins"/>
                <a:hlinkClick r:id="rId3"/>
              </a:rPr>
              <a:t>https://www.medicalnewstoday.com/articles/vaping-vs-smoking#effects-of-smoking</a:t>
            </a:r>
            <a:endParaRPr sz="1200">
              <a:latin typeface="Poppins"/>
              <a:ea typeface="Poppins"/>
              <a:cs typeface="Poppins"/>
              <a:sym typeface="Poppins"/>
            </a:endParaRPr>
          </a:p>
          <a:p>
            <a:pPr indent="-228600" lvl="0" marL="457200" marR="0" rtl="0" algn="l">
              <a:lnSpc>
                <a:spcPct val="100000"/>
              </a:lnSpc>
              <a:spcBef>
                <a:spcPts val="0"/>
              </a:spcBef>
              <a:spcAft>
                <a:spcPts val="0"/>
              </a:spcAft>
              <a:buClr>
                <a:srgbClr val="000000"/>
              </a:buClr>
              <a:buSzPts val="1400"/>
              <a:buFont typeface="Arial"/>
              <a:buNone/>
            </a:pPr>
            <a:r>
              <a:t/>
            </a:r>
            <a:endParaRPr/>
          </a:p>
        </p:txBody>
      </p:sp>
      <p:sp>
        <p:nvSpPr>
          <p:cNvPr id="220" name="Google Shape;220;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1" name="Google Shape;231;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100"/>
              <a:buFont typeface="Arial"/>
              <a:buNone/>
            </a:pPr>
            <a:r>
              <a:rPr b="1" lang="en-US">
                <a:latin typeface="Poppins"/>
                <a:ea typeface="Poppins"/>
                <a:cs typeface="Poppins"/>
                <a:sym typeface="Poppins"/>
              </a:rPr>
              <a:t>Facilitator Notes: </a:t>
            </a:r>
            <a:endParaRPr/>
          </a:p>
          <a:p>
            <a:pPr indent="0" lvl="0" marL="0" rtl="0" algn="l">
              <a:lnSpc>
                <a:spcPct val="100000"/>
              </a:lnSpc>
              <a:spcBef>
                <a:spcPts val="0"/>
              </a:spcBef>
              <a:spcAft>
                <a:spcPts val="0"/>
              </a:spcAft>
              <a:buClr>
                <a:schemeClr val="dk1"/>
              </a:buClr>
              <a:buSzPts val="1100"/>
              <a:buFont typeface="Arial"/>
              <a:buNone/>
            </a:pPr>
            <a:r>
              <a:rPr b="1" lang="en-US">
                <a:latin typeface="Poppins"/>
                <a:ea typeface="Poppins"/>
                <a:cs typeface="Poppins"/>
                <a:sym typeface="Poppins"/>
              </a:rPr>
              <a:t>Let’s look at some facts about e-cigarettes.</a:t>
            </a:r>
            <a:endParaRPr/>
          </a:p>
          <a:p>
            <a:pPr indent="-317500" lvl="0" marL="457200" rtl="0" algn="l">
              <a:lnSpc>
                <a:spcPct val="100000"/>
              </a:lnSpc>
              <a:spcBef>
                <a:spcPts val="360"/>
              </a:spcBef>
              <a:spcAft>
                <a:spcPts val="0"/>
              </a:spcAft>
              <a:buClr>
                <a:schemeClr val="dk1"/>
              </a:buClr>
              <a:buSzPts val="1400"/>
              <a:buFont typeface="Poppins"/>
              <a:buChar char="●"/>
            </a:pPr>
            <a:r>
              <a:rPr lang="en-US">
                <a:latin typeface="Poppins"/>
                <a:ea typeface="Poppins"/>
                <a:cs typeface="Poppins"/>
                <a:sym typeface="Poppins"/>
              </a:rPr>
              <a:t>E-cigarettes are electronic devices that heat a liquid and produce an aerosol, or mix of small particles in the air. They look like regular cigarettes or pipes or other items commonly used by youth like USB flash drives, pens, or other items. They may use a battery or may be charged. Using an e-cigarette is sometimes called vaping. </a:t>
            </a:r>
            <a:endParaRPr/>
          </a:p>
          <a:p>
            <a:pPr indent="-317500" lvl="0" marL="457200" rtl="0" algn="l">
              <a:lnSpc>
                <a:spcPct val="100000"/>
              </a:lnSpc>
              <a:spcBef>
                <a:spcPts val="0"/>
              </a:spcBef>
              <a:spcAft>
                <a:spcPts val="0"/>
              </a:spcAft>
              <a:buClr>
                <a:schemeClr val="dk1"/>
              </a:buClr>
              <a:buSzPts val="1400"/>
              <a:buFont typeface="Poppins"/>
              <a:buChar char="●"/>
            </a:pPr>
            <a:r>
              <a:rPr lang="en-US">
                <a:latin typeface="Poppins"/>
                <a:ea typeface="Poppins"/>
                <a:cs typeface="Poppins"/>
                <a:sym typeface="Poppins"/>
              </a:rPr>
              <a:t>Some vape product labels do not disclose that they contain nicotine and are marketed as containing 0% nicotine.</a:t>
            </a:r>
            <a:endParaRPr/>
          </a:p>
          <a:p>
            <a:pPr indent="-317500" lvl="0" marL="457200" rtl="0" algn="l">
              <a:lnSpc>
                <a:spcPct val="100000"/>
              </a:lnSpc>
              <a:spcBef>
                <a:spcPts val="0"/>
              </a:spcBef>
              <a:spcAft>
                <a:spcPts val="0"/>
              </a:spcAft>
              <a:buClr>
                <a:schemeClr val="dk1"/>
              </a:buClr>
              <a:buSzPts val="1400"/>
              <a:buFont typeface="Poppins"/>
              <a:buChar char="●"/>
            </a:pPr>
            <a:r>
              <a:rPr lang="en-US">
                <a:latin typeface="Poppins"/>
                <a:ea typeface="Poppins"/>
                <a:cs typeface="Poppins"/>
                <a:sym typeface="Poppins"/>
              </a:rPr>
              <a:t>Users can consume even more nicotine through e-cigarettes. Users can buy extra-strength cartridges, which have a higher concentration of nicotine, or they can increase the e-cigarette voltage to get a greater hit of the substance. </a:t>
            </a:r>
            <a:endParaRPr/>
          </a:p>
          <a:p>
            <a:pPr indent="-317500" lvl="0" marL="457200" rtl="0" algn="l">
              <a:lnSpc>
                <a:spcPct val="100000"/>
              </a:lnSpc>
              <a:spcBef>
                <a:spcPts val="0"/>
              </a:spcBef>
              <a:spcAft>
                <a:spcPts val="0"/>
              </a:spcAft>
              <a:buClr>
                <a:schemeClr val="dk1"/>
              </a:buClr>
              <a:buSzPts val="1400"/>
              <a:buFont typeface="Poppins"/>
              <a:buChar char="●"/>
            </a:pPr>
            <a:r>
              <a:rPr lang="en-US">
                <a:latin typeface="Poppins"/>
                <a:ea typeface="Poppins"/>
                <a:cs typeface="Poppins"/>
                <a:sym typeface="Poppins"/>
              </a:rPr>
              <a:t>Companies have made flavored tobacco to appeal and attract youth. In November 2022, CA voters passed SB 793 prohibiting tobacco retailers from selling flavored tobacco products. </a:t>
            </a:r>
            <a:endParaRPr/>
          </a:p>
          <a:p>
            <a:pPr indent="-317500" lvl="0" marL="457200" rtl="0" algn="l">
              <a:lnSpc>
                <a:spcPct val="100000"/>
              </a:lnSpc>
              <a:spcBef>
                <a:spcPts val="0"/>
              </a:spcBef>
              <a:spcAft>
                <a:spcPts val="0"/>
              </a:spcAft>
              <a:buClr>
                <a:schemeClr val="dk1"/>
              </a:buClr>
              <a:buSzPts val="1400"/>
              <a:buFont typeface="Poppins"/>
              <a:buChar char="●"/>
            </a:pPr>
            <a:r>
              <a:rPr lang="en-US">
                <a:latin typeface="Poppins"/>
                <a:ea typeface="Poppins"/>
                <a:cs typeface="Poppins"/>
                <a:sym typeface="Poppins"/>
              </a:rPr>
              <a:t>Some e-cigarettes are also used to vape cannabis and other drugs.</a:t>
            </a:r>
            <a:endParaRPr/>
          </a:p>
          <a:p>
            <a:pPr indent="0" lvl="0" marL="123444" rtl="0" algn="l">
              <a:lnSpc>
                <a:spcPct val="100000"/>
              </a:lnSpc>
              <a:spcBef>
                <a:spcPts val="360"/>
              </a:spcBef>
              <a:spcAft>
                <a:spcPts val="0"/>
              </a:spcAft>
              <a:buClr>
                <a:schemeClr val="dk1"/>
              </a:buClr>
              <a:buSzPts val="1656"/>
              <a:buFont typeface="Arial"/>
              <a:buNone/>
            </a:pPr>
            <a:r>
              <a:t/>
            </a:r>
            <a:endParaRPr>
              <a:latin typeface="Poppins"/>
              <a:ea typeface="Poppins"/>
              <a:cs typeface="Poppins"/>
              <a:sym typeface="Poppins"/>
            </a:endParaRPr>
          </a:p>
          <a:p>
            <a:pPr indent="0" lvl="0" marL="123444" rtl="0" algn="l">
              <a:lnSpc>
                <a:spcPct val="100000"/>
              </a:lnSpc>
              <a:spcBef>
                <a:spcPts val="360"/>
              </a:spcBef>
              <a:spcAft>
                <a:spcPts val="0"/>
              </a:spcAft>
              <a:buClr>
                <a:schemeClr val="dk1"/>
              </a:buClr>
              <a:buSzPts val="1656"/>
              <a:buFont typeface="Arial"/>
              <a:buNone/>
            </a:pPr>
            <a:r>
              <a:rPr lang="en-US">
                <a:latin typeface="Poppins"/>
                <a:ea typeface="Poppins"/>
                <a:cs typeface="Poppins"/>
                <a:sym typeface="Poppins"/>
              </a:rPr>
              <a:t>Centers for Disease Control</a:t>
            </a:r>
            <a:endParaRPr/>
          </a:p>
          <a:p>
            <a:pPr indent="0" lvl="0" marL="123444" rtl="0" algn="l">
              <a:lnSpc>
                <a:spcPct val="100000"/>
              </a:lnSpc>
              <a:spcBef>
                <a:spcPts val="360"/>
              </a:spcBef>
              <a:spcAft>
                <a:spcPts val="0"/>
              </a:spcAft>
              <a:buClr>
                <a:schemeClr val="dk1"/>
              </a:buClr>
              <a:buSzPts val="1656"/>
              <a:buFont typeface="Arial"/>
              <a:buNone/>
            </a:pPr>
            <a:r>
              <a:rPr lang="en-US" u="sng">
                <a:solidFill>
                  <a:schemeClr val="hlink"/>
                </a:solidFill>
                <a:latin typeface="Poppins"/>
                <a:ea typeface="Poppins"/>
                <a:cs typeface="Poppins"/>
                <a:sym typeface="Poppins"/>
                <a:hlinkClick r:id="rId2"/>
              </a:rPr>
              <a:t>https://www.cdc.gov/tobacco/basic_information/e-cigarettes/pdfs/OSH-E-Cigarettes-and-Youth-What-Educators-and-Coaches-Need-to-Know-508.pdf</a:t>
            </a:r>
            <a:endParaRPr b="1">
              <a:latin typeface="Poppins"/>
              <a:ea typeface="Poppins"/>
              <a:cs typeface="Poppins"/>
              <a:sym typeface="Poppins"/>
            </a:endParaRPr>
          </a:p>
          <a:p>
            <a:pPr indent="0" lvl="0" marL="123444" rtl="0" algn="l">
              <a:lnSpc>
                <a:spcPct val="100000"/>
              </a:lnSpc>
              <a:spcBef>
                <a:spcPts val="360"/>
              </a:spcBef>
              <a:spcAft>
                <a:spcPts val="0"/>
              </a:spcAft>
              <a:buClr>
                <a:schemeClr val="dk1"/>
              </a:buClr>
              <a:buSzPts val="1656"/>
              <a:buFont typeface="Arial"/>
              <a:buNone/>
            </a:pPr>
            <a:r>
              <a:t/>
            </a:r>
            <a:endParaRPr/>
          </a:p>
          <a:p>
            <a:pPr indent="0" lvl="0" marL="123444" rtl="0" algn="l">
              <a:lnSpc>
                <a:spcPct val="100000"/>
              </a:lnSpc>
              <a:spcBef>
                <a:spcPts val="360"/>
              </a:spcBef>
              <a:spcAft>
                <a:spcPts val="0"/>
              </a:spcAft>
              <a:buClr>
                <a:schemeClr val="dk1"/>
              </a:buClr>
              <a:buSzPts val="1656"/>
              <a:buFont typeface="Arial"/>
              <a:buNone/>
            </a:pPr>
            <a:r>
              <a:t/>
            </a:r>
            <a:endParaRPr/>
          </a:p>
          <a:p>
            <a:pPr indent="0" lvl="0" marL="123444" rtl="0" algn="l">
              <a:lnSpc>
                <a:spcPct val="100000"/>
              </a:lnSpc>
              <a:spcBef>
                <a:spcPts val="360"/>
              </a:spcBef>
              <a:spcAft>
                <a:spcPts val="0"/>
              </a:spcAft>
              <a:buClr>
                <a:schemeClr val="dk1"/>
              </a:buClr>
              <a:buSzPts val="1656"/>
              <a:buFont typeface="Arial"/>
              <a:buNone/>
            </a:pPr>
            <a:r>
              <a:t/>
            </a:r>
            <a:endParaRPr/>
          </a:p>
          <a:p>
            <a:pPr indent="-228600" lvl="0" marL="457200" marR="0" rtl="0" algn="l">
              <a:lnSpc>
                <a:spcPct val="100000"/>
              </a:lnSpc>
              <a:spcBef>
                <a:spcPts val="0"/>
              </a:spcBef>
              <a:spcAft>
                <a:spcPts val="0"/>
              </a:spcAft>
              <a:buClr>
                <a:srgbClr val="000000"/>
              </a:buClr>
              <a:buSzPts val="1400"/>
              <a:buFont typeface="Arial"/>
              <a:buNone/>
            </a:pPr>
            <a:r>
              <a:t/>
            </a:r>
            <a:endParaRPr/>
          </a:p>
        </p:txBody>
      </p:sp>
      <p:sp>
        <p:nvSpPr>
          <p:cNvPr id="232" name="Google Shape;232;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3" name="Google Shape;243;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100"/>
              <a:buFont typeface="Arial"/>
              <a:buNone/>
            </a:pPr>
            <a:r>
              <a:rPr b="1" lang="en-US">
                <a:latin typeface="Poppins"/>
                <a:ea typeface="Poppins"/>
                <a:cs typeface="Poppins"/>
                <a:sym typeface="Poppins"/>
              </a:rPr>
              <a:t>Facilitator Notes: </a:t>
            </a:r>
            <a:endParaRPr>
              <a:latin typeface="Poppins"/>
              <a:ea typeface="Poppins"/>
              <a:cs typeface="Poppins"/>
              <a:sym typeface="Poppins"/>
            </a:endParaRPr>
          </a:p>
          <a:p>
            <a:pPr indent="-317500" lvl="0" marL="457200" rtl="0" algn="l">
              <a:lnSpc>
                <a:spcPct val="100000"/>
              </a:lnSpc>
              <a:spcBef>
                <a:spcPts val="0"/>
              </a:spcBef>
              <a:spcAft>
                <a:spcPts val="0"/>
              </a:spcAft>
              <a:buClr>
                <a:schemeClr val="dk1"/>
              </a:buClr>
              <a:buSzPts val="1400"/>
              <a:buFont typeface="Poppins"/>
              <a:buChar char="●"/>
            </a:pPr>
            <a:r>
              <a:rPr lang="en-US">
                <a:latin typeface="Poppins"/>
                <a:ea typeface="Poppins"/>
                <a:cs typeface="Poppins"/>
                <a:sym typeface="Poppins"/>
              </a:rPr>
              <a:t>Although rates of youth vaping remained steady between 2021 - 2022, we still have approximately 1 in 4 youth reporting daily use of e-cigarettes in the U.S.</a:t>
            </a:r>
            <a:endParaRPr/>
          </a:p>
          <a:p>
            <a:pPr indent="-317500" lvl="0" marL="457200" rtl="0" algn="l">
              <a:lnSpc>
                <a:spcPct val="100000"/>
              </a:lnSpc>
              <a:spcBef>
                <a:spcPts val="0"/>
              </a:spcBef>
              <a:spcAft>
                <a:spcPts val="0"/>
              </a:spcAft>
              <a:buClr>
                <a:schemeClr val="dk1"/>
              </a:buClr>
              <a:buSzPts val="1400"/>
              <a:buFont typeface="Poppins"/>
              <a:buChar char="●"/>
            </a:pPr>
            <a:r>
              <a:rPr lang="en-US">
                <a:latin typeface="Poppins"/>
                <a:ea typeface="Poppins"/>
                <a:cs typeface="Poppins"/>
                <a:sym typeface="Poppins"/>
              </a:rPr>
              <a:t>This is particularly alarming due to the high addiction properties of nicotine on the youth developing brain.</a:t>
            </a:r>
            <a:endParaRPr/>
          </a:p>
          <a:p>
            <a:pPr indent="0" lvl="0" marL="0" rtl="0" algn="l">
              <a:lnSpc>
                <a:spcPct val="100000"/>
              </a:lnSpc>
              <a:spcBef>
                <a:spcPts val="0"/>
              </a:spcBef>
              <a:spcAft>
                <a:spcPts val="0"/>
              </a:spcAft>
              <a:buClr>
                <a:schemeClr val="dk1"/>
              </a:buClr>
              <a:buSzPts val="1100"/>
              <a:buFont typeface="Arial"/>
              <a:buNone/>
            </a:pPr>
            <a:r>
              <a:t/>
            </a:r>
            <a:endParaRPr>
              <a:latin typeface="Poppins"/>
              <a:ea typeface="Poppins"/>
              <a:cs typeface="Poppins"/>
              <a:sym typeface="Poppins"/>
            </a:endParaRPr>
          </a:p>
          <a:p>
            <a:pPr indent="0" lvl="0" marL="0" rtl="0" algn="l">
              <a:lnSpc>
                <a:spcPct val="100000"/>
              </a:lnSpc>
              <a:spcBef>
                <a:spcPts val="0"/>
              </a:spcBef>
              <a:spcAft>
                <a:spcPts val="0"/>
              </a:spcAft>
              <a:buClr>
                <a:schemeClr val="dk1"/>
              </a:buClr>
              <a:buSzPts val="1100"/>
              <a:buFont typeface="Arial"/>
              <a:buNone/>
            </a:pPr>
            <a:r>
              <a:rPr lang="en-US">
                <a:latin typeface="Poppins"/>
                <a:ea typeface="Poppins"/>
                <a:cs typeface="Poppins"/>
                <a:sym typeface="Poppins"/>
              </a:rPr>
              <a:t>FDA National Youth Tobacco Survey</a:t>
            </a:r>
            <a:endParaRPr/>
          </a:p>
          <a:p>
            <a:pPr indent="0" lvl="0" marL="0" rtl="0" algn="l">
              <a:lnSpc>
                <a:spcPct val="100000"/>
              </a:lnSpc>
              <a:spcBef>
                <a:spcPts val="0"/>
              </a:spcBef>
              <a:spcAft>
                <a:spcPts val="0"/>
              </a:spcAft>
              <a:buClr>
                <a:schemeClr val="dk1"/>
              </a:buClr>
              <a:buSzPts val="1100"/>
              <a:buFont typeface="Arial"/>
              <a:buNone/>
            </a:pPr>
            <a:r>
              <a:rPr lang="en-US" u="sng">
                <a:solidFill>
                  <a:schemeClr val="hlink"/>
                </a:solidFill>
                <a:latin typeface="Poppins"/>
                <a:ea typeface="Poppins"/>
                <a:cs typeface="Poppins"/>
                <a:sym typeface="Poppins"/>
                <a:hlinkClick r:id="rId2"/>
              </a:rPr>
              <a:t>https://www.fda.gov/tobacco-products/youth-and-tobacco/results-annual-national-youth-tobacco-survey#:~:text=2022%20Findings%20on%20Youth%20E%2DCigarette%20Use,-In%20October%202022&amp;text=In%202022%2C%20about%201%20in,(past%2030%2Dday).&amp;text=14.1%25%20(2.14%20million)%20of,reported%20current%20e%2Dcigarette%20use</a:t>
            </a:r>
            <a:r>
              <a:rPr lang="en-US">
                <a:latin typeface="Poppins"/>
                <a:ea typeface="Poppins"/>
                <a:cs typeface="Poppins"/>
                <a:sym typeface="Poppins"/>
              </a:rPr>
              <a:t>. </a:t>
            </a:r>
            <a:endParaRPr/>
          </a:p>
          <a:p>
            <a:pPr indent="-228600" lvl="0" marL="457200" marR="0" rtl="0" algn="l">
              <a:lnSpc>
                <a:spcPct val="100000"/>
              </a:lnSpc>
              <a:spcBef>
                <a:spcPts val="0"/>
              </a:spcBef>
              <a:spcAft>
                <a:spcPts val="0"/>
              </a:spcAft>
              <a:buClr>
                <a:srgbClr val="000000"/>
              </a:buClr>
              <a:buSzPts val="1400"/>
              <a:buFont typeface="Arial"/>
              <a:buNone/>
            </a:pPr>
            <a:r>
              <a:t/>
            </a:r>
            <a:endParaRPr/>
          </a:p>
        </p:txBody>
      </p:sp>
      <p:sp>
        <p:nvSpPr>
          <p:cNvPr id="244" name="Google Shape;244;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4" name="Google Shape;254;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100"/>
              <a:buFont typeface="Arial"/>
              <a:buNone/>
            </a:pPr>
            <a:r>
              <a:rPr b="1" lang="en-US" sz="1200">
                <a:latin typeface="Poppins"/>
                <a:ea typeface="Poppins"/>
                <a:cs typeface="Poppins"/>
                <a:sym typeface="Poppins"/>
              </a:rPr>
              <a:t>Facilitator Notes: </a:t>
            </a:r>
            <a:endParaRPr/>
          </a:p>
          <a:p>
            <a:pPr indent="-330200" lvl="0" marL="469900" rtl="0" algn="l">
              <a:lnSpc>
                <a:spcPct val="100000"/>
              </a:lnSpc>
              <a:spcBef>
                <a:spcPts val="0"/>
              </a:spcBef>
              <a:spcAft>
                <a:spcPts val="0"/>
              </a:spcAft>
              <a:buClr>
                <a:schemeClr val="dk1"/>
              </a:buClr>
              <a:buSzPts val="1400"/>
              <a:buFont typeface="Poppins"/>
              <a:buChar char="●"/>
            </a:pPr>
            <a:r>
              <a:rPr lang="en-US" sz="1200">
                <a:latin typeface="Poppins"/>
                <a:ea typeface="Poppins"/>
                <a:cs typeface="Poppins"/>
                <a:sym typeface="Poppins"/>
              </a:rPr>
              <a:t>Here are some of the common side effects of consuming nicotine. </a:t>
            </a:r>
            <a:endParaRPr/>
          </a:p>
          <a:p>
            <a:pPr indent="-330200" lvl="0" marL="469900" rtl="0" algn="l">
              <a:lnSpc>
                <a:spcPct val="100000"/>
              </a:lnSpc>
              <a:spcBef>
                <a:spcPts val="0"/>
              </a:spcBef>
              <a:spcAft>
                <a:spcPts val="0"/>
              </a:spcAft>
              <a:buClr>
                <a:schemeClr val="dk1"/>
              </a:buClr>
              <a:buSzPts val="1400"/>
              <a:buFont typeface="Poppins"/>
              <a:buChar char="●"/>
            </a:pPr>
            <a:r>
              <a:rPr lang="en-US" sz="1200">
                <a:latin typeface="Poppins"/>
                <a:ea typeface="Poppins"/>
                <a:cs typeface="Poppins"/>
                <a:sym typeface="Poppins"/>
              </a:rPr>
              <a:t>Some of the side effects develop over time, but some are present with every dose of nicotine taken.  </a:t>
            </a:r>
            <a:endParaRPr b="1">
              <a:latin typeface="Century Gothic"/>
              <a:ea typeface="Century Gothic"/>
              <a:cs typeface="Century Gothic"/>
              <a:sym typeface="Century Gothic"/>
            </a:endParaRPr>
          </a:p>
          <a:p>
            <a:pPr indent="0" lvl="0" marL="0" rtl="0" algn="l">
              <a:lnSpc>
                <a:spcPct val="100000"/>
              </a:lnSpc>
              <a:spcBef>
                <a:spcPts val="0"/>
              </a:spcBef>
              <a:spcAft>
                <a:spcPts val="0"/>
              </a:spcAft>
              <a:buClr>
                <a:schemeClr val="dk1"/>
              </a:buClr>
              <a:buSzPts val="1100"/>
              <a:buFont typeface="Arial"/>
              <a:buNone/>
            </a:pPr>
            <a:r>
              <a:t/>
            </a:r>
            <a:endParaRPr/>
          </a:p>
          <a:p>
            <a:pPr indent="0" lvl="0" marL="0" rtl="0" algn="l">
              <a:lnSpc>
                <a:spcPct val="100000"/>
              </a:lnSpc>
              <a:spcBef>
                <a:spcPts val="0"/>
              </a:spcBef>
              <a:spcAft>
                <a:spcPts val="0"/>
              </a:spcAft>
              <a:buClr>
                <a:schemeClr val="dk1"/>
              </a:buClr>
              <a:buSzPts val="1100"/>
              <a:buFont typeface="Arial"/>
              <a:buNone/>
            </a:pPr>
            <a:r>
              <a:rPr lang="en-US" sz="1200"/>
              <a:t>Medical News Today</a:t>
            </a:r>
            <a:endParaRPr/>
          </a:p>
          <a:p>
            <a:pPr indent="0" lvl="0" marL="0" rtl="0" algn="l">
              <a:lnSpc>
                <a:spcPct val="100000"/>
              </a:lnSpc>
              <a:spcBef>
                <a:spcPts val="0"/>
              </a:spcBef>
              <a:spcAft>
                <a:spcPts val="0"/>
              </a:spcAft>
              <a:buClr>
                <a:schemeClr val="dk1"/>
              </a:buClr>
              <a:buSzPts val="1100"/>
              <a:buFont typeface="Arial"/>
              <a:buNone/>
            </a:pPr>
            <a:r>
              <a:rPr lang="en-US" sz="1200" u="sng">
                <a:solidFill>
                  <a:schemeClr val="hlink"/>
                </a:solidFill>
                <a:hlinkClick r:id="rId2"/>
              </a:rPr>
              <a:t>https://www.medicalnewstoday.com/articles/240820</a:t>
            </a:r>
            <a:endParaRPr sz="1200"/>
          </a:p>
          <a:p>
            <a:pPr indent="0" lvl="0" marL="0" rtl="0" algn="l">
              <a:lnSpc>
                <a:spcPct val="100000"/>
              </a:lnSpc>
              <a:spcBef>
                <a:spcPts val="0"/>
              </a:spcBef>
              <a:spcAft>
                <a:spcPts val="0"/>
              </a:spcAft>
              <a:buClr>
                <a:schemeClr val="dk1"/>
              </a:buClr>
              <a:buSzPts val="1100"/>
              <a:buFont typeface="Arial"/>
              <a:buNone/>
            </a:pPr>
            <a:r>
              <a:rPr lang="en-US" sz="1200"/>
              <a:t>Tobacco Free Life:</a:t>
            </a:r>
            <a:endParaRPr/>
          </a:p>
          <a:p>
            <a:pPr indent="0" lvl="0" marL="0" rtl="0" algn="l">
              <a:lnSpc>
                <a:spcPct val="100000"/>
              </a:lnSpc>
              <a:spcBef>
                <a:spcPts val="0"/>
              </a:spcBef>
              <a:spcAft>
                <a:spcPts val="0"/>
              </a:spcAft>
              <a:buClr>
                <a:schemeClr val="dk1"/>
              </a:buClr>
              <a:buSzPts val="1100"/>
              <a:buFont typeface="Arial"/>
              <a:buNone/>
            </a:pPr>
            <a:r>
              <a:rPr lang="en-US" sz="1200" u="sng">
                <a:solidFill>
                  <a:schemeClr val="hlink"/>
                </a:solidFill>
                <a:hlinkClick r:id="rId3"/>
              </a:rPr>
              <a:t>https://tobaccofreelife.org/why-quit-smoking/smoking-effects/nicotine-effects/</a:t>
            </a:r>
            <a:endParaRPr sz="1200"/>
          </a:p>
          <a:p>
            <a:pPr indent="-228600" lvl="0" marL="457200" marR="0" rtl="0" algn="l">
              <a:lnSpc>
                <a:spcPct val="100000"/>
              </a:lnSpc>
              <a:spcBef>
                <a:spcPts val="0"/>
              </a:spcBef>
              <a:spcAft>
                <a:spcPts val="0"/>
              </a:spcAft>
              <a:buClr>
                <a:srgbClr val="000000"/>
              </a:buClr>
              <a:buSzPts val="1400"/>
              <a:buFont typeface="Arial"/>
              <a:buNone/>
            </a:pPr>
            <a:r>
              <a:t/>
            </a:r>
            <a:endParaRPr/>
          </a:p>
        </p:txBody>
      </p:sp>
      <p:sp>
        <p:nvSpPr>
          <p:cNvPr id="255" name="Google Shape;255;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6" name="Google Shape;266;p1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100"/>
              <a:buFont typeface="Arial"/>
              <a:buNone/>
            </a:pPr>
            <a:r>
              <a:rPr b="1" lang="en-US">
                <a:latin typeface="Poppins"/>
                <a:ea typeface="Poppins"/>
                <a:cs typeface="Poppins"/>
                <a:sym typeface="Poppins"/>
              </a:rPr>
              <a:t>Facilitator Notes: </a:t>
            </a:r>
            <a:endParaRPr/>
          </a:p>
        </p:txBody>
      </p:sp>
      <p:sp>
        <p:nvSpPr>
          <p:cNvPr id="267" name="Google Shape;267;p1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p1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100"/>
              <a:buFont typeface="Arial"/>
              <a:buNone/>
            </a:pPr>
            <a:r>
              <a:rPr b="1" lang="en-US">
                <a:latin typeface="Poppins"/>
                <a:ea typeface="Poppins"/>
                <a:cs typeface="Poppins"/>
                <a:sym typeface="Poppins"/>
              </a:rPr>
              <a:t>Facilitator Notes: </a:t>
            </a:r>
            <a:endParaRPr b="1">
              <a:latin typeface="Poppins"/>
              <a:ea typeface="Poppins"/>
              <a:cs typeface="Poppins"/>
              <a:sym typeface="Poppins"/>
            </a:endParaRPr>
          </a:p>
          <a:p>
            <a:pPr indent="0" lvl="0" marL="0" rtl="0" algn="l">
              <a:lnSpc>
                <a:spcPct val="100000"/>
              </a:lnSpc>
              <a:spcBef>
                <a:spcPts val="0"/>
              </a:spcBef>
              <a:spcAft>
                <a:spcPts val="0"/>
              </a:spcAft>
              <a:buClr>
                <a:schemeClr val="dk1"/>
              </a:buClr>
              <a:buSzPts val="1100"/>
              <a:buFont typeface="Arial"/>
              <a:buNone/>
            </a:pPr>
            <a:r>
              <a:rPr lang="en-US">
                <a:latin typeface="Poppins"/>
                <a:ea typeface="Poppins"/>
                <a:cs typeface="Poppins"/>
                <a:sym typeface="Poppins"/>
              </a:rPr>
              <a:t>Next, we will share facts about CANNABIS, ALSO KNOWN AS MARIJUANA. </a:t>
            </a:r>
            <a:endParaRPr/>
          </a:p>
        </p:txBody>
      </p:sp>
      <p:sp>
        <p:nvSpPr>
          <p:cNvPr id="279" name="Google Shape;279;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6" name="Google Shape;286;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100"/>
              <a:buFont typeface="Arial"/>
              <a:buNone/>
            </a:pPr>
            <a:r>
              <a:rPr b="1" lang="en-US">
                <a:latin typeface="Poppins"/>
                <a:ea typeface="Poppins"/>
                <a:cs typeface="Poppins"/>
                <a:sym typeface="Poppins"/>
              </a:rPr>
              <a:t>Facilitator Notes: </a:t>
            </a:r>
            <a:endParaRPr>
              <a:latin typeface="Poppins"/>
              <a:ea typeface="Poppins"/>
              <a:cs typeface="Poppins"/>
              <a:sym typeface="Poppins"/>
            </a:endParaRPr>
          </a:p>
          <a:p>
            <a:pPr indent="-317500" lvl="0" marL="457200" rtl="0" algn="l">
              <a:lnSpc>
                <a:spcPct val="100000"/>
              </a:lnSpc>
              <a:spcBef>
                <a:spcPts val="360"/>
              </a:spcBef>
              <a:spcAft>
                <a:spcPts val="0"/>
              </a:spcAft>
              <a:buClr>
                <a:schemeClr val="dk1"/>
              </a:buClr>
              <a:buSzPts val="1400"/>
              <a:buFont typeface="Poppins"/>
              <a:buChar char="●"/>
            </a:pPr>
            <a:r>
              <a:rPr lang="en-US">
                <a:latin typeface="Poppins"/>
                <a:ea typeface="Poppins"/>
                <a:cs typeface="Poppins"/>
                <a:sym typeface="Poppins"/>
              </a:rPr>
              <a:t>Marijuana comes from cannabis sativa, which is the scientific name of the plant. It is known as cannabis, weed, pot, or dope and refers to the dried flowers, leaves, stems, and seeds of the cannabis plant. </a:t>
            </a:r>
            <a:endParaRPr/>
          </a:p>
          <a:p>
            <a:pPr indent="-317500" lvl="0" marL="457200" rtl="0" algn="l">
              <a:lnSpc>
                <a:spcPct val="100000"/>
              </a:lnSpc>
              <a:spcBef>
                <a:spcPts val="0"/>
              </a:spcBef>
              <a:spcAft>
                <a:spcPts val="0"/>
              </a:spcAft>
              <a:buClr>
                <a:schemeClr val="dk1"/>
              </a:buClr>
              <a:buSzPts val="1400"/>
              <a:buFont typeface="Poppins"/>
              <a:buChar char="●"/>
            </a:pPr>
            <a:r>
              <a:rPr lang="en-US">
                <a:latin typeface="Poppins"/>
                <a:ea typeface="Poppins"/>
                <a:cs typeface="Poppins"/>
                <a:sym typeface="Poppins"/>
              </a:rPr>
              <a:t>The cannabis plant contains more than 100 compounds (or cannabinoids) that include THC and CBD.  </a:t>
            </a:r>
            <a:r>
              <a:rPr b="1" lang="en-US">
                <a:latin typeface="Poppins"/>
                <a:ea typeface="Poppins"/>
                <a:cs typeface="Poppins"/>
                <a:sym typeface="Poppins"/>
              </a:rPr>
              <a:t>THC is the main compound in Cannabis that can impair and alter the mind. Delta 8 and Delta 10 are compounds extracted from the Cannabis plant. </a:t>
            </a:r>
            <a:endParaRPr/>
          </a:p>
          <a:p>
            <a:pPr indent="-317500" lvl="0" marL="457200" rtl="0" algn="l">
              <a:lnSpc>
                <a:spcPct val="100000"/>
              </a:lnSpc>
              <a:spcBef>
                <a:spcPts val="0"/>
              </a:spcBef>
              <a:spcAft>
                <a:spcPts val="0"/>
              </a:spcAft>
              <a:buClr>
                <a:schemeClr val="dk1"/>
              </a:buClr>
              <a:buSzPts val="1400"/>
              <a:buFont typeface="Poppins"/>
              <a:buChar char="●"/>
            </a:pPr>
            <a:r>
              <a:rPr lang="en-US">
                <a:latin typeface="Poppins"/>
                <a:ea typeface="Poppins"/>
                <a:cs typeface="Poppins"/>
                <a:sym typeface="Poppins"/>
              </a:rPr>
              <a:t>Cannabidiol (CBD) does not impair, which means it does not cause a high, because it has less than 0.3% of THC. Typically, CBD comes from the Hemp plant. </a:t>
            </a:r>
            <a:endParaRPr/>
          </a:p>
          <a:p>
            <a:pPr indent="-317500" lvl="0" marL="457200" rtl="0" algn="l">
              <a:lnSpc>
                <a:spcPct val="100000"/>
              </a:lnSpc>
              <a:spcBef>
                <a:spcPts val="0"/>
              </a:spcBef>
              <a:spcAft>
                <a:spcPts val="0"/>
              </a:spcAft>
              <a:buClr>
                <a:schemeClr val="dk1"/>
              </a:buClr>
              <a:buSzPts val="1400"/>
              <a:buFont typeface="Poppins"/>
              <a:buChar char="●"/>
            </a:pPr>
            <a:r>
              <a:rPr lang="en-US">
                <a:latin typeface="Poppins"/>
                <a:ea typeface="Poppins"/>
                <a:cs typeface="Poppins"/>
                <a:sym typeface="Poppins"/>
              </a:rPr>
              <a:t>People who frequently use marijuana may develop</a:t>
            </a:r>
            <a:r>
              <a:rPr b="1" lang="en-US">
                <a:latin typeface="Poppins"/>
                <a:ea typeface="Poppins"/>
                <a:cs typeface="Poppins"/>
                <a:sym typeface="Poppins"/>
              </a:rPr>
              <a:t> marijuana use disorder</a:t>
            </a:r>
            <a:r>
              <a:rPr lang="en-US">
                <a:latin typeface="Poppins"/>
                <a:ea typeface="Poppins"/>
                <a:cs typeface="Poppins"/>
                <a:sym typeface="Poppins"/>
              </a:rPr>
              <a:t> which means they can’t stop using marijuana. When individuals start using in their adolescent years, they have a greater risk of developing marijuana use disorder, which is an addiction to marijuana.</a:t>
            </a:r>
            <a:endParaRPr/>
          </a:p>
          <a:p>
            <a:pPr indent="-317500" lvl="0" marL="457200" rtl="0" algn="l">
              <a:lnSpc>
                <a:spcPct val="100000"/>
              </a:lnSpc>
              <a:spcBef>
                <a:spcPts val="0"/>
              </a:spcBef>
              <a:spcAft>
                <a:spcPts val="0"/>
              </a:spcAft>
              <a:buClr>
                <a:schemeClr val="dk1"/>
              </a:buClr>
              <a:buSzPts val="1400"/>
              <a:buFont typeface="Poppins"/>
              <a:buChar char="●"/>
            </a:pPr>
            <a:r>
              <a:rPr lang="en-US">
                <a:latin typeface="Poppins"/>
                <a:ea typeface="Poppins"/>
                <a:cs typeface="Poppins"/>
                <a:sym typeface="Poppins"/>
              </a:rPr>
              <a:t>Excessive chemicals are sometimes used to extract Delta 8 and Delta 10 making the compounds very harmful.</a:t>
            </a:r>
            <a:endParaRPr/>
          </a:p>
          <a:p>
            <a:pPr indent="-317500" lvl="0" marL="457200" rtl="0" algn="l">
              <a:lnSpc>
                <a:spcPct val="100000"/>
              </a:lnSpc>
              <a:spcBef>
                <a:spcPts val="0"/>
              </a:spcBef>
              <a:spcAft>
                <a:spcPts val="0"/>
              </a:spcAft>
              <a:buClr>
                <a:schemeClr val="dk1"/>
              </a:buClr>
              <a:buSzPts val="1400"/>
              <a:buFont typeface="Poppins"/>
              <a:buChar char="●"/>
            </a:pPr>
            <a:r>
              <a:rPr lang="en-US">
                <a:latin typeface="Poppins"/>
                <a:ea typeface="Poppins"/>
                <a:cs typeface="Poppins"/>
                <a:sym typeface="Poppins"/>
              </a:rPr>
              <a:t>Main points being Delta-8 and Delta-10 can currently be sold at tobacco and vape shops without special licensing. Also, many of these products have psychoactive effects to the user similar to regular THC.</a:t>
            </a:r>
            <a:endParaRPr/>
          </a:p>
          <a:p>
            <a:pPr indent="0" lvl="0" marL="0" rtl="0" algn="l">
              <a:lnSpc>
                <a:spcPct val="100000"/>
              </a:lnSpc>
              <a:spcBef>
                <a:spcPts val="360"/>
              </a:spcBef>
              <a:spcAft>
                <a:spcPts val="0"/>
              </a:spcAft>
              <a:buClr>
                <a:schemeClr val="dk1"/>
              </a:buClr>
              <a:buSzPts val="1100"/>
              <a:buFont typeface="Arial"/>
              <a:buNone/>
            </a:pPr>
            <a:r>
              <a:t/>
            </a:r>
            <a:endParaRPr>
              <a:latin typeface="Poppins"/>
              <a:ea typeface="Poppins"/>
              <a:cs typeface="Poppins"/>
              <a:sym typeface="Poppins"/>
            </a:endParaRPr>
          </a:p>
          <a:p>
            <a:pPr indent="0" lvl="0" marL="0" rtl="0" algn="l">
              <a:lnSpc>
                <a:spcPct val="100000"/>
              </a:lnSpc>
              <a:spcBef>
                <a:spcPts val="360"/>
              </a:spcBef>
              <a:spcAft>
                <a:spcPts val="0"/>
              </a:spcAft>
              <a:buClr>
                <a:schemeClr val="dk1"/>
              </a:buClr>
              <a:buSzPts val="1100"/>
              <a:buFont typeface="Arial"/>
              <a:buNone/>
            </a:pPr>
            <a:r>
              <a:rPr lang="en-US">
                <a:latin typeface="Poppins"/>
                <a:ea typeface="Poppins"/>
                <a:cs typeface="Poppins"/>
                <a:sym typeface="Poppins"/>
              </a:rPr>
              <a:t>National Drug Intelligence Center </a:t>
            </a:r>
            <a:r>
              <a:rPr lang="en-US" u="sng">
                <a:solidFill>
                  <a:schemeClr val="hlink"/>
                </a:solidFill>
                <a:latin typeface="Poppins"/>
                <a:ea typeface="Poppins"/>
                <a:cs typeface="Poppins"/>
                <a:sym typeface="Poppins"/>
                <a:hlinkClick r:id="rId2"/>
              </a:rPr>
              <a:t>https://www.justice.gov/archive/ndic/pubs3/3593/index.htm#:~:text=High%20doses%20of%20marijuana%20may,%2C%20anxiety%2C%20and%20panic%20attacks</a:t>
            </a:r>
            <a:endParaRPr>
              <a:latin typeface="Poppins"/>
              <a:ea typeface="Poppins"/>
              <a:cs typeface="Poppins"/>
              <a:sym typeface="Poppins"/>
            </a:endParaRPr>
          </a:p>
          <a:p>
            <a:pPr indent="0" lvl="0" marL="0" rtl="0" algn="l">
              <a:lnSpc>
                <a:spcPct val="100000"/>
              </a:lnSpc>
              <a:spcBef>
                <a:spcPts val="360"/>
              </a:spcBef>
              <a:spcAft>
                <a:spcPts val="0"/>
              </a:spcAft>
              <a:buClr>
                <a:schemeClr val="dk1"/>
              </a:buClr>
              <a:buSzPts val="1100"/>
              <a:buFont typeface="Arial"/>
              <a:buNone/>
            </a:pPr>
            <a:r>
              <a:rPr lang="en-US">
                <a:latin typeface="Poppins"/>
                <a:ea typeface="Poppins"/>
                <a:cs typeface="Poppins"/>
                <a:sym typeface="Poppins"/>
              </a:rPr>
              <a:t>National Center for Complementary and Integrative Health</a:t>
            </a:r>
            <a:endParaRPr/>
          </a:p>
          <a:p>
            <a:pPr indent="0" lvl="0" marL="0" rtl="0" algn="l">
              <a:lnSpc>
                <a:spcPct val="100000"/>
              </a:lnSpc>
              <a:spcBef>
                <a:spcPts val="360"/>
              </a:spcBef>
              <a:spcAft>
                <a:spcPts val="0"/>
              </a:spcAft>
              <a:buClr>
                <a:schemeClr val="dk1"/>
              </a:buClr>
              <a:buSzPts val="1100"/>
              <a:buFont typeface="Arial"/>
              <a:buNone/>
            </a:pPr>
            <a:r>
              <a:rPr lang="en-US" u="sng">
                <a:solidFill>
                  <a:schemeClr val="hlink"/>
                </a:solidFill>
                <a:latin typeface="Poppins"/>
                <a:ea typeface="Poppins"/>
                <a:cs typeface="Poppins"/>
                <a:sym typeface="Poppins"/>
                <a:hlinkClick r:id="rId3"/>
              </a:rPr>
              <a:t>https://www.nccih.nih.gov/health/cannabis-marijuana-and-cannabinoids-what-you-need-to-know</a:t>
            </a:r>
            <a:endParaRPr>
              <a:latin typeface="Poppins"/>
              <a:ea typeface="Poppins"/>
              <a:cs typeface="Poppins"/>
              <a:sym typeface="Poppins"/>
            </a:endParaRPr>
          </a:p>
          <a:p>
            <a:pPr indent="0" lvl="0" marL="0" rtl="0" algn="l">
              <a:lnSpc>
                <a:spcPct val="100000"/>
              </a:lnSpc>
              <a:spcBef>
                <a:spcPts val="360"/>
              </a:spcBef>
              <a:spcAft>
                <a:spcPts val="0"/>
              </a:spcAft>
              <a:buClr>
                <a:schemeClr val="dk1"/>
              </a:buClr>
              <a:buSzPts val="1100"/>
              <a:buFont typeface="Arial"/>
              <a:buNone/>
            </a:pPr>
            <a:r>
              <a:rPr lang="en-US">
                <a:latin typeface="Poppins"/>
                <a:ea typeface="Poppins"/>
                <a:cs typeface="Poppins"/>
                <a:sym typeface="Poppins"/>
              </a:rPr>
              <a:t>Centers for Disease Control</a:t>
            </a:r>
            <a:endParaRPr/>
          </a:p>
          <a:p>
            <a:pPr indent="0" lvl="0" marL="0" rtl="0" algn="l">
              <a:lnSpc>
                <a:spcPct val="100000"/>
              </a:lnSpc>
              <a:spcBef>
                <a:spcPts val="360"/>
              </a:spcBef>
              <a:spcAft>
                <a:spcPts val="0"/>
              </a:spcAft>
              <a:buClr>
                <a:schemeClr val="dk1"/>
              </a:buClr>
              <a:buSzPts val="1100"/>
              <a:buFont typeface="Arial"/>
              <a:buNone/>
            </a:pPr>
            <a:r>
              <a:rPr lang="en-US" u="sng">
                <a:solidFill>
                  <a:schemeClr val="hlink"/>
                </a:solidFill>
                <a:latin typeface="Poppins"/>
                <a:ea typeface="Poppins"/>
                <a:cs typeface="Poppins"/>
                <a:sym typeface="Poppins"/>
                <a:hlinkClick r:id="rId4"/>
              </a:rPr>
              <a:t>https://www.cdc.gov/marijuana/featured-topics/what-we-know-about-marijuana.html</a:t>
            </a:r>
            <a:endParaRPr b="1">
              <a:latin typeface="Poppins"/>
              <a:ea typeface="Poppins"/>
              <a:cs typeface="Poppins"/>
              <a:sym typeface="Poppins"/>
            </a:endParaRPr>
          </a:p>
          <a:p>
            <a:pPr indent="0" lvl="0" marL="0" rtl="0" algn="l">
              <a:lnSpc>
                <a:spcPct val="100000"/>
              </a:lnSpc>
              <a:spcBef>
                <a:spcPts val="360"/>
              </a:spcBef>
              <a:spcAft>
                <a:spcPts val="0"/>
              </a:spcAft>
              <a:buClr>
                <a:schemeClr val="dk1"/>
              </a:buClr>
              <a:buSzPts val="1100"/>
              <a:buFont typeface="Arial"/>
              <a:buNone/>
            </a:pPr>
            <a:r>
              <a:rPr lang="en-US">
                <a:latin typeface="Poppins"/>
                <a:ea typeface="Poppins"/>
                <a:cs typeface="Poppins"/>
                <a:sym typeface="Poppins"/>
              </a:rPr>
              <a:t>Pittsburg City Paper</a:t>
            </a:r>
            <a:endParaRPr/>
          </a:p>
          <a:p>
            <a:pPr indent="0" lvl="0" marL="0" rtl="0" algn="l">
              <a:lnSpc>
                <a:spcPct val="100000"/>
              </a:lnSpc>
              <a:spcBef>
                <a:spcPts val="360"/>
              </a:spcBef>
              <a:spcAft>
                <a:spcPts val="0"/>
              </a:spcAft>
              <a:buClr>
                <a:schemeClr val="dk1"/>
              </a:buClr>
              <a:buSzPts val="1100"/>
              <a:buFont typeface="Arial"/>
              <a:buNone/>
            </a:pPr>
            <a:r>
              <a:rPr lang="en-US" u="sng">
                <a:solidFill>
                  <a:schemeClr val="hlink"/>
                </a:solidFill>
                <a:latin typeface="Poppins"/>
                <a:ea typeface="Poppins"/>
                <a:cs typeface="Poppins"/>
                <a:sym typeface="Poppins"/>
                <a:hlinkClick r:id="rId5"/>
              </a:rPr>
              <a:t>https://www.pghcitypaper.com/pittsburgh/delta-10-vs-delta-8-whats-the-difference-22709804</a:t>
            </a:r>
            <a:endParaRPr b="1">
              <a:latin typeface="Poppins"/>
              <a:ea typeface="Poppins"/>
              <a:cs typeface="Poppins"/>
              <a:sym typeface="Poppins"/>
            </a:endParaRPr>
          </a:p>
          <a:p>
            <a:pPr indent="-228600" lvl="0" marL="457200" marR="0" rtl="0" algn="l">
              <a:lnSpc>
                <a:spcPct val="100000"/>
              </a:lnSpc>
              <a:spcBef>
                <a:spcPts val="0"/>
              </a:spcBef>
              <a:spcAft>
                <a:spcPts val="0"/>
              </a:spcAft>
              <a:buClr>
                <a:srgbClr val="000000"/>
              </a:buClr>
              <a:buSzPts val="1400"/>
              <a:buFont typeface="Arial"/>
              <a:buNone/>
            </a:pPr>
            <a:r>
              <a:t/>
            </a:r>
            <a:endParaRPr/>
          </a:p>
        </p:txBody>
      </p:sp>
      <p:sp>
        <p:nvSpPr>
          <p:cNvPr id="287" name="Google Shape;287;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7" name="Google Shape;297;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Clr>
                <a:schemeClr val="dk1"/>
              </a:buClr>
              <a:buSzPts val="1100"/>
              <a:buFont typeface="Arial"/>
              <a:buNone/>
            </a:pPr>
            <a:r>
              <a:rPr b="1" lang="en-US">
                <a:latin typeface="Poppins"/>
                <a:ea typeface="Poppins"/>
                <a:cs typeface="Poppins"/>
                <a:sym typeface="Poppins"/>
              </a:rPr>
              <a:t>Facilitator notes:</a:t>
            </a:r>
            <a:endParaRPr/>
          </a:p>
          <a:p>
            <a:pPr indent="-317500" lvl="0" marL="457200" rtl="0" algn="l">
              <a:lnSpc>
                <a:spcPct val="100000"/>
              </a:lnSpc>
              <a:spcBef>
                <a:spcPts val="360"/>
              </a:spcBef>
              <a:spcAft>
                <a:spcPts val="0"/>
              </a:spcAft>
              <a:buClr>
                <a:schemeClr val="dk1"/>
              </a:buClr>
              <a:buSzPts val="1400"/>
              <a:buFont typeface="Poppins"/>
              <a:buChar char="●"/>
            </a:pPr>
            <a:r>
              <a:rPr lang="en-US">
                <a:latin typeface="Poppins"/>
                <a:ea typeface="Poppins"/>
                <a:cs typeface="Poppins"/>
                <a:sym typeface="Poppins"/>
              </a:rPr>
              <a:t>Many cannabis companies make food and drink products infused with cannabis called edibles. </a:t>
            </a:r>
            <a:endParaRPr/>
          </a:p>
          <a:p>
            <a:pPr indent="-317500" lvl="0" marL="457200" rtl="0" algn="l">
              <a:lnSpc>
                <a:spcPct val="100000"/>
              </a:lnSpc>
              <a:spcBef>
                <a:spcPts val="0"/>
              </a:spcBef>
              <a:spcAft>
                <a:spcPts val="0"/>
              </a:spcAft>
              <a:buClr>
                <a:schemeClr val="dk1"/>
              </a:buClr>
              <a:buSzPts val="1400"/>
              <a:buFont typeface="Poppins"/>
              <a:buChar char="●"/>
            </a:pPr>
            <a:r>
              <a:rPr lang="en-US">
                <a:latin typeface="Poppins"/>
                <a:ea typeface="Poppins"/>
                <a:cs typeface="Poppins"/>
                <a:sym typeface="Poppins"/>
              </a:rPr>
              <a:t>Edibles come in many shapes and types and can look like regular foods that don’t contain marijuana. </a:t>
            </a:r>
            <a:endParaRPr/>
          </a:p>
          <a:p>
            <a:pPr indent="-317500" lvl="0" marL="457200" rtl="0" algn="l">
              <a:lnSpc>
                <a:spcPct val="100000"/>
              </a:lnSpc>
              <a:spcBef>
                <a:spcPts val="0"/>
              </a:spcBef>
              <a:spcAft>
                <a:spcPts val="0"/>
              </a:spcAft>
              <a:buClr>
                <a:schemeClr val="dk1"/>
              </a:buClr>
              <a:buSzPts val="1400"/>
              <a:buFont typeface="Poppins"/>
              <a:buChar char="●"/>
            </a:pPr>
            <a:r>
              <a:rPr lang="en-US">
                <a:latin typeface="Poppins"/>
                <a:ea typeface="Poppins"/>
                <a:cs typeface="Poppins"/>
                <a:sym typeface="Poppins"/>
              </a:rPr>
              <a:t>The effects of eating or drinking edibles can be very different from smoking marijuana or using a vaporizer.</a:t>
            </a:r>
            <a:endParaRPr/>
          </a:p>
          <a:p>
            <a:pPr indent="-317500" lvl="0" marL="457200" rtl="0" algn="l">
              <a:lnSpc>
                <a:spcPct val="100000"/>
              </a:lnSpc>
              <a:spcBef>
                <a:spcPts val="0"/>
              </a:spcBef>
              <a:spcAft>
                <a:spcPts val="0"/>
              </a:spcAft>
              <a:buClr>
                <a:schemeClr val="dk1"/>
              </a:buClr>
              <a:buSzPts val="1400"/>
              <a:buFont typeface="Poppins"/>
              <a:buChar char="●"/>
            </a:pPr>
            <a:r>
              <a:rPr lang="en-US">
                <a:latin typeface="Poppins"/>
                <a:ea typeface="Poppins"/>
                <a:cs typeface="Poppins"/>
                <a:sym typeface="Poppins"/>
              </a:rPr>
              <a:t>When people smoke marijuana, they feel the effect almost instantly. When a person starts to feel the effects, they may stop smoking, which can control the dose. However, when people eat or drink marijuana, their bodies take longer to digest and metabolize it (break it down) before they feel the effects. By the time they feel “high,” it’s too late to control the dose. </a:t>
            </a:r>
            <a:endParaRPr/>
          </a:p>
          <a:p>
            <a:pPr indent="-317500" lvl="0" marL="457200" rtl="0" algn="l">
              <a:lnSpc>
                <a:spcPct val="100000"/>
              </a:lnSpc>
              <a:spcBef>
                <a:spcPts val="0"/>
              </a:spcBef>
              <a:spcAft>
                <a:spcPts val="0"/>
              </a:spcAft>
              <a:buClr>
                <a:schemeClr val="dk1"/>
              </a:buClr>
              <a:buSzPts val="1400"/>
              <a:buFont typeface="Poppins"/>
              <a:buChar char="●"/>
            </a:pPr>
            <a:r>
              <a:rPr lang="en-US">
                <a:latin typeface="Poppins"/>
                <a:ea typeface="Poppins"/>
                <a:cs typeface="Poppins"/>
                <a:sym typeface="Poppins"/>
              </a:rPr>
              <a:t>How someone will react to edibles depends on the type and strength of the edibles, the person’s body mass, chemistry, metabolism, and the amount consumed. </a:t>
            </a:r>
            <a:endParaRPr/>
          </a:p>
          <a:p>
            <a:pPr indent="-317500" lvl="0" marL="457200" rtl="0" algn="l">
              <a:lnSpc>
                <a:spcPct val="100000"/>
              </a:lnSpc>
              <a:spcBef>
                <a:spcPts val="0"/>
              </a:spcBef>
              <a:spcAft>
                <a:spcPts val="0"/>
              </a:spcAft>
              <a:buClr>
                <a:schemeClr val="dk1"/>
              </a:buClr>
              <a:buSzPts val="1400"/>
              <a:buFont typeface="Poppins"/>
              <a:buChar char="●"/>
            </a:pPr>
            <a:r>
              <a:rPr lang="en-US">
                <a:latin typeface="Poppins"/>
                <a:ea typeface="Poppins"/>
                <a:cs typeface="Poppins"/>
                <a:sym typeface="Poppins"/>
              </a:rPr>
              <a:t>The FDA does not monitor edibles and as a result a marijuana edible label may not correctly represent the list or amounts of ingredients in the product.</a:t>
            </a:r>
            <a:endParaRPr/>
          </a:p>
          <a:p>
            <a:pPr indent="0" lvl="0" marL="0" rtl="0" algn="l">
              <a:lnSpc>
                <a:spcPct val="90000"/>
              </a:lnSpc>
              <a:spcBef>
                <a:spcPts val="360"/>
              </a:spcBef>
              <a:spcAft>
                <a:spcPts val="0"/>
              </a:spcAft>
              <a:buClr>
                <a:schemeClr val="dk1"/>
              </a:buClr>
              <a:buSzPts val="1100"/>
              <a:buFont typeface="Arial"/>
              <a:buNone/>
            </a:pPr>
            <a:r>
              <a:t/>
            </a:r>
            <a:endParaRPr>
              <a:latin typeface="Poppins"/>
              <a:ea typeface="Poppins"/>
              <a:cs typeface="Poppins"/>
              <a:sym typeface="Poppins"/>
            </a:endParaRPr>
          </a:p>
          <a:p>
            <a:pPr indent="0" lvl="0" marL="0" rtl="0" algn="l">
              <a:lnSpc>
                <a:spcPct val="100000"/>
              </a:lnSpc>
              <a:spcBef>
                <a:spcPts val="360"/>
              </a:spcBef>
              <a:spcAft>
                <a:spcPts val="0"/>
              </a:spcAft>
              <a:buClr>
                <a:schemeClr val="dk1"/>
              </a:buClr>
              <a:buSzPts val="1100"/>
              <a:buFont typeface="Arial"/>
              <a:buNone/>
            </a:pPr>
            <a:r>
              <a:rPr lang="en-US" sz="1800" u="sng">
                <a:solidFill>
                  <a:schemeClr val="hlink"/>
                </a:solidFill>
                <a:latin typeface="Arial"/>
                <a:ea typeface="Arial"/>
                <a:cs typeface="Arial"/>
                <a:sym typeface="Arial"/>
                <a:hlinkClick r:id="rId2"/>
              </a:rPr>
              <a:t>http://publichealth.lacounty.gov/sapc/MDU/DE/MarijuanaEdiblesFactSheet040416.pdf</a:t>
            </a:r>
            <a:endParaRPr b="1">
              <a:latin typeface="Poppins"/>
              <a:ea typeface="Poppins"/>
              <a:cs typeface="Poppins"/>
              <a:sym typeface="Poppins"/>
            </a:endParaRPr>
          </a:p>
          <a:p>
            <a:pPr indent="-228600" lvl="0" marL="457200" marR="0" rtl="0" algn="l">
              <a:lnSpc>
                <a:spcPct val="100000"/>
              </a:lnSpc>
              <a:spcBef>
                <a:spcPts val="0"/>
              </a:spcBef>
              <a:spcAft>
                <a:spcPts val="0"/>
              </a:spcAft>
              <a:buClr>
                <a:srgbClr val="000000"/>
              </a:buClr>
              <a:buSzPts val="1400"/>
              <a:buFont typeface="Arial"/>
              <a:buNone/>
            </a:pPr>
            <a:r>
              <a:t/>
            </a:r>
            <a:endParaRPr/>
          </a:p>
        </p:txBody>
      </p:sp>
      <p:sp>
        <p:nvSpPr>
          <p:cNvPr id="298" name="Google Shape;298;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8" name="Google Shape;308;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100"/>
              <a:buFont typeface="Arial"/>
              <a:buNone/>
            </a:pPr>
            <a:r>
              <a:rPr b="1" lang="en-US">
                <a:latin typeface="Poppins"/>
                <a:ea typeface="Poppins"/>
                <a:cs typeface="Poppins"/>
                <a:sym typeface="Poppins"/>
              </a:rPr>
              <a:t>Facilitator Notes: </a:t>
            </a:r>
            <a:endParaRPr/>
          </a:p>
          <a:p>
            <a:pPr indent="-317500" lvl="0" marL="457200" rtl="0" algn="l">
              <a:lnSpc>
                <a:spcPct val="100000"/>
              </a:lnSpc>
              <a:spcBef>
                <a:spcPts val="0"/>
              </a:spcBef>
              <a:spcAft>
                <a:spcPts val="0"/>
              </a:spcAft>
              <a:buClr>
                <a:schemeClr val="dk1"/>
              </a:buClr>
              <a:buSzPts val="1400"/>
              <a:buFont typeface="Poppins"/>
              <a:buChar char="●"/>
            </a:pPr>
            <a:r>
              <a:rPr lang="en-US">
                <a:latin typeface="Poppins"/>
                <a:ea typeface="Poppins"/>
                <a:cs typeface="Poppins"/>
                <a:sym typeface="Poppins"/>
              </a:rPr>
              <a:t>As I mentioned, cannabis product manufacturers make cannabis edibles look like popular snacks, which make them attractive to children. </a:t>
            </a:r>
            <a:endParaRPr/>
          </a:p>
          <a:p>
            <a:pPr indent="-317500" lvl="0" marL="457200" rtl="0" algn="l">
              <a:lnSpc>
                <a:spcPct val="100000"/>
              </a:lnSpc>
              <a:spcBef>
                <a:spcPts val="0"/>
              </a:spcBef>
              <a:spcAft>
                <a:spcPts val="0"/>
              </a:spcAft>
              <a:buClr>
                <a:schemeClr val="dk1"/>
              </a:buClr>
              <a:buSzPts val="1400"/>
              <a:buFont typeface="Poppins"/>
              <a:buChar char="●"/>
            </a:pPr>
            <a:r>
              <a:rPr lang="en-US">
                <a:latin typeface="Poppins"/>
                <a:ea typeface="Poppins"/>
                <a:cs typeface="Poppins"/>
                <a:sym typeface="Poppins"/>
              </a:rPr>
              <a:t>Often times, the amount of THC in edibles is much higher than the recommended dose for adults. Children can mistaken edibles for regular food or candy and can become very sick after eating them.</a:t>
            </a:r>
            <a:endParaRPr/>
          </a:p>
          <a:p>
            <a:pPr indent="-317500" lvl="0" marL="457200" rtl="0" algn="l">
              <a:lnSpc>
                <a:spcPct val="100000"/>
              </a:lnSpc>
              <a:spcBef>
                <a:spcPts val="0"/>
              </a:spcBef>
              <a:spcAft>
                <a:spcPts val="0"/>
              </a:spcAft>
              <a:buClr>
                <a:schemeClr val="dk1"/>
              </a:buClr>
              <a:buSzPts val="1400"/>
              <a:buFont typeface="Poppins"/>
              <a:buChar char="●"/>
            </a:pPr>
            <a:r>
              <a:rPr lang="en-US">
                <a:latin typeface="Poppins"/>
                <a:ea typeface="Poppins"/>
                <a:cs typeface="Poppins"/>
                <a:sym typeface="Poppins"/>
              </a:rPr>
              <a:t>With this information in mind, let’s discuss the following questions: </a:t>
            </a:r>
            <a:endParaRPr/>
          </a:p>
          <a:p>
            <a:pPr indent="-317500" lvl="1" marL="914400" rtl="0" algn="l">
              <a:lnSpc>
                <a:spcPct val="100000"/>
              </a:lnSpc>
              <a:spcBef>
                <a:spcPts val="0"/>
              </a:spcBef>
              <a:spcAft>
                <a:spcPts val="0"/>
              </a:spcAft>
              <a:buClr>
                <a:schemeClr val="dk1"/>
              </a:buClr>
              <a:buSzPts val="1400"/>
              <a:buFont typeface="Poppins"/>
              <a:buChar char="○"/>
            </a:pPr>
            <a:r>
              <a:rPr b="1" lang="en-US">
                <a:latin typeface="Poppins"/>
                <a:ea typeface="Poppins"/>
                <a:cs typeface="Poppins"/>
                <a:sym typeface="Poppins"/>
              </a:rPr>
              <a:t>How do you engage your children in discussions about accepting food/drinks from friends or others? </a:t>
            </a:r>
            <a:endParaRPr/>
          </a:p>
          <a:p>
            <a:pPr indent="-317500" lvl="1" marL="914400" rtl="0" algn="l">
              <a:lnSpc>
                <a:spcPct val="100000"/>
              </a:lnSpc>
              <a:spcBef>
                <a:spcPts val="0"/>
              </a:spcBef>
              <a:spcAft>
                <a:spcPts val="0"/>
              </a:spcAft>
              <a:buClr>
                <a:schemeClr val="dk1"/>
              </a:buClr>
              <a:buSzPts val="1400"/>
              <a:buFont typeface="Poppins"/>
              <a:buChar char="○"/>
            </a:pPr>
            <a:r>
              <a:rPr b="1" lang="en-US">
                <a:latin typeface="Poppins"/>
                <a:ea typeface="Poppins"/>
                <a:cs typeface="Poppins"/>
                <a:sym typeface="Poppins"/>
              </a:rPr>
              <a:t>What do you expect your children to do when they are offered food or drinks?</a:t>
            </a:r>
            <a:endParaRPr>
              <a:latin typeface="Poppins"/>
              <a:ea typeface="Poppins"/>
              <a:cs typeface="Poppins"/>
              <a:sym typeface="Poppins"/>
            </a:endParaRPr>
          </a:p>
          <a:p>
            <a:pPr indent="-317500" lvl="0" marL="457200" rtl="0" algn="l">
              <a:lnSpc>
                <a:spcPct val="115000"/>
              </a:lnSpc>
              <a:spcBef>
                <a:spcPts val="0"/>
              </a:spcBef>
              <a:spcAft>
                <a:spcPts val="0"/>
              </a:spcAft>
              <a:buSzPts val="1400"/>
              <a:buFont typeface="Poppins"/>
              <a:buChar char="●"/>
            </a:pPr>
            <a:r>
              <a:rPr b="1" lang="en-US">
                <a:latin typeface="Poppins"/>
                <a:ea typeface="Poppins"/>
                <a:cs typeface="Poppins"/>
                <a:sym typeface="Poppins"/>
              </a:rPr>
              <a:t>Problem-solving: </a:t>
            </a:r>
            <a:r>
              <a:rPr lang="en-US">
                <a:latin typeface="Poppins"/>
                <a:ea typeface="Poppins"/>
                <a:cs typeface="Poppins"/>
                <a:sym typeface="Poppins"/>
              </a:rPr>
              <a:t>Conversations about drugs and alcohol help your child develop problem-solving skills that build confidence and resilience. Talking through scenarios, exit strategies, practicing “No, Thanks”, helps your child work through problems in a thoughtful way. </a:t>
            </a:r>
            <a:endParaRPr/>
          </a:p>
          <a:p>
            <a:pPr indent="-317500" lvl="0" marL="457200" rtl="0" algn="l">
              <a:lnSpc>
                <a:spcPct val="115000"/>
              </a:lnSpc>
              <a:spcBef>
                <a:spcPts val="0"/>
              </a:spcBef>
              <a:spcAft>
                <a:spcPts val="0"/>
              </a:spcAft>
              <a:buSzPts val="1400"/>
              <a:buFont typeface="Poppins"/>
              <a:buChar char="●"/>
            </a:pPr>
            <a:r>
              <a:rPr b="1" lang="en-US">
                <a:latin typeface="Poppins"/>
                <a:ea typeface="Poppins"/>
                <a:cs typeface="Poppins"/>
                <a:sym typeface="Poppins"/>
              </a:rPr>
              <a:t>Healthy Boundary Setting:</a:t>
            </a:r>
            <a:r>
              <a:rPr lang="en-US">
                <a:latin typeface="Poppins"/>
                <a:ea typeface="Poppins"/>
                <a:cs typeface="Poppins"/>
                <a:sym typeface="Poppins"/>
              </a:rPr>
              <a:t> In order to set healthy boundaries, children need to learn how to identify what they need, where their limits are, and the types of interactions with which they are comfortable. When children have these skills they are less inclined to participate in negative behavior.</a:t>
            </a:r>
            <a:endParaRPr/>
          </a:p>
          <a:p>
            <a:pPr indent="-317500" lvl="0" marL="457200" rtl="0" algn="l">
              <a:lnSpc>
                <a:spcPct val="115000"/>
              </a:lnSpc>
              <a:spcBef>
                <a:spcPts val="0"/>
              </a:spcBef>
              <a:spcAft>
                <a:spcPts val="0"/>
              </a:spcAft>
              <a:buSzPts val="1400"/>
              <a:buFont typeface="Poppins"/>
              <a:buChar char="●"/>
            </a:pPr>
            <a:r>
              <a:rPr lang="en-US">
                <a:latin typeface="Poppins"/>
                <a:ea typeface="Poppins"/>
                <a:cs typeface="Poppins"/>
                <a:sym typeface="Poppins"/>
              </a:rPr>
              <a:t>Lastly, don’t expect all conversations with your children to be perfect. They won’t be. But sticking to these conversation goals will make it more likely that your kids will come to you if they are in trouble. </a:t>
            </a:r>
            <a:endParaRPr/>
          </a:p>
          <a:p>
            <a:pPr indent="0" lvl="0" marL="0" rtl="0" algn="l">
              <a:lnSpc>
                <a:spcPct val="100000"/>
              </a:lnSpc>
              <a:spcBef>
                <a:spcPts val="0"/>
              </a:spcBef>
              <a:spcAft>
                <a:spcPts val="0"/>
              </a:spcAft>
              <a:buClr>
                <a:schemeClr val="dk1"/>
              </a:buClr>
              <a:buSzPts val="1100"/>
              <a:buFont typeface="Arial"/>
              <a:buNone/>
            </a:pPr>
            <a:r>
              <a:t/>
            </a:r>
            <a:endParaRPr>
              <a:latin typeface="Poppins"/>
              <a:ea typeface="Poppins"/>
              <a:cs typeface="Poppins"/>
              <a:sym typeface="Poppins"/>
            </a:endParaRPr>
          </a:p>
          <a:p>
            <a:pPr indent="0" lvl="0" marL="0" rtl="0" algn="l">
              <a:lnSpc>
                <a:spcPct val="100000"/>
              </a:lnSpc>
              <a:spcBef>
                <a:spcPts val="0"/>
              </a:spcBef>
              <a:spcAft>
                <a:spcPts val="0"/>
              </a:spcAft>
              <a:buClr>
                <a:schemeClr val="dk1"/>
              </a:buClr>
              <a:buSzPts val="1100"/>
              <a:buFont typeface="Arial"/>
              <a:buNone/>
            </a:pPr>
            <a:r>
              <a:rPr lang="en-US">
                <a:latin typeface="Poppins"/>
                <a:ea typeface="Poppins"/>
                <a:cs typeface="Poppins"/>
                <a:sym typeface="Poppins"/>
              </a:rPr>
              <a:t>CDC</a:t>
            </a:r>
            <a:endParaRPr/>
          </a:p>
          <a:p>
            <a:pPr indent="0" lvl="0" marL="0" rtl="0" algn="l">
              <a:lnSpc>
                <a:spcPct val="100000"/>
              </a:lnSpc>
              <a:spcBef>
                <a:spcPts val="0"/>
              </a:spcBef>
              <a:spcAft>
                <a:spcPts val="0"/>
              </a:spcAft>
              <a:buClr>
                <a:schemeClr val="dk1"/>
              </a:buClr>
              <a:buSzPts val="1100"/>
              <a:buFont typeface="Arial"/>
              <a:buNone/>
            </a:pPr>
            <a:r>
              <a:rPr lang="en-US" u="sng">
                <a:solidFill>
                  <a:schemeClr val="hlink"/>
                </a:solidFill>
                <a:latin typeface="Poppins"/>
                <a:ea typeface="Poppins"/>
                <a:cs typeface="Poppins"/>
                <a:sym typeface="Poppins"/>
                <a:hlinkClick r:id="rId2"/>
              </a:rPr>
              <a:t>https://www.cdc.gov/marijuana/health-effects/poisoning.html</a:t>
            </a:r>
            <a:endParaRPr>
              <a:latin typeface="Poppins"/>
              <a:ea typeface="Poppins"/>
              <a:cs typeface="Poppins"/>
              <a:sym typeface="Poppins"/>
            </a:endParaRPr>
          </a:p>
          <a:p>
            <a:pPr indent="-228600" lvl="0" marL="457200" marR="0" rtl="0" algn="l">
              <a:lnSpc>
                <a:spcPct val="100000"/>
              </a:lnSpc>
              <a:spcBef>
                <a:spcPts val="0"/>
              </a:spcBef>
              <a:spcAft>
                <a:spcPts val="0"/>
              </a:spcAft>
              <a:buClr>
                <a:srgbClr val="000000"/>
              </a:buClr>
              <a:buSzPts val="1400"/>
              <a:buFont typeface="Arial"/>
              <a:buNone/>
            </a:pPr>
            <a:r>
              <a:t/>
            </a:r>
            <a:endParaRPr/>
          </a:p>
        </p:txBody>
      </p:sp>
      <p:sp>
        <p:nvSpPr>
          <p:cNvPr id="309" name="Google Shape;309;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8" name="Google Shape;318;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100"/>
              <a:buFont typeface="Arial"/>
              <a:buNone/>
            </a:pPr>
            <a:r>
              <a:rPr b="1" lang="en-US">
                <a:latin typeface="Poppins"/>
                <a:ea typeface="Poppins"/>
                <a:cs typeface="Poppins"/>
                <a:sym typeface="Poppins"/>
              </a:rPr>
              <a:t>Facilitator Notes: </a:t>
            </a:r>
            <a:endParaRPr/>
          </a:p>
          <a:p>
            <a:pPr indent="-317500" lvl="0" marL="457200" rtl="0" algn="l">
              <a:lnSpc>
                <a:spcPct val="100000"/>
              </a:lnSpc>
              <a:spcBef>
                <a:spcPts val="0"/>
              </a:spcBef>
              <a:spcAft>
                <a:spcPts val="0"/>
              </a:spcAft>
              <a:buClr>
                <a:schemeClr val="dk1"/>
              </a:buClr>
              <a:buSzPts val="1400"/>
              <a:buFont typeface="Poppins"/>
              <a:buChar char="●"/>
            </a:pPr>
            <a:r>
              <a:rPr lang="en-US">
                <a:latin typeface="Poppins"/>
                <a:ea typeface="Poppins"/>
                <a:cs typeface="Poppins"/>
                <a:sym typeface="Poppins"/>
              </a:rPr>
              <a:t>Here are some of the common symptoms of exposure to Cannabis/THC. Give participants time to browse the list.</a:t>
            </a:r>
            <a:endParaRPr/>
          </a:p>
          <a:p>
            <a:pPr indent="0" lvl="0" marL="0" rtl="0" algn="l">
              <a:lnSpc>
                <a:spcPct val="100000"/>
              </a:lnSpc>
              <a:spcBef>
                <a:spcPts val="360"/>
              </a:spcBef>
              <a:spcAft>
                <a:spcPts val="0"/>
              </a:spcAft>
              <a:buClr>
                <a:schemeClr val="dk1"/>
              </a:buClr>
              <a:buSzPts val="1100"/>
              <a:buFont typeface="Arial"/>
              <a:buNone/>
            </a:pPr>
            <a:r>
              <a:t/>
            </a:r>
            <a:endParaRPr>
              <a:latin typeface="Poppins"/>
              <a:ea typeface="Poppins"/>
              <a:cs typeface="Poppins"/>
              <a:sym typeface="Poppins"/>
            </a:endParaRPr>
          </a:p>
          <a:p>
            <a:pPr indent="0" lvl="0" marL="0" rtl="0" algn="l">
              <a:lnSpc>
                <a:spcPct val="100000"/>
              </a:lnSpc>
              <a:spcBef>
                <a:spcPts val="360"/>
              </a:spcBef>
              <a:spcAft>
                <a:spcPts val="0"/>
              </a:spcAft>
              <a:buClr>
                <a:schemeClr val="dk1"/>
              </a:buClr>
              <a:buSzPts val="1100"/>
              <a:buFont typeface="Arial"/>
              <a:buNone/>
            </a:pPr>
            <a:r>
              <a:rPr lang="en-US">
                <a:latin typeface="Poppins"/>
                <a:ea typeface="Poppins"/>
                <a:cs typeface="Poppins"/>
                <a:sym typeface="Poppins"/>
              </a:rPr>
              <a:t>National Drug Intelligence Center</a:t>
            </a:r>
            <a:endParaRPr/>
          </a:p>
          <a:p>
            <a:pPr indent="0" lvl="0" marL="0" rtl="0" algn="l">
              <a:lnSpc>
                <a:spcPct val="100000"/>
              </a:lnSpc>
              <a:spcBef>
                <a:spcPts val="360"/>
              </a:spcBef>
              <a:spcAft>
                <a:spcPts val="0"/>
              </a:spcAft>
              <a:buClr>
                <a:schemeClr val="dk1"/>
              </a:buClr>
              <a:buSzPts val="1100"/>
              <a:buFont typeface="Arial"/>
              <a:buNone/>
            </a:pPr>
            <a:r>
              <a:rPr lang="en-US" u="sng">
                <a:solidFill>
                  <a:schemeClr val="hlink"/>
                </a:solidFill>
                <a:latin typeface="Poppins"/>
                <a:ea typeface="Poppins"/>
                <a:cs typeface="Poppins"/>
                <a:sym typeface="Poppins"/>
                <a:hlinkClick r:id="rId2"/>
              </a:rPr>
              <a:t>https://www.justice.gov/archive/ndic/pubs3/3593/index.htm#:~:text=High%20doses%20of%20marijuana%20may,%2C%20anxiety%2C%20and%20panic%20attacks</a:t>
            </a:r>
            <a:endParaRPr>
              <a:latin typeface="Poppins"/>
              <a:ea typeface="Poppins"/>
              <a:cs typeface="Poppins"/>
              <a:sym typeface="Poppins"/>
            </a:endParaRPr>
          </a:p>
          <a:p>
            <a:pPr indent="0" lvl="0" marL="0" rtl="0" algn="l">
              <a:lnSpc>
                <a:spcPct val="100000"/>
              </a:lnSpc>
              <a:spcBef>
                <a:spcPts val="360"/>
              </a:spcBef>
              <a:spcAft>
                <a:spcPts val="0"/>
              </a:spcAft>
              <a:buClr>
                <a:schemeClr val="dk1"/>
              </a:buClr>
              <a:buSzPts val="1100"/>
              <a:buFont typeface="Arial"/>
              <a:buNone/>
            </a:pPr>
            <a:r>
              <a:rPr lang="en-US">
                <a:latin typeface="Poppins"/>
                <a:ea typeface="Poppins"/>
                <a:cs typeface="Poppins"/>
                <a:sym typeface="Poppins"/>
              </a:rPr>
              <a:t>CDC</a:t>
            </a:r>
            <a:endParaRPr/>
          </a:p>
          <a:p>
            <a:pPr indent="0" lvl="0" marL="0" rtl="0" algn="l">
              <a:lnSpc>
                <a:spcPct val="100000"/>
              </a:lnSpc>
              <a:spcBef>
                <a:spcPts val="360"/>
              </a:spcBef>
              <a:spcAft>
                <a:spcPts val="0"/>
              </a:spcAft>
              <a:buClr>
                <a:schemeClr val="dk1"/>
              </a:buClr>
              <a:buSzPts val="1100"/>
              <a:buFont typeface="Arial"/>
              <a:buNone/>
            </a:pPr>
            <a:r>
              <a:rPr lang="en-US" u="sng">
                <a:solidFill>
                  <a:schemeClr val="hlink"/>
                </a:solidFill>
                <a:latin typeface="Poppins"/>
                <a:ea typeface="Poppins"/>
                <a:cs typeface="Poppins"/>
                <a:sym typeface="Poppins"/>
                <a:hlinkClick r:id="rId3"/>
              </a:rPr>
              <a:t>https://www.cdc.gov/marijuana/health-effects/teens.html</a:t>
            </a:r>
            <a:endParaRPr>
              <a:latin typeface="Poppins"/>
              <a:ea typeface="Poppins"/>
              <a:cs typeface="Poppins"/>
              <a:sym typeface="Poppins"/>
            </a:endParaRPr>
          </a:p>
          <a:p>
            <a:pPr indent="0" lvl="0" marL="0" rtl="0" algn="l">
              <a:lnSpc>
                <a:spcPct val="100000"/>
              </a:lnSpc>
              <a:spcBef>
                <a:spcPts val="360"/>
              </a:spcBef>
              <a:spcAft>
                <a:spcPts val="0"/>
              </a:spcAft>
              <a:buClr>
                <a:schemeClr val="dk1"/>
              </a:buClr>
              <a:buSzPts val="1656"/>
              <a:buFont typeface="Arial"/>
              <a:buNone/>
            </a:pPr>
            <a:r>
              <a:t/>
            </a:r>
            <a:endParaRPr>
              <a:latin typeface="Poppins"/>
              <a:ea typeface="Poppins"/>
              <a:cs typeface="Poppins"/>
              <a:sym typeface="Poppins"/>
            </a:endParaRPr>
          </a:p>
          <a:p>
            <a:pPr indent="0" lvl="0" marL="0" rtl="0" algn="l">
              <a:lnSpc>
                <a:spcPct val="100000"/>
              </a:lnSpc>
              <a:spcBef>
                <a:spcPts val="360"/>
              </a:spcBef>
              <a:spcAft>
                <a:spcPts val="0"/>
              </a:spcAft>
              <a:buClr>
                <a:schemeClr val="dk1"/>
              </a:buClr>
              <a:buSzPts val="1656"/>
              <a:buFont typeface="Arial"/>
              <a:buNone/>
            </a:pPr>
            <a:r>
              <a:rPr lang="en-US">
                <a:latin typeface="Poppins"/>
                <a:ea typeface="Poppins"/>
                <a:cs typeface="Poppins"/>
                <a:sym typeface="Poppins"/>
              </a:rPr>
              <a:t>Village Behavioral Health</a:t>
            </a:r>
            <a:endParaRPr/>
          </a:p>
          <a:p>
            <a:pPr indent="0" lvl="0" marL="0" rtl="0" algn="l">
              <a:lnSpc>
                <a:spcPct val="100000"/>
              </a:lnSpc>
              <a:spcBef>
                <a:spcPts val="360"/>
              </a:spcBef>
              <a:spcAft>
                <a:spcPts val="0"/>
              </a:spcAft>
              <a:buClr>
                <a:schemeClr val="dk1"/>
              </a:buClr>
              <a:buSzPts val="1656"/>
              <a:buFont typeface="Arial"/>
              <a:buNone/>
            </a:pPr>
            <a:r>
              <a:rPr lang="en-US" u="sng">
                <a:solidFill>
                  <a:schemeClr val="hlink"/>
                </a:solidFill>
                <a:latin typeface="Poppins"/>
                <a:ea typeface="Poppins"/>
                <a:cs typeface="Poppins"/>
                <a:sym typeface="Poppins"/>
                <a:hlinkClick r:id="rId4"/>
              </a:rPr>
              <a:t>https://www.villagebh.com/addiction/marijuana/symptoms-signs-effects/</a:t>
            </a:r>
            <a:endParaRPr b="1">
              <a:latin typeface="Poppins"/>
              <a:ea typeface="Poppins"/>
              <a:cs typeface="Poppins"/>
              <a:sym typeface="Poppins"/>
            </a:endParaRPr>
          </a:p>
          <a:p>
            <a:pPr indent="-228600" lvl="0" marL="457200" marR="0" rtl="0" algn="l">
              <a:lnSpc>
                <a:spcPct val="100000"/>
              </a:lnSpc>
              <a:spcBef>
                <a:spcPts val="0"/>
              </a:spcBef>
              <a:spcAft>
                <a:spcPts val="0"/>
              </a:spcAft>
              <a:buClr>
                <a:srgbClr val="000000"/>
              </a:buClr>
              <a:buSzPts val="1400"/>
              <a:buFont typeface="Arial"/>
              <a:buNone/>
            </a:pPr>
            <a:r>
              <a:t/>
            </a:r>
            <a:endParaRPr/>
          </a:p>
        </p:txBody>
      </p:sp>
      <p:sp>
        <p:nvSpPr>
          <p:cNvPr id="319" name="Google Shape;319;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g25b7b99e7ac_1_20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9" name="Google Shape;329;g25b7b99e7ac_1_20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100"/>
              <a:buFont typeface="Arial"/>
              <a:buNone/>
            </a:pPr>
            <a:r>
              <a:rPr b="1" lang="en-US">
                <a:latin typeface="Poppins"/>
                <a:ea typeface="Poppins"/>
                <a:cs typeface="Poppins"/>
                <a:sym typeface="Poppins"/>
              </a:rPr>
              <a:t>Facilitator Notes: </a:t>
            </a:r>
            <a:endParaRPr b="1">
              <a:latin typeface="Poppins"/>
              <a:ea typeface="Poppins"/>
              <a:cs typeface="Poppins"/>
              <a:sym typeface="Poppins"/>
            </a:endParaRPr>
          </a:p>
          <a:p>
            <a:pPr indent="-317500" lvl="0" marL="457200" rtl="0" algn="l">
              <a:lnSpc>
                <a:spcPct val="100000"/>
              </a:lnSpc>
              <a:spcBef>
                <a:spcPts val="0"/>
              </a:spcBef>
              <a:spcAft>
                <a:spcPts val="0"/>
              </a:spcAft>
              <a:buSzPts val="1400"/>
              <a:buFont typeface="Poppins"/>
              <a:buAutoNum type="arabicPeriod"/>
            </a:pPr>
            <a:r>
              <a:rPr lang="en-US">
                <a:latin typeface="Poppins"/>
                <a:ea typeface="Poppins"/>
                <a:cs typeface="Poppins"/>
                <a:sym typeface="Poppins"/>
              </a:rPr>
              <a:t>Forms pairs or tri-ads</a:t>
            </a:r>
            <a:endParaRPr>
              <a:latin typeface="Poppins"/>
              <a:ea typeface="Poppins"/>
              <a:cs typeface="Poppins"/>
              <a:sym typeface="Poppins"/>
            </a:endParaRPr>
          </a:p>
          <a:p>
            <a:pPr indent="-317500" lvl="0" marL="457200" rtl="0" algn="l">
              <a:lnSpc>
                <a:spcPct val="100000"/>
              </a:lnSpc>
              <a:spcBef>
                <a:spcPts val="0"/>
              </a:spcBef>
              <a:spcAft>
                <a:spcPts val="0"/>
              </a:spcAft>
              <a:buSzPts val="1400"/>
              <a:buFont typeface="Poppins"/>
              <a:buAutoNum type="arabicPeriod"/>
            </a:pPr>
            <a:r>
              <a:rPr lang="en-US">
                <a:latin typeface="Poppins"/>
                <a:ea typeface="Poppins"/>
                <a:cs typeface="Poppins"/>
                <a:sym typeface="Poppins"/>
              </a:rPr>
              <a:t>Read the scenarios aloud to the group</a:t>
            </a:r>
            <a:endParaRPr>
              <a:latin typeface="Poppins"/>
              <a:ea typeface="Poppins"/>
              <a:cs typeface="Poppins"/>
              <a:sym typeface="Poppins"/>
            </a:endParaRPr>
          </a:p>
          <a:p>
            <a:pPr indent="-317500" lvl="0" marL="457200" rtl="0" algn="l">
              <a:lnSpc>
                <a:spcPct val="100000"/>
              </a:lnSpc>
              <a:spcBef>
                <a:spcPts val="0"/>
              </a:spcBef>
              <a:spcAft>
                <a:spcPts val="0"/>
              </a:spcAft>
              <a:buSzPts val="1400"/>
              <a:buFont typeface="Poppins"/>
              <a:buAutoNum type="arabicPeriod"/>
            </a:pPr>
            <a:r>
              <a:rPr lang="en-US">
                <a:latin typeface="Poppins"/>
                <a:ea typeface="Poppins"/>
                <a:cs typeface="Poppins"/>
                <a:sym typeface="Poppins"/>
              </a:rPr>
              <a:t>Give participants four minutes to respond to the scenarios in their small groups</a:t>
            </a:r>
            <a:endParaRPr>
              <a:latin typeface="Poppins"/>
              <a:ea typeface="Poppins"/>
              <a:cs typeface="Poppins"/>
              <a:sym typeface="Poppins"/>
            </a:endParaRPr>
          </a:p>
          <a:p>
            <a:pPr indent="-317500" lvl="0" marL="457200" rtl="0" algn="l">
              <a:lnSpc>
                <a:spcPct val="100000"/>
              </a:lnSpc>
              <a:spcBef>
                <a:spcPts val="0"/>
              </a:spcBef>
              <a:spcAft>
                <a:spcPts val="0"/>
              </a:spcAft>
              <a:buSzPts val="1400"/>
              <a:buFont typeface="Poppins"/>
              <a:buAutoNum type="arabicPeriod"/>
            </a:pPr>
            <a:r>
              <a:rPr lang="en-US">
                <a:latin typeface="Poppins"/>
                <a:ea typeface="Poppins"/>
                <a:cs typeface="Poppins"/>
                <a:sym typeface="Poppins"/>
              </a:rPr>
              <a:t>Invite participants to share their ideas with the whole group</a:t>
            </a:r>
            <a:endParaRPr>
              <a:latin typeface="Poppins"/>
              <a:ea typeface="Poppins"/>
              <a:cs typeface="Poppins"/>
              <a:sym typeface="Poppins"/>
            </a:endParaRPr>
          </a:p>
        </p:txBody>
      </p:sp>
      <p:sp>
        <p:nvSpPr>
          <p:cNvPr id="330" name="Google Shape;330;g25b7b99e7ac_1_20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2" name="Google Shape;342;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1" lang="en-US">
                <a:latin typeface="Poppins"/>
                <a:ea typeface="Poppins"/>
                <a:cs typeface="Poppins"/>
                <a:sym typeface="Poppins"/>
              </a:rPr>
              <a:t>Facilitator Notes: </a:t>
            </a:r>
            <a:endParaRPr>
              <a:latin typeface="Poppins"/>
              <a:ea typeface="Poppins"/>
              <a:cs typeface="Poppins"/>
              <a:sym typeface="Poppins"/>
            </a:endParaRPr>
          </a:p>
          <a:p>
            <a:pPr indent="-317500" lvl="0" marL="457200" rtl="0" algn="l">
              <a:lnSpc>
                <a:spcPct val="100000"/>
              </a:lnSpc>
              <a:spcBef>
                <a:spcPts val="0"/>
              </a:spcBef>
              <a:spcAft>
                <a:spcPts val="0"/>
              </a:spcAft>
              <a:buClr>
                <a:schemeClr val="dk1"/>
              </a:buClr>
              <a:buSzPts val="1400"/>
              <a:buFont typeface="Poppins"/>
              <a:buChar char="●"/>
            </a:pPr>
            <a:r>
              <a:rPr lang="en-US">
                <a:latin typeface="Poppins"/>
                <a:ea typeface="Poppins"/>
                <a:cs typeface="Poppins"/>
                <a:sym typeface="Poppins"/>
              </a:rPr>
              <a:t>The Drug Enforcement Administration is aware of drug trafficking organizations using emojis to sell counterfeit pills and other illicit drugs on social media and through e-commerce. </a:t>
            </a:r>
            <a:endParaRPr/>
          </a:p>
          <a:p>
            <a:pPr indent="-317500" lvl="0" marL="457200" rtl="0" algn="l">
              <a:lnSpc>
                <a:spcPct val="100000"/>
              </a:lnSpc>
              <a:spcBef>
                <a:spcPts val="0"/>
              </a:spcBef>
              <a:spcAft>
                <a:spcPts val="0"/>
              </a:spcAft>
              <a:buClr>
                <a:schemeClr val="dk1"/>
              </a:buClr>
              <a:buSzPts val="1400"/>
              <a:buFont typeface="Poppins"/>
              <a:buChar char="●"/>
            </a:pPr>
            <a:r>
              <a:rPr lang="en-US">
                <a:latin typeface="Poppins"/>
                <a:ea typeface="Poppins"/>
                <a:cs typeface="Poppins"/>
                <a:sym typeface="Poppins"/>
              </a:rPr>
              <a:t>Here you see common emojis used by individuals who seek to purchase drugs from suppliers via social media and specific emojis used for prescription pills, dealer signals, and other drugs.</a:t>
            </a:r>
            <a:endParaRPr/>
          </a:p>
          <a:p>
            <a:pPr indent="-317500" lvl="0" marL="457200" rtl="0" algn="l">
              <a:lnSpc>
                <a:spcPct val="100000"/>
              </a:lnSpc>
              <a:spcBef>
                <a:spcPts val="0"/>
              </a:spcBef>
              <a:spcAft>
                <a:spcPts val="0"/>
              </a:spcAft>
              <a:buClr>
                <a:schemeClr val="dk1"/>
              </a:buClr>
              <a:buSzPts val="1400"/>
              <a:buFont typeface="Poppins"/>
              <a:buChar char="●"/>
            </a:pPr>
            <a:r>
              <a:rPr lang="en-US">
                <a:latin typeface="Poppins"/>
                <a:ea typeface="Poppins"/>
                <a:cs typeface="Poppins"/>
                <a:sym typeface="Poppins"/>
              </a:rPr>
              <a:t>Through different hashtags (#s) teens can be exposed to offers from dealers to buy drugs through various social sites. </a:t>
            </a:r>
            <a:endParaRPr b="1">
              <a:latin typeface="Poppins"/>
              <a:ea typeface="Poppins"/>
              <a:cs typeface="Poppins"/>
              <a:sym typeface="Poppins"/>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Source: </a:t>
            </a:r>
            <a:r>
              <a:rPr lang="en-US" u="sng">
                <a:solidFill>
                  <a:schemeClr val="hlink"/>
                </a:solidFill>
                <a:hlinkClick r:id="rId2"/>
              </a:rPr>
              <a:t>https://www.dea.gov/sites/default/files/2021-12/Emoji%20Drug%20Code%20PDF_Final.pdf</a:t>
            </a:r>
            <a:endParaRPr/>
          </a:p>
          <a:p>
            <a:pPr indent="-228600" lvl="0" marL="457200" marR="0" rtl="0" algn="l">
              <a:lnSpc>
                <a:spcPct val="100000"/>
              </a:lnSpc>
              <a:spcBef>
                <a:spcPts val="0"/>
              </a:spcBef>
              <a:spcAft>
                <a:spcPts val="0"/>
              </a:spcAft>
              <a:buClr>
                <a:srgbClr val="000000"/>
              </a:buClr>
              <a:buSzPts val="1400"/>
              <a:buFont typeface="Arial"/>
              <a:buNone/>
            </a:pPr>
            <a:r>
              <a:t/>
            </a:r>
            <a:endParaRPr/>
          </a:p>
        </p:txBody>
      </p:sp>
      <p:sp>
        <p:nvSpPr>
          <p:cNvPr id="343" name="Google Shape;343;p2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g2944ebda431_1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53" name="Google Shape;353;g2944ebda431_1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4" name="Google Shape;354;g2944ebda431_1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0" name="Google Shape;360;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1" lang="en-US">
                <a:latin typeface="Poppins"/>
                <a:ea typeface="Poppins"/>
                <a:cs typeface="Poppins"/>
                <a:sym typeface="Poppins"/>
              </a:rPr>
              <a:t>Facilitator Notes: </a:t>
            </a:r>
            <a:endParaRPr>
              <a:latin typeface="Poppins"/>
              <a:ea typeface="Poppins"/>
              <a:cs typeface="Poppins"/>
              <a:sym typeface="Poppins"/>
            </a:endParaRPr>
          </a:p>
          <a:p>
            <a:pPr indent="-317500" lvl="0" marL="457200" rtl="0" algn="l">
              <a:lnSpc>
                <a:spcPct val="100000"/>
              </a:lnSpc>
              <a:spcBef>
                <a:spcPts val="0"/>
              </a:spcBef>
              <a:spcAft>
                <a:spcPts val="0"/>
              </a:spcAft>
              <a:buClr>
                <a:schemeClr val="dk1"/>
              </a:buClr>
              <a:buSzPts val="1400"/>
              <a:buFont typeface="Poppins"/>
              <a:buChar char="●"/>
            </a:pPr>
            <a:r>
              <a:rPr lang="en-US">
                <a:latin typeface="Poppins"/>
                <a:ea typeface="Poppins"/>
                <a:cs typeface="Poppins"/>
                <a:sym typeface="Poppins"/>
              </a:rPr>
              <a:t>Young people experimenting with drugs and alcohol is nothing new.</a:t>
            </a:r>
            <a:endParaRPr/>
          </a:p>
          <a:p>
            <a:pPr indent="-317500" lvl="0" marL="457200" rtl="0" algn="l">
              <a:lnSpc>
                <a:spcPct val="100000"/>
              </a:lnSpc>
              <a:spcBef>
                <a:spcPts val="0"/>
              </a:spcBef>
              <a:spcAft>
                <a:spcPts val="0"/>
              </a:spcAft>
              <a:buClr>
                <a:schemeClr val="dk1"/>
              </a:buClr>
              <a:buSzPts val="1400"/>
              <a:buFont typeface="Poppins"/>
              <a:buChar char="●"/>
            </a:pPr>
            <a:r>
              <a:rPr lang="en-US">
                <a:latin typeface="Poppins"/>
                <a:ea typeface="Poppins"/>
                <a:cs typeface="Poppins"/>
                <a:sym typeface="Poppins"/>
              </a:rPr>
              <a:t>While social media can be fun, inspiring and can help build community, it also creates new and dangerous opportunities for kids to be exposed to drugs.  </a:t>
            </a:r>
            <a:endParaRPr/>
          </a:p>
          <a:p>
            <a:pPr indent="-317500" lvl="0" marL="457200" rtl="0" algn="l">
              <a:lnSpc>
                <a:spcPct val="100000"/>
              </a:lnSpc>
              <a:spcBef>
                <a:spcPts val="0"/>
              </a:spcBef>
              <a:spcAft>
                <a:spcPts val="0"/>
              </a:spcAft>
              <a:buClr>
                <a:schemeClr val="dk1"/>
              </a:buClr>
              <a:buSzPts val="1400"/>
              <a:buFont typeface="Poppins"/>
              <a:buChar char="●"/>
            </a:pPr>
            <a:r>
              <a:rPr lang="en-US">
                <a:latin typeface="Poppins"/>
                <a:ea typeface="Poppins"/>
                <a:cs typeface="Poppins"/>
                <a:sym typeface="Poppins"/>
              </a:rPr>
              <a:t>Social networking sites like Instagram, Facebook, and Snapchat provide an environment where kids are exposed to famous, "influencer", and normal people, like friends and family, engaging in risky behaviors involving drugs and alcohol.</a:t>
            </a:r>
            <a:endParaRPr/>
          </a:p>
          <a:p>
            <a:pPr indent="-317500" lvl="0" marL="457200" rtl="0" algn="l">
              <a:lnSpc>
                <a:spcPct val="100000"/>
              </a:lnSpc>
              <a:spcBef>
                <a:spcPts val="0"/>
              </a:spcBef>
              <a:spcAft>
                <a:spcPts val="0"/>
              </a:spcAft>
              <a:buClr>
                <a:schemeClr val="dk1"/>
              </a:buClr>
              <a:buSzPts val="1400"/>
              <a:buFont typeface="Poppins"/>
              <a:buChar char="●"/>
            </a:pPr>
            <a:r>
              <a:rPr lang="en-US">
                <a:latin typeface="Poppins"/>
                <a:ea typeface="Poppins"/>
                <a:cs typeface="Poppins"/>
                <a:sym typeface="Poppins"/>
              </a:rPr>
              <a:t>This type of exposure desensitizes children to risky behaviors at a younger age. Some of the content normalizes and glamorizes behavior such as illicit and prescription drug use as well as binge drinking. It makes teens wrongly believe it’s appropriate to do the same. </a:t>
            </a:r>
            <a:endParaRPr/>
          </a:p>
          <a:p>
            <a:pPr indent="-317500" lvl="0" marL="457200" rtl="0" algn="l">
              <a:lnSpc>
                <a:spcPct val="100000"/>
              </a:lnSpc>
              <a:spcBef>
                <a:spcPts val="0"/>
              </a:spcBef>
              <a:spcAft>
                <a:spcPts val="0"/>
              </a:spcAft>
              <a:buClr>
                <a:schemeClr val="dk1"/>
              </a:buClr>
              <a:buSzPts val="1400"/>
              <a:buFont typeface="Poppins"/>
              <a:buChar char="●"/>
            </a:pPr>
            <a:r>
              <a:rPr lang="en-US">
                <a:latin typeface="Poppins"/>
                <a:ea typeface="Poppins"/>
                <a:cs typeface="Poppins"/>
                <a:sym typeface="Poppins"/>
              </a:rPr>
              <a:t>Because of their age, teens are highly susceptible to peer influences and pressure. Teens are uniquely vulnerable to the effects of what they see on social media.</a:t>
            </a:r>
            <a:endParaRPr/>
          </a:p>
          <a:p>
            <a:pPr indent="-317500" lvl="0" marL="457200" rtl="0" algn="l">
              <a:lnSpc>
                <a:spcPct val="100000"/>
              </a:lnSpc>
              <a:spcBef>
                <a:spcPts val="0"/>
              </a:spcBef>
              <a:spcAft>
                <a:spcPts val="0"/>
              </a:spcAft>
              <a:buClr>
                <a:schemeClr val="dk1"/>
              </a:buClr>
              <a:buSzPts val="1400"/>
              <a:buFont typeface="Poppins"/>
              <a:buChar char="●"/>
            </a:pPr>
            <a:r>
              <a:rPr b="1" lang="en-US">
                <a:latin typeface="Poppins"/>
                <a:ea typeface="Poppins"/>
                <a:cs typeface="Poppins"/>
                <a:sym typeface="Poppins"/>
              </a:rPr>
              <a:t>Recent studies show that 75% of teenagers seeing photos on social networking sites of other young people smoking weed or drinking alcohol encourages them to experiment in the same way. </a:t>
            </a:r>
            <a:endParaRPr/>
          </a:p>
          <a:p>
            <a:pPr indent="-317500" lvl="0" marL="457200" rtl="0" algn="l">
              <a:lnSpc>
                <a:spcPct val="100000"/>
              </a:lnSpc>
              <a:spcBef>
                <a:spcPts val="0"/>
              </a:spcBef>
              <a:spcAft>
                <a:spcPts val="0"/>
              </a:spcAft>
              <a:buClr>
                <a:schemeClr val="dk1"/>
              </a:buClr>
              <a:buSzPts val="1400"/>
              <a:buFont typeface="Poppins"/>
              <a:buChar char="●"/>
            </a:pPr>
            <a:r>
              <a:rPr lang="en-US">
                <a:latin typeface="Poppins"/>
                <a:ea typeface="Poppins"/>
                <a:cs typeface="Poppins"/>
                <a:sym typeface="Poppins"/>
              </a:rPr>
              <a:t>In the last part of this presentation, we will discuss what you can do to protect your children from social media influences. </a:t>
            </a:r>
            <a:endParaRPr/>
          </a:p>
          <a:p>
            <a:pPr indent="0" lvl="0" marL="0" rtl="0" algn="l">
              <a:lnSpc>
                <a:spcPct val="100000"/>
              </a:lnSpc>
              <a:spcBef>
                <a:spcPts val="0"/>
              </a:spcBef>
              <a:spcAft>
                <a:spcPts val="0"/>
              </a:spcAft>
              <a:buSzPts val="1400"/>
              <a:buNone/>
            </a:pPr>
            <a:r>
              <a:t/>
            </a:r>
            <a:endParaRPr b="1">
              <a:latin typeface="Poppins"/>
              <a:ea typeface="Poppins"/>
              <a:cs typeface="Poppins"/>
              <a:sym typeface="Poppins"/>
            </a:endParaRPr>
          </a:p>
          <a:p>
            <a:pPr indent="0" lvl="0" marL="0" rtl="0" algn="l">
              <a:lnSpc>
                <a:spcPct val="100000"/>
              </a:lnSpc>
              <a:spcBef>
                <a:spcPts val="0"/>
              </a:spcBef>
              <a:spcAft>
                <a:spcPts val="0"/>
              </a:spcAft>
              <a:buSzPts val="1400"/>
              <a:buNone/>
            </a:pPr>
            <a:r>
              <a:rPr lang="en-US">
                <a:latin typeface="Poppins"/>
                <a:ea typeface="Poppins"/>
                <a:cs typeface="Poppins"/>
                <a:sym typeface="Poppins"/>
              </a:rPr>
              <a:t>Resources: </a:t>
            </a:r>
            <a:endParaRPr/>
          </a:p>
          <a:p>
            <a:pPr indent="0" lvl="0" marL="0" rtl="0" algn="l">
              <a:lnSpc>
                <a:spcPct val="100000"/>
              </a:lnSpc>
              <a:spcBef>
                <a:spcPts val="0"/>
              </a:spcBef>
              <a:spcAft>
                <a:spcPts val="0"/>
              </a:spcAft>
              <a:buSzPts val="1400"/>
              <a:buNone/>
            </a:pPr>
            <a:r>
              <a:rPr lang="en-US">
                <a:latin typeface="Poppins"/>
                <a:ea typeface="Poppins"/>
                <a:cs typeface="Poppins"/>
                <a:sym typeface="Poppins"/>
              </a:rPr>
              <a:t>Addiction Center: The Guide for Addiction and Recovery</a:t>
            </a:r>
            <a:endParaRPr/>
          </a:p>
          <a:p>
            <a:pPr indent="0" lvl="0" marL="0" rtl="0" algn="l">
              <a:lnSpc>
                <a:spcPct val="100000"/>
              </a:lnSpc>
              <a:spcBef>
                <a:spcPts val="0"/>
              </a:spcBef>
              <a:spcAft>
                <a:spcPts val="0"/>
              </a:spcAft>
              <a:buSzPts val="1400"/>
              <a:buNone/>
            </a:pPr>
            <a:r>
              <a:rPr lang="en-US" u="sng">
                <a:solidFill>
                  <a:schemeClr val="hlink"/>
                </a:solidFill>
                <a:latin typeface="Poppins"/>
                <a:ea typeface="Poppins"/>
                <a:cs typeface="Poppins"/>
                <a:sym typeface="Poppins"/>
                <a:hlinkClick r:id="rId2"/>
              </a:rPr>
              <a:t>https://www.addictioncenter.com/community/social-media-teen-drug-use/</a:t>
            </a:r>
            <a:endParaRPr>
              <a:latin typeface="Poppins"/>
              <a:ea typeface="Poppins"/>
              <a:cs typeface="Poppins"/>
              <a:sym typeface="Poppins"/>
            </a:endParaRPr>
          </a:p>
          <a:p>
            <a:pPr indent="0" lvl="0" marL="0" rtl="0" algn="l">
              <a:lnSpc>
                <a:spcPct val="100000"/>
              </a:lnSpc>
              <a:spcBef>
                <a:spcPts val="0"/>
              </a:spcBef>
              <a:spcAft>
                <a:spcPts val="0"/>
              </a:spcAft>
              <a:buSzPts val="1400"/>
              <a:buNone/>
            </a:pPr>
            <a:r>
              <a:rPr lang="en-US">
                <a:latin typeface="Poppins"/>
                <a:ea typeface="Poppins"/>
                <a:cs typeface="Poppins"/>
                <a:sym typeface="Poppins"/>
              </a:rPr>
              <a:t>Drugfree.org: Partnership to End Addiction:</a:t>
            </a:r>
            <a:endParaRPr/>
          </a:p>
          <a:p>
            <a:pPr indent="0" lvl="0" marL="0" rtl="0" algn="l">
              <a:lnSpc>
                <a:spcPct val="100000"/>
              </a:lnSpc>
              <a:spcBef>
                <a:spcPts val="0"/>
              </a:spcBef>
              <a:spcAft>
                <a:spcPts val="0"/>
              </a:spcAft>
              <a:buSzPts val="1400"/>
              <a:buNone/>
            </a:pPr>
            <a:r>
              <a:rPr lang="en-US">
                <a:latin typeface="Poppins"/>
                <a:ea typeface="Poppins"/>
                <a:cs typeface="Poppins"/>
                <a:sym typeface="Poppins"/>
              </a:rPr>
              <a:t> </a:t>
            </a:r>
            <a:r>
              <a:rPr lang="en-US" u="sng">
                <a:solidFill>
                  <a:schemeClr val="hlink"/>
                </a:solidFill>
                <a:latin typeface="Poppins"/>
                <a:ea typeface="Poppins"/>
                <a:cs typeface="Poppins"/>
                <a:sym typeface="Poppins"/>
                <a:hlinkClick r:id="rId3"/>
              </a:rPr>
              <a:t>https://drugfree.org/</a:t>
            </a:r>
            <a:endParaRPr>
              <a:latin typeface="Poppins"/>
              <a:ea typeface="Poppins"/>
              <a:cs typeface="Poppins"/>
              <a:sym typeface="Poppins"/>
            </a:endParaRPr>
          </a:p>
          <a:p>
            <a:pPr indent="-228600" lvl="0" marL="457200" marR="0" rtl="0" algn="l">
              <a:lnSpc>
                <a:spcPct val="100000"/>
              </a:lnSpc>
              <a:spcBef>
                <a:spcPts val="0"/>
              </a:spcBef>
              <a:spcAft>
                <a:spcPts val="0"/>
              </a:spcAft>
              <a:buClr>
                <a:srgbClr val="000000"/>
              </a:buClr>
              <a:buSzPts val="1400"/>
              <a:buFont typeface="Arial"/>
              <a:buNone/>
            </a:pPr>
            <a:r>
              <a:t/>
            </a:r>
            <a:endParaRPr/>
          </a:p>
        </p:txBody>
      </p:sp>
      <p:sp>
        <p:nvSpPr>
          <p:cNvPr id="361" name="Google Shape;361;p2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 name="Shape 371"/>
        <p:cNvGrpSpPr/>
        <p:nvPr/>
      </p:nvGrpSpPr>
      <p:grpSpPr>
        <a:xfrm>
          <a:off x="0" y="0"/>
          <a:ext cx="0" cy="0"/>
          <a:chOff x="0" y="0"/>
          <a:chExt cx="0" cy="0"/>
        </a:xfrm>
      </p:grpSpPr>
      <p:sp>
        <p:nvSpPr>
          <p:cNvPr id="372" name="Google Shape;372;g25b7b99e7ac_0_213:notes"/>
          <p:cNvSpPr txBox="1"/>
          <p:nvPr>
            <p:ph idx="1" type="body"/>
          </p:nvPr>
        </p:nvSpPr>
        <p:spPr>
          <a:xfrm>
            <a:off x="699052" y="4400550"/>
            <a:ext cx="5486400" cy="431938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1" lang="en-US">
                <a:latin typeface="Poppins"/>
                <a:ea typeface="Poppins"/>
                <a:cs typeface="Poppins"/>
                <a:sym typeface="Poppins"/>
              </a:rPr>
              <a:t>Facilitator Notes:</a:t>
            </a:r>
            <a:endParaRPr b="1">
              <a:latin typeface="Poppins"/>
              <a:ea typeface="Poppins"/>
              <a:cs typeface="Poppins"/>
              <a:sym typeface="Poppins"/>
            </a:endParaRPr>
          </a:p>
          <a:p>
            <a:pPr indent="-304800" lvl="1" marL="914400" rtl="0" algn="l">
              <a:lnSpc>
                <a:spcPct val="100000"/>
              </a:lnSpc>
              <a:spcBef>
                <a:spcPts val="0"/>
              </a:spcBef>
              <a:spcAft>
                <a:spcPts val="0"/>
              </a:spcAft>
              <a:buSzPts val="1200"/>
              <a:buFont typeface="Poppins"/>
              <a:buChar char="●"/>
            </a:pPr>
            <a:r>
              <a:rPr lang="en-US">
                <a:latin typeface="Poppins"/>
                <a:ea typeface="Poppins"/>
                <a:cs typeface="Poppins"/>
                <a:sym typeface="Poppins"/>
              </a:rPr>
              <a:t>Throughout the US there is an increase in unintended fentanyl overdose. Unintended means the user did not plan or have in mind consuming fentanyl. </a:t>
            </a:r>
            <a:endParaRPr>
              <a:latin typeface="Poppins"/>
              <a:ea typeface="Poppins"/>
              <a:cs typeface="Poppins"/>
              <a:sym typeface="Poppins"/>
            </a:endParaRPr>
          </a:p>
          <a:p>
            <a:pPr indent="-304800" lvl="1" marL="914400" rtl="0" algn="l">
              <a:lnSpc>
                <a:spcPct val="100000"/>
              </a:lnSpc>
              <a:spcBef>
                <a:spcPts val="0"/>
              </a:spcBef>
              <a:spcAft>
                <a:spcPts val="0"/>
              </a:spcAft>
              <a:buSzPts val="1200"/>
              <a:buFont typeface="Poppins"/>
              <a:buChar char="●"/>
            </a:pPr>
            <a:r>
              <a:rPr lang="en-US">
                <a:latin typeface="Poppins"/>
                <a:ea typeface="Poppins"/>
                <a:cs typeface="Poppins"/>
                <a:sym typeface="Poppins"/>
              </a:rPr>
              <a:t>But what exactly is fentanyl? </a:t>
            </a:r>
            <a:endParaRPr/>
          </a:p>
          <a:p>
            <a:pPr indent="-304800" lvl="1" marL="914400" rtl="0" algn="l">
              <a:lnSpc>
                <a:spcPct val="100000"/>
              </a:lnSpc>
              <a:spcBef>
                <a:spcPts val="0"/>
              </a:spcBef>
              <a:spcAft>
                <a:spcPts val="0"/>
              </a:spcAft>
              <a:buSzPts val="1200"/>
              <a:buFont typeface="Poppins"/>
              <a:buChar char="●"/>
            </a:pPr>
            <a:r>
              <a:rPr lang="en-US">
                <a:latin typeface="Poppins"/>
                <a:ea typeface="Poppins"/>
                <a:cs typeface="Poppins"/>
                <a:sym typeface="Poppins"/>
              </a:rPr>
              <a:t>How do we know if a substance has fentanyl in it? </a:t>
            </a:r>
            <a:endParaRPr>
              <a:latin typeface="Poppins"/>
              <a:ea typeface="Poppins"/>
              <a:cs typeface="Poppins"/>
              <a:sym typeface="Poppins"/>
            </a:endParaRPr>
          </a:p>
          <a:p>
            <a:pPr indent="-304800" lvl="1" marL="914400" rtl="0" algn="l">
              <a:lnSpc>
                <a:spcPct val="100000"/>
              </a:lnSpc>
              <a:spcBef>
                <a:spcPts val="0"/>
              </a:spcBef>
              <a:spcAft>
                <a:spcPts val="0"/>
              </a:spcAft>
              <a:buSzPts val="1200"/>
              <a:buFont typeface="Poppins"/>
              <a:buChar char="●"/>
            </a:pPr>
            <a:r>
              <a:rPr lang="en-US">
                <a:latin typeface="Poppins"/>
                <a:ea typeface="Poppins"/>
                <a:cs typeface="Poppins"/>
                <a:sym typeface="Poppins"/>
              </a:rPr>
              <a:t>We will provide you with information about fentanyl in the next portion of this presentation</a:t>
            </a:r>
            <a:endParaRPr/>
          </a:p>
          <a:p>
            <a:pPr indent="0" lvl="0" marL="0" rtl="0" algn="l">
              <a:lnSpc>
                <a:spcPct val="100000"/>
              </a:lnSpc>
              <a:spcBef>
                <a:spcPts val="0"/>
              </a:spcBef>
              <a:spcAft>
                <a:spcPts val="0"/>
              </a:spcAft>
              <a:buClr>
                <a:schemeClr val="dk1"/>
              </a:buClr>
              <a:buSzPts val="1100"/>
              <a:buFont typeface="Arial"/>
              <a:buNone/>
            </a:pPr>
            <a:r>
              <a:t/>
            </a:r>
            <a:endParaRPr>
              <a:latin typeface="Poppins"/>
              <a:ea typeface="Poppins"/>
              <a:cs typeface="Poppins"/>
              <a:sym typeface="Poppins"/>
            </a:endParaRPr>
          </a:p>
          <a:p>
            <a:pPr indent="0" lvl="0" marL="0" rtl="0" algn="l">
              <a:lnSpc>
                <a:spcPct val="100000"/>
              </a:lnSpc>
              <a:spcBef>
                <a:spcPts val="0"/>
              </a:spcBef>
              <a:spcAft>
                <a:spcPts val="0"/>
              </a:spcAft>
              <a:buClr>
                <a:schemeClr val="dk1"/>
              </a:buClr>
              <a:buSzPts val="1100"/>
              <a:buFont typeface="Arial"/>
              <a:buNone/>
            </a:pPr>
            <a:r>
              <a:rPr lang="en-US">
                <a:latin typeface="Poppins"/>
                <a:ea typeface="Poppins"/>
                <a:cs typeface="Poppins"/>
                <a:sym typeface="Poppins"/>
              </a:rPr>
              <a:t>Write this on the board:</a:t>
            </a:r>
            <a:endParaRPr/>
          </a:p>
          <a:p>
            <a:pPr indent="0" lvl="0" marL="0" rtl="0" algn="l">
              <a:lnSpc>
                <a:spcPct val="100000"/>
              </a:lnSpc>
              <a:spcBef>
                <a:spcPts val="0"/>
              </a:spcBef>
              <a:spcAft>
                <a:spcPts val="0"/>
              </a:spcAft>
              <a:buClr>
                <a:schemeClr val="dk1"/>
              </a:buClr>
              <a:buSzPts val="1100"/>
              <a:buFont typeface="Arial"/>
              <a:buNone/>
            </a:pPr>
            <a:r>
              <a:rPr lang="en-US">
                <a:latin typeface="Poppins"/>
                <a:ea typeface="Poppins"/>
                <a:cs typeface="Poppins"/>
                <a:sym typeface="Poppins"/>
              </a:rPr>
              <a:t>LAUSD Office of the Chief Medical Director</a:t>
            </a:r>
            <a:endParaRPr>
              <a:latin typeface="Poppins"/>
              <a:ea typeface="Poppins"/>
              <a:cs typeface="Poppins"/>
              <a:sym typeface="Poppins"/>
            </a:endParaRPr>
          </a:p>
          <a:p>
            <a:pPr indent="0" lvl="0" marL="0" rtl="0" algn="l">
              <a:lnSpc>
                <a:spcPct val="100000"/>
              </a:lnSpc>
              <a:spcBef>
                <a:spcPts val="0"/>
              </a:spcBef>
              <a:spcAft>
                <a:spcPts val="0"/>
              </a:spcAft>
              <a:buClr>
                <a:schemeClr val="dk1"/>
              </a:buClr>
              <a:buSzPts val="1100"/>
              <a:buFont typeface="Arial"/>
              <a:buNone/>
            </a:pPr>
            <a:r>
              <a:rPr lang="en-US" u="sng">
                <a:solidFill>
                  <a:schemeClr val="hlink"/>
                </a:solidFill>
                <a:latin typeface="Poppins"/>
                <a:ea typeface="Poppins"/>
                <a:cs typeface="Poppins"/>
                <a:sym typeface="Poppins"/>
                <a:hlinkClick r:id="rId2"/>
              </a:rPr>
              <a:t>https://www.lausd.org/Page/18694</a:t>
            </a:r>
            <a:endParaRPr>
              <a:latin typeface="Poppins"/>
              <a:ea typeface="Poppins"/>
              <a:cs typeface="Poppins"/>
              <a:sym typeface="Poppins"/>
            </a:endParaRPr>
          </a:p>
          <a:p>
            <a:pPr indent="0" lvl="0" marL="0" rtl="0" algn="l">
              <a:lnSpc>
                <a:spcPct val="100000"/>
              </a:lnSpc>
              <a:spcBef>
                <a:spcPts val="0"/>
              </a:spcBef>
              <a:spcAft>
                <a:spcPts val="0"/>
              </a:spcAft>
              <a:buSzPts val="1400"/>
              <a:buNone/>
            </a:pPr>
            <a:r>
              <a:t/>
            </a:r>
            <a:endParaRPr sz="1400">
              <a:latin typeface="Poppins"/>
              <a:ea typeface="Poppins"/>
              <a:cs typeface="Poppins"/>
              <a:sym typeface="Poppins"/>
            </a:endParaRPr>
          </a:p>
        </p:txBody>
      </p:sp>
      <p:sp>
        <p:nvSpPr>
          <p:cNvPr id="373" name="Google Shape;373;g25b7b99e7ac_0_2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 name="Shape 379"/>
        <p:cNvGrpSpPr/>
        <p:nvPr/>
      </p:nvGrpSpPr>
      <p:grpSpPr>
        <a:xfrm>
          <a:off x="0" y="0"/>
          <a:ext cx="0" cy="0"/>
          <a:chOff x="0" y="0"/>
          <a:chExt cx="0" cy="0"/>
        </a:xfrm>
      </p:grpSpPr>
      <p:sp>
        <p:nvSpPr>
          <p:cNvPr id="380" name="Google Shape;380;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1" name="Google Shape;381;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400"/>
              </a:spcBef>
              <a:spcAft>
                <a:spcPts val="0"/>
              </a:spcAft>
              <a:buClr>
                <a:schemeClr val="dk1"/>
              </a:buClr>
              <a:buSzPts val="1100"/>
              <a:buFont typeface="Arial"/>
              <a:buNone/>
            </a:pPr>
            <a:r>
              <a:rPr b="1" lang="en-US" sz="1100">
                <a:latin typeface="Poppins"/>
                <a:ea typeface="Poppins"/>
                <a:cs typeface="Poppins"/>
                <a:sym typeface="Poppins"/>
              </a:rPr>
              <a:t>Facilitator</a:t>
            </a:r>
            <a:r>
              <a:rPr b="1" lang="en-US">
                <a:latin typeface="Poppins"/>
                <a:ea typeface="Poppins"/>
                <a:cs typeface="Poppins"/>
                <a:sym typeface="Poppins"/>
              </a:rPr>
              <a:t> notes:</a:t>
            </a:r>
            <a:endParaRPr/>
          </a:p>
          <a:p>
            <a:pPr indent="0" lvl="0" marL="0" rtl="0" algn="l">
              <a:lnSpc>
                <a:spcPct val="100000"/>
              </a:lnSpc>
              <a:spcBef>
                <a:spcPts val="0"/>
              </a:spcBef>
              <a:spcAft>
                <a:spcPts val="0"/>
              </a:spcAft>
              <a:buClr>
                <a:schemeClr val="dk1"/>
              </a:buClr>
              <a:buSzPts val="1100"/>
              <a:buFont typeface="Arial"/>
              <a:buNone/>
            </a:pPr>
            <a:r>
              <a:rPr lang="en-US">
                <a:latin typeface="Poppins"/>
                <a:ea typeface="Poppins"/>
                <a:cs typeface="Poppins"/>
                <a:sym typeface="Poppins"/>
              </a:rPr>
              <a:t>Let’s deepen our understanding of what fentanyl is and why it is so deadly.</a:t>
            </a:r>
            <a:endParaRPr/>
          </a:p>
          <a:p>
            <a:pPr indent="0" lvl="0" marL="0" rtl="0" algn="l">
              <a:lnSpc>
                <a:spcPct val="100000"/>
              </a:lnSpc>
              <a:spcBef>
                <a:spcPts val="0"/>
              </a:spcBef>
              <a:spcAft>
                <a:spcPts val="0"/>
              </a:spcAft>
              <a:buClr>
                <a:schemeClr val="dk1"/>
              </a:buClr>
              <a:buSzPts val="1100"/>
              <a:buFont typeface="Arial"/>
              <a:buNone/>
            </a:pPr>
            <a:r>
              <a:t/>
            </a:r>
            <a:endParaRPr b="1">
              <a:latin typeface="Poppins"/>
              <a:ea typeface="Poppins"/>
              <a:cs typeface="Poppins"/>
              <a:sym typeface="Poppins"/>
            </a:endParaRPr>
          </a:p>
          <a:p>
            <a:pPr indent="0" lvl="0" marL="0" rtl="0" algn="l">
              <a:lnSpc>
                <a:spcPct val="100000"/>
              </a:lnSpc>
              <a:spcBef>
                <a:spcPts val="0"/>
              </a:spcBef>
              <a:spcAft>
                <a:spcPts val="0"/>
              </a:spcAft>
              <a:buClr>
                <a:schemeClr val="dk1"/>
              </a:buClr>
              <a:buSzPts val="1100"/>
              <a:buFont typeface="Arial"/>
              <a:buNone/>
            </a:pPr>
            <a:r>
              <a:rPr b="1" lang="en-US">
                <a:latin typeface="Poppins"/>
                <a:ea typeface="Poppins"/>
                <a:cs typeface="Poppins"/>
                <a:sym typeface="Poppins"/>
              </a:rPr>
              <a:t>Additional Facilitator notes: </a:t>
            </a:r>
            <a:r>
              <a:rPr lang="en-US">
                <a:latin typeface="Poppins"/>
                <a:ea typeface="Poppins"/>
                <a:cs typeface="Poppins"/>
                <a:sym typeface="Poppins"/>
              </a:rPr>
              <a:t> </a:t>
            </a:r>
            <a:endParaRPr/>
          </a:p>
          <a:p>
            <a:pPr indent="-292100" lvl="0" marL="444500" rtl="0" algn="l">
              <a:lnSpc>
                <a:spcPct val="100000"/>
              </a:lnSpc>
              <a:spcBef>
                <a:spcPts val="0"/>
              </a:spcBef>
              <a:spcAft>
                <a:spcPts val="0"/>
              </a:spcAft>
              <a:buSzPts val="1200"/>
              <a:buFont typeface="Poppins"/>
              <a:buChar char="●"/>
            </a:pPr>
            <a:r>
              <a:rPr lang="en-US">
                <a:latin typeface="Poppins"/>
                <a:ea typeface="Poppins"/>
                <a:cs typeface="Poppins"/>
                <a:sym typeface="Poppins"/>
              </a:rPr>
              <a:t>Encourage participation by asking participants: Do you know how much fentanyl is enough to cause an overdose?</a:t>
            </a:r>
            <a:endParaRPr/>
          </a:p>
          <a:p>
            <a:pPr indent="-292100" lvl="0" marL="444500" rtl="0" algn="l">
              <a:lnSpc>
                <a:spcPct val="100000"/>
              </a:lnSpc>
              <a:spcBef>
                <a:spcPts val="0"/>
              </a:spcBef>
              <a:spcAft>
                <a:spcPts val="0"/>
              </a:spcAft>
              <a:buSzPts val="1200"/>
              <a:buFont typeface="Poppins"/>
              <a:buChar char="●"/>
            </a:pPr>
            <a:r>
              <a:rPr lang="en-US">
                <a:latin typeface="Poppins"/>
                <a:ea typeface="Poppins"/>
                <a:cs typeface="Poppins"/>
                <a:sym typeface="Poppins"/>
              </a:rPr>
              <a:t>Invite responses.</a:t>
            </a:r>
            <a:endParaRPr/>
          </a:p>
          <a:p>
            <a:pPr indent="-292100" lvl="0" marL="444500" rtl="0" algn="l">
              <a:lnSpc>
                <a:spcPct val="100000"/>
              </a:lnSpc>
              <a:spcBef>
                <a:spcPts val="0"/>
              </a:spcBef>
              <a:spcAft>
                <a:spcPts val="0"/>
              </a:spcAft>
              <a:buSzPts val="1200"/>
              <a:buFont typeface="Poppins"/>
              <a:buChar char="●"/>
            </a:pPr>
            <a:r>
              <a:rPr lang="en-US">
                <a:latin typeface="Poppins"/>
                <a:ea typeface="Poppins"/>
                <a:cs typeface="Poppins"/>
                <a:sym typeface="Poppins"/>
              </a:rPr>
              <a:t>Just 2 milligrams can kill a person. Do you know how much is 2mm?</a:t>
            </a:r>
            <a:endParaRPr/>
          </a:p>
          <a:p>
            <a:pPr indent="0" lvl="0" marL="0" rtl="0" algn="l">
              <a:lnSpc>
                <a:spcPct val="100000"/>
              </a:lnSpc>
              <a:spcBef>
                <a:spcPts val="0"/>
              </a:spcBef>
              <a:spcAft>
                <a:spcPts val="0"/>
              </a:spcAft>
              <a:buClr>
                <a:schemeClr val="dk1"/>
              </a:buClr>
              <a:buSzPts val="1100"/>
              <a:buFont typeface="Arial"/>
              <a:buNone/>
            </a:pPr>
            <a:r>
              <a:t/>
            </a:r>
            <a:endParaRPr>
              <a:latin typeface="Poppins"/>
              <a:ea typeface="Poppins"/>
              <a:cs typeface="Poppins"/>
              <a:sym typeface="Poppins"/>
            </a:endParaRPr>
          </a:p>
          <a:p>
            <a:pPr indent="0" lvl="0" marL="0" rtl="0" algn="l">
              <a:lnSpc>
                <a:spcPct val="100000"/>
              </a:lnSpc>
              <a:spcBef>
                <a:spcPts val="0"/>
              </a:spcBef>
              <a:spcAft>
                <a:spcPts val="0"/>
              </a:spcAft>
              <a:buClr>
                <a:schemeClr val="dk1"/>
              </a:buClr>
              <a:buSzPts val="1100"/>
              <a:buFont typeface="Arial"/>
              <a:buNone/>
            </a:pPr>
            <a:r>
              <a:rPr b="1" lang="en-US">
                <a:latin typeface="Poppins"/>
                <a:ea typeface="Poppins"/>
                <a:cs typeface="Poppins"/>
                <a:sym typeface="Poppins"/>
              </a:rPr>
              <a:t>Click return</a:t>
            </a:r>
            <a:r>
              <a:rPr lang="en-US">
                <a:latin typeface="Poppins"/>
                <a:ea typeface="Poppins"/>
                <a:cs typeface="Poppins"/>
                <a:sym typeface="Poppins"/>
              </a:rPr>
              <a:t> and when the picture of the pencil appears, highlight that </a:t>
            </a:r>
            <a:r>
              <a:rPr b="1" lang="en-US">
                <a:latin typeface="Poppins"/>
                <a:ea typeface="Poppins"/>
                <a:cs typeface="Poppins"/>
                <a:sym typeface="Poppins"/>
              </a:rPr>
              <a:t>the small amount on the tip of the pencil is enough to cause an overdose and/or death.</a:t>
            </a:r>
            <a:endParaRPr/>
          </a:p>
          <a:p>
            <a:pPr indent="0" lvl="0" marL="0" rtl="0" algn="l">
              <a:lnSpc>
                <a:spcPct val="100000"/>
              </a:lnSpc>
              <a:spcBef>
                <a:spcPts val="0"/>
              </a:spcBef>
              <a:spcAft>
                <a:spcPts val="0"/>
              </a:spcAft>
              <a:buClr>
                <a:schemeClr val="dk1"/>
              </a:buClr>
              <a:buSzPts val="1100"/>
              <a:buFont typeface="Arial"/>
              <a:buNone/>
            </a:pPr>
            <a:r>
              <a:t/>
            </a:r>
            <a:endParaRPr b="1">
              <a:latin typeface="Poppins"/>
              <a:ea typeface="Poppins"/>
              <a:cs typeface="Poppins"/>
              <a:sym typeface="Poppins"/>
            </a:endParaRPr>
          </a:p>
          <a:p>
            <a:pPr indent="0" lvl="0" marL="0" rtl="0" algn="l">
              <a:lnSpc>
                <a:spcPct val="100000"/>
              </a:lnSpc>
              <a:spcBef>
                <a:spcPts val="0"/>
              </a:spcBef>
              <a:spcAft>
                <a:spcPts val="0"/>
              </a:spcAft>
              <a:buClr>
                <a:schemeClr val="dk1"/>
              </a:buClr>
              <a:buSzPts val="1100"/>
              <a:buFont typeface="Arial"/>
              <a:buNone/>
            </a:pPr>
            <a:r>
              <a:rPr b="1" lang="en-US">
                <a:latin typeface="Poppins"/>
                <a:ea typeface="Poppins"/>
                <a:cs typeface="Poppins"/>
                <a:sym typeface="Poppins"/>
              </a:rPr>
              <a:t>Click return again</a:t>
            </a:r>
            <a:r>
              <a:rPr lang="en-US">
                <a:latin typeface="Poppins"/>
                <a:ea typeface="Poppins"/>
                <a:cs typeface="Poppins"/>
                <a:sym typeface="Poppins"/>
              </a:rPr>
              <a:t> and </a:t>
            </a:r>
            <a:r>
              <a:rPr b="1" lang="en-US">
                <a:latin typeface="Poppins"/>
                <a:ea typeface="Poppins"/>
                <a:cs typeface="Poppins"/>
                <a:sym typeface="Poppins"/>
              </a:rPr>
              <a:t>highlight the following:</a:t>
            </a:r>
            <a:endParaRPr/>
          </a:p>
          <a:p>
            <a:pPr indent="-304800" lvl="0" marL="457200" rtl="0" algn="l">
              <a:lnSpc>
                <a:spcPct val="100000"/>
              </a:lnSpc>
              <a:spcBef>
                <a:spcPts val="0"/>
              </a:spcBef>
              <a:spcAft>
                <a:spcPts val="0"/>
              </a:spcAft>
              <a:buClr>
                <a:schemeClr val="dk1"/>
              </a:buClr>
              <a:buSzPts val="1200"/>
              <a:buFont typeface="Poppins"/>
              <a:buChar char="●"/>
            </a:pPr>
            <a:r>
              <a:rPr b="1" lang="en-US">
                <a:solidFill>
                  <a:srgbClr val="042B4C"/>
                </a:solidFill>
                <a:latin typeface="Poppins"/>
                <a:ea typeface="Poppins"/>
                <a:cs typeface="Poppins"/>
                <a:sym typeface="Poppins"/>
              </a:rPr>
              <a:t>Fentanyl is a synthetic opioid, which means it was man-made, that is 50 times more potent than heroin and 100 times more potent than morphine.  </a:t>
            </a:r>
            <a:endParaRPr/>
          </a:p>
          <a:p>
            <a:pPr indent="-304800" lvl="0" marL="457200" rtl="0" algn="l">
              <a:lnSpc>
                <a:spcPct val="100000"/>
              </a:lnSpc>
              <a:spcBef>
                <a:spcPts val="0"/>
              </a:spcBef>
              <a:spcAft>
                <a:spcPts val="0"/>
              </a:spcAft>
              <a:buClr>
                <a:schemeClr val="dk1"/>
              </a:buClr>
              <a:buSzPts val="1200"/>
              <a:buFont typeface="Poppins"/>
              <a:buChar char="●"/>
            </a:pPr>
            <a:r>
              <a:rPr lang="en-US">
                <a:latin typeface="Poppins"/>
                <a:ea typeface="Poppins"/>
                <a:cs typeface="Poppins"/>
                <a:sym typeface="Poppins"/>
              </a:rPr>
              <a:t>It can be </a:t>
            </a:r>
            <a:r>
              <a:rPr b="1" lang="en-US">
                <a:latin typeface="Poppins"/>
                <a:ea typeface="Poppins"/>
                <a:cs typeface="Poppins"/>
                <a:sym typeface="Poppins"/>
              </a:rPr>
              <a:t>prescribed by a doctor </a:t>
            </a:r>
            <a:r>
              <a:rPr lang="en-US">
                <a:latin typeface="Poppins"/>
                <a:ea typeface="Poppins"/>
                <a:cs typeface="Poppins"/>
                <a:sym typeface="Poppins"/>
              </a:rPr>
              <a:t>to treat severe pain,</a:t>
            </a:r>
            <a:r>
              <a:rPr b="1" lang="en-US">
                <a:latin typeface="Poppins"/>
                <a:ea typeface="Poppins"/>
                <a:cs typeface="Poppins"/>
                <a:sym typeface="Poppins"/>
              </a:rPr>
              <a:t> but it can also be illegally sold and used. </a:t>
            </a:r>
            <a:endParaRPr/>
          </a:p>
          <a:p>
            <a:pPr indent="-304800" lvl="0" marL="457200" rtl="0" algn="l">
              <a:lnSpc>
                <a:spcPct val="100000"/>
              </a:lnSpc>
              <a:spcBef>
                <a:spcPts val="0"/>
              </a:spcBef>
              <a:spcAft>
                <a:spcPts val="0"/>
              </a:spcAft>
              <a:buClr>
                <a:schemeClr val="dk1"/>
              </a:buClr>
              <a:buSzPts val="1200"/>
              <a:buFont typeface="Poppins"/>
              <a:buChar char="●"/>
            </a:pPr>
            <a:r>
              <a:rPr b="1" lang="en-US">
                <a:latin typeface="Poppins"/>
                <a:ea typeface="Poppins"/>
                <a:cs typeface="Poppins"/>
                <a:sym typeface="Poppins"/>
              </a:rPr>
              <a:t>Illegal fentanyl, known as “street fentanyl”</a:t>
            </a:r>
            <a:r>
              <a:rPr lang="en-US">
                <a:latin typeface="Poppins"/>
                <a:ea typeface="Poppins"/>
                <a:cs typeface="Poppins"/>
                <a:sym typeface="Poppins"/>
              </a:rPr>
              <a:t> is made into liquids, powder, and counterfeit pills and is dangerous. </a:t>
            </a:r>
            <a:endParaRPr/>
          </a:p>
          <a:p>
            <a:pPr indent="-304800" lvl="0" marL="457200" rtl="0" algn="l">
              <a:lnSpc>
                <a:spcPct val="100000"/>
              </a:lnSpc>
              <a:spcBef>
                <a:spcPts val="0"/>
              </a:spcBef>
              <a:spcAft>
                <a:spcPts val="0"/>
              </a:spcAft>
              <a:buClr>
                <a:schemeClr val="dk1"/>
              </a:buClr>
              <a:buSzPts val="1200"/>
              <a:buFont typeface="Poppins"/>
              <a:buChar char="●"/>
            </a:pPr>
            <a:r>
              <a:rPr lang="en-US">
                <a:latin typeface="Poppins"/>
                <a:ea typeface="Poppins"/>
                <a:cs typeface="Poppins"/>
                <a:sym typeface="Poppins"/>
              </a:rPr>
              <a:t>Many users are </a:t>
            </a:r>
            <a:r>
              <a:rPr b="1" lang="en-US">
                <a:latin typeface="Poppins"/>
                <a:ea typeface="Poppins"/>
                <a:cs typeface="Poppins"/>
                <a:sym typeface="Poppins"/>
              </a:rPr>
              <a:t>exposed to fentanyl without knowing,</a:t>
            </a:r>
            <a:r>
              <a:rPr lang="en-US">
                <a:latin typeface="Poppins"/>
                <a:ea typeface="Poppins"/>
                <a:cs typeface="Poppins"/>
                <a:sym typeface="Poppins"/>
              </a:rPr>
              <a:t> while others use it intentionally because of its potency.</a:t>
            </a:r>
            <a:endParaRPr/>
          </a:p>
          <a:p>
            <a:pPr indent="-304800" lvl="0" marL="457200" rtl="0" algn="l">
              <a:lnSpc>
                <a:spcPct val="100000"/>
              </a:lnSpc>
              <a:spcBef>
                <a:spcPts val="0"/>
              </a:spcBef>
              <a:spcAft>
                <a:spcPts val="0"/>
              </a:spcAft>
              <a:buClr>
                <a:schemeClr val="dk1"/>
              </a:buClr>
              <a:buSzPts val="1200"/>
              <a:buFont typeface="Poppins"/>
              <a:buChar char="●"/>
            </a:pPr>
            <a:r>
              <a:rPr b="1" lang="en-US">
                <a:latin typeface="Poppins"/>
                <a:ea typeface="Poppins"/>
                <a:cs typeface="Poppins"/>
                <a:sym typeface="Poppins"/>
              </a:rPr>
              <a:t>Substances may be laced with fentanyl </a:t>
            </a:r>
            <a:r>
              <a:rPr lang="en-US">
                <a:latin typeface="Poppins"/>
                <a:ea typeface="Poppins"/>
                <a:cs typeface="Poppins"/>
                <a:sym typeface="Poppins"/>
              </a:rPr>
              <a:t>long before they reach the friends or friends of friends that teens trust. </a:t>
            </a:r>
            <a:endParaRPr/>
          </a:p>
          <a:p>
            <a:pPr indent="-304800" lvl="0" marL="457200" rtl="0" algn="l">
              <a:lnSpc>
                <a:spcPct val="100000"/>
              </a:lnSpc>
              <a:spcBef>
                <a:spcPts val="0"/>
              </a:spcBef>
              <a:spcAft>
                <a:spcPts val="0"/>
              </a:spcAft>
              <a:buClr>
                <a:schemeClr val="dk1"/>
              </a:buClr>
              <a:buSzPts val="1200"/>
              <a:buFont typeface="Poppins"/>
              <a:buChar char="●"/>
            </a:pPr>
            <a:r>
              <a:rPr lang="en-US">
                <a:latin typeface="Poppins"/>
                <a:ea typeface="Poppins"/>
                <a:cs typeface="Poppins"/>
                <a:sym typeface="Poppins"/>
              </a:rPr>
              <a:t>The DEA has noted an increase in confiscating bright colored fentanyl being sold in cities across the country including California. </a:t>
            </a:r>
            <a:endParaRPr/>
          </a:p>
          <a:p>
            <a:pPr indent="-304800" lvl="0" marL="457200" rtl="0" algn="l">
              <a:lnSpc>
                <a:spcPct val="100000"/>
              </a:lnSpc>
              <a:spcBef>
                <a:spcPts val="0"/>
              </a:spcBef>
              <a:spcAft>
                <a:spcPts val="0"/>
              </a:spcAft>
              <a:buClr>
                <a:schemeClr val="dk1"/>
              </a:buClr>
              <a:buSzPts val="1200"/>
              <a:buFont typeface="Poppins"/>
              <a:buChar char="●"/>
            </a:pPr>
            <a:r>
              <a:rPr lang="en-US">
                <a:solidFill>
                  <a:srgbClr val="042B4C"/>
                </a:solidFill>
                <a:latin typeface="Poppins"/>
                <a:ea typeface="Poppins"/>
                <a:cs typeface="Poppins"/>
                <a:sym typeface="Poppins"/>
              </a:rPr>
              <a:t>It is being seized in multiple forms, including pills, powder, and blocks that resembles sidewalk chalk. </a:t>
            </a:r>
            <a:endParaRPr>
              <a:latin typeface="Poppins"/>
              <a:ea typeface="Poppins"/>
              <a:cs typeface="Poppins"/>
              <a:sym typeface="Poppins"/>
            </a:endParaRPr>
          </a:p>
          <a:p>
            <a:pPr indent="-304800" lvl="0" marL="457200" rtl="0" algn="l">
              <a:lnSpc>
                <a:spcPct val="100000"/>
              </a:lnSpc>
              <a:spcBef>
                <a:spcPts val="0"/>
              </a:spcBef>
              <a:spcAft>
                <a:spcPts val="0"/>
              </a:spcAft>
              <a:buClr>
                <a:schemeClr val="dk1"/>
              </a:buClr>
              <a:buSzPts val="1200"/>
              <a:buFont typeface="Poppins"/>
              <a:buChar char="●"/>
            </a:pPr>
            <a:r>
              <a:rPr lang="en-US">
                <a:latin typeface="Poppins"/>
                <a:ea typeface="Poppins"/>
                <a:cs typeface="Poppins"/>
                <a:sym typeface="Poppins"/>
              </a:rPr>
              <a:t>It is assumed that the bright colored product (which resembles street chalk) is being marketed for youth due to it’s bright colors which resemble candy products.</a:t>
            </a:r>
            <a:endParaRPr/>
          </a:p>
          <a:p>
            <a:pPr indent="-304800" lvl="0" marL="457200" rtl="0" algn="l">
              <a:lnSpc>
                <a:spcPct val="100000"/>
              </a:lnSpc>
              <a:spcBef>
                <a:spcPts val="0"/>
              </a:spcBef>
              <a:spcAft>
                <a:spcPts val="0"/>
              </a:spcAft>
              <a:buClr>
                <a:schemeClr val="dk1"/>
              </a:buClr>
              <a:buSzPts val="1200"/>
              <a:buFont typeface="Poppins"/>
              <a:buChar char="●"/>
            </a:pPr>
            <a:r>
              <a:rPr lang="en-US">
                <a:latin typeface="Poppins"/>
                <a:ea typeface="Poppins"/>
                <a:cs typeface="Poppins"/>
                <a:sym typeface="Poppins"/>
              </a:rPr>
              <a:t>While one pill may not be deadly, another one could be.</a:t>
            </a:r>
            <a:endParaRPr/>
          </a:p>
          <a:p>
            <a:pPr indent="0" lvl="0" marL="0" rtl="0" algn="l">
              <a:lnSpc>
                <a:spcPct val="100000"/>
              </a:lnSpc>
              <a:spcBef>
                <a:spcPts val="0"/>
              </a:spcBef>
              <a:spcAft>
                <a:spcPts val="0"/>
              </a:spcAft>
              <a:buSzPts val="1400"/>
              <a:buNone/>
            </a:pPr>
            <a:r>
              <a:t/>
            </a:r>
            <a:endParaRPr b="1">
              <a:latin typeface="Poppins"/>
              <a:ea typeface="Poppins"/>
              <a:cs typeface="Poppins"/>
              <a:sym typeface="Poppins"/>
            </a:endParaRPr>
          </a:p>
          <a:p>
            <a:pPr indent="0" lvl="0" marL="0" rtl="0" algn="l">
              <a:lnSpc>
                <a:spcPct val="100000"/>
              </a:lnSpc>
              <a:spcBef>
                <a:spcPts val="0"/>
              </a:spcBef>
              <a:spcAft>
                <a:spcPts val="0"/>
              </a:spcAft>
              <a:buClr>
                <a:schemeClr val="dk1"/>
              </a:buClr>
              <a:buSzPts val="1100"/>
              <a:buFont typeface="Arial"/>
              <a:buNone/>
            </a:pPr>
            <a:r>
              <a:rPr lang="en-US">
                <a:solidFill>
                  <a:srgbClr val="042B4C"/>
                </a:solidFill>
                <a:latin typeface="Poppins"/>
                <a:ea typeface="Poppins"/>
                <a:cs typeface="Poppins"/>
                <a:sym typeface="Poppins"/>
              </a:rPr>
              <a:t>National Institute of Drug Abuse</a:t>
            </a:r>
            <a:endParaRPr/>
          </a:p>
          <a:p>
            <a:pPr indent="0" lvl="0" marL="0" rtl="0" algn="l">
              <a:lnSpc>
                <a:spcPct val="100000"/>
              </a:lnSpc>
              <a:spcBef>
                <a:spcPts val="0"/>
              </a:spcBef>
              <a:spcAft>
                <a:spcPts val="0"/>
              </a:spcAft>
              <a:buClr>
                <a:schemeClr val="dk1"/>
              </a:buClr>
              <a:buSzPts val="1100"/>
              <a:buFont typeface="Arial"/>
              <a:buNone/>
            </a:pPr>
            <a:r>
              <a:rPr lang="en-US" u="sng">
                <a:solidFill>
                  <a:schemeClr val="hlink"/>
                </a:solidFill>
                <a:latin typeface="Poppins"/>
                <a:ea typeface="Poppins"/>
                <a:cs typeface="Poppins"/>
                <a:sym typeface="Poppins"/>
                <a:hlinkClick r:id="rId2"/>
              </a:rPr>
              <a:t>https://nida.nih.gov/research-topics/trends-statistics/infographics/what-fentanyl</a:t>
            </a:r>
            <a:r>
              <a:rPr lang="en-US">
                <a:latin typeface="Poppins"/>
                <a:ea typeface="Poppins"/>
                <a:cs typeface="Poppins"/>
                <a:sym typeface="Poppins"/>
              </a:rPr>
              <a:t> </a:t>
            </a:r>
            <a:endParaRPr/>
          </a:p>
          <a:p>
            <a:pPr indent="0" lvl="0" marL="0" rtl="0" algn="l">
              <a:lnSpc>
                <a:spcPct val="100000"/>
              </a:lnSpc>
              <a:spcBef>
                <a:spcPts val="0"/>
              </a:spcBef>
              <a:spcAft>
                <a:spcPts val="0"/>
              </a:spcAft>
              <a:buClr>
                <a:schemeClr val="dk1"/>
              </a:buClr>
              <a:buSzPts val="1100"/>
              <a:buFont typeface="Arial"/>
              <a:buNone/>
            </a:pPr>
            <a:r>
              <a:rPr lang="en-US">
                <a:latin typeface="Poppins"/>
                <a:ea typeface="Poppins"/>
                <a:cs typeface="Poppins"/>
                <a:sym typeface="Poppins"/>
              </a:rPr>
              <a:t>CA Dept of Public Health</a:t>
            </a:r>
            <a:endParaRPr/>
          </a:p>
          <a:p>
            <a:pPr indent="0" lvl="0" marL="0" rtl="0" algn="l">
              <a:lnSpc>
                <a:spcPct val="100000"/>
              </a:lnSpc>
              <a:spcBef>
                <a:spcPts val="0"/>
              </a:spcBef>
              <a:spcAft>
                <a:spcPts val="0"/>
              </a:spcAft>
              <a:buClr>
                <a:schemeClr val="dk1"/>
              </a:buClr>
              <a:buSzPts val="1100"/>
              <a:buFont typeface="Arial"/>
              <a:buNone/>
            </a:pPr>
            <a:r>
              <a:rPr lang="en-US" u="sng">
                <a:solidFill>
                  <a:schemeClr val="hlink"/>
                </a:solidFill>
                <a:latin typeface="Poppins"/>
                <a:ea typeface="Poppins"/>
                <a:cs typeface="Poppins"/>
                <a:sym typeface="Poppins"/>
                <a:hlinkClick r:id="rId3"/>
              </a:rPr>
              <a:t>www.cdph.ca.gov/Programs/OPA/Pages/Communications-Toolkits/Fentanyl-Overdose-Prevention.aspx</a:t>
            </a:r>
            <a:endParaRPr>
              <a:latin typeface="Poppins"/>
              <a:ea typeface="Poppins"/>
              <a:cs typeface="Poppins"/>
              <a:sym typeface="Poppins"/>
            </a:endParaRPr>
          </a:p>
          <a:p>
            <a:pPr indent="0" lvl="0" marL="0" rtl="0" algn="l">
              <a:lnSpc>
                <a:spcPct val="100000"/>
              </a:lnSpc>
              <a:spcBef>
                <a:spcPts val="0"/>
              </a:spcBef>
              <a:spcAft>
                <a:spcPts val="0"/>
              </a:spcAft>
              <a:buClr>
                <a:schemeClr val="dk1"/>
              </a:buClr>
              <a:buSzPts val="1100"/>
              <a:buFont typeface="Arial"/>
              <a:buNone/>
            </a:pPr>
            <a:r>
              <a:rPr lang="en-US">
                <a:solidFill>
                  <a:srgbClr val="042B4C"/>
                </a:solidFill>
                <a:latin typeface="Poppins"/>
                <a:ea typeface="Poppins"/>
                <a:cs typeface="Poppins"/>
                <a:sym typeface="Poppins"/>
              </a:rPr>
              <a:t>DEA</a:t>
            </a:r>
            <a:endParaRPr/>
          </a:p>
          <a:p>
            <a:pPr indent="0" lvl="0" marL="0" rtl="0" algn="l">
              <a:lnSpc>
                <a:spcPct val="100000"/>
              </a:lnSpc>
              <a:spcBef>
                <a:spcPts val="0"/>
              </a:spcBef>
              <a:spcAft>
                <a:spcPts val="0"/>
              </a:spcAft>
              <a:buClr>
                <a:schemeClr val="dk1"/>
              </a:buClr>
              <a:buSzPts val="1100"/>
              <a:buFont typeface="Arial"/>
              <a:buNone/>
            </a:pPr>
            <a:r>
              <a:rPr lang="en-US" u="sng">
                <a:solidFill>
                  <a:schemeClr val="hlink"/>
                </a:solidFill>
                <a:latin typeface="Poppins"/>
                <a:ea typeface="Poppins"/>
                <a:cs typeface="Poppins"/>
                <a:sym typeface="Poppins"/>
                <a:hlinkClick r:id="rId4"/>
              </a:rPr>
              <a:t>https://www.dea.gov/press-releases/2022/08/30/dea-warns-brightly-colored-fentanyl-used-target-young-americans</a:t>
            </a:r>
            <a:endParaRPr>
              <a:latin typeface="Poppins"/>
              <a:ea typeface="Poppins"/>
              <a:cs typeface="Poppins"/>
              <a:sym typeface="Poppins"/>
            </a:endParaRPr>
          </a:p>
          <a:p>
            <a:pPr indent="0" lvl="0" marL="0" rtl="0" algn="l">
              <a:lnSpc>
                <a:spcPct val="100000"/>
              </a:lnSpc>
              <a:spcBef>
                <a:spcPts val="0"/>
              </a:spcBef>
              <a:spcAft>
                <a:spcPts val="0"/>
              </a:spcAft>
              <a:buClr>
                <a:schemeClr val="dk1"/>
              </a:buClr>
              <a:buSzPts val="1100"/>
              <a:buFont typeface="Arial"/>
              <a:buNone/>
            </a:pPr>
            <a:r>
              <a:rPr lang="en-US">
                <a:latin typeface="Poppins"/>
                <a:ea typeface="Poppins"/>
                <a:cs typeface="Poppins"/>
                <a:sym typeface="Poppins"/>
              </a:rPr>
              <a:t>LAUSD Office of the Chief Medical Director</a:t>
            </a:r>
            <a:endParaRPr/>
          </a:p>
          <a:p>
            <a:pPr indent="0" lvl="0" marL="0" rtl="0" algn="l">
              <a:lnSpc>
                <a:spcPct val="100000"/>
              </a:lnSpc>
              <a:spcBef>
                <a:spcPts val="0"/>
              </a:spcBef>
              <a:spcAft>
                <a:spcPts val="0"/>
              </a:spcAft>
              <a:buClr>
                <a:schemeClr val="dk1"/>
              </a:buClr>
              <a:buSzPts val="1100"/>
              <a:buFont typeface="Arial"/>
              <a:buNone/>
            </a:pPr>
            <a:r>
              <a:rPr lang="en-US" u="sng">
                <a:solidFill>
                  <a:schemeClr val="hlink"/>
                </a:solidFill>
                <a:latin typeface="Poppins"/>
                <a:ea typeface="Poppins"/>
                <a:cs typeface="Poppins"/>
                <a:sym typeface="Poppins"/>
                <a:hlinkClick r:id="rId5"/>
              </a:rPr>
              <a:t>https://www.lausd.org/Page/18694</a:t>
            </a:r>
            <a:endParaRPr>
              <a:latin typeface="Poppins"/>
              <a:ea typeface="Poppins"/>
              <a:cs typeface="Poppins"/>
              <a:sym typeface="Poppins"/>
            </a:endParaRPr>
          </a:p>
          <a:p>
            <a:pPr indent="-228600" lvl="0" marL="457200" marR="0" rtl="0" algn="l">
              <a:lnSpc>
                <a:spcPct val="100000"/>
              </a:lnSpc>
              <a:spcBef>
                <a:spcPts val="0"/>
              </a:spcBef>
              <a:spcAft>
                <a:spcPts val="0"/>
              </a:spcAft>
              <a:buClr>
                <a:srgbClr val="000000"/>
              </a:buClr>
              <a:buSzPts val="1400"/>
              <a:buFont typeface="Arial"/>
              <a:buNone/>
            </a:pPr>
            <a:r>
              <a:t/>
            </a:r>
            <a:endParaRPr/>
          </a:p>
        </p:txBody>
      </p:sp>
      <p:sp>
        <p:nvSpPr>
          <p:cNvPr id="382" name="Google Shape;382;p2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2" name="Shape 392"/>
        <p:cNvGrpSpPr/>
        <p:nvPr/>
      </p:nvGrpSpPr>
      <p:grpSpPr>
        <a:xfrm>
          <a:off x="0" y="0"/>
          <a:ext cx="0" cy="0"/>
          <a:chOff x="0" y="0"/>
          <a:chExt cx="0" cy="0"/>
        </a:xfrm>
      </p:grpSpPr>
      <p:sp>
        <p:nvSpPr>
          <p:cNvPr id="393" name="Google Shape;393;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4" name="Google Shape;394;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1" lang="en-US">
                <a:latin typeface="Poppins"/>
                <a:ea typeface="Poppins"/>
                <a:cs typeface="Poppins"/>
                <a:sym typeface="Poppins"/>
              </a:rPr>
              <a:t>Facilitator Notes: </a:t>
            </a:r>
            <a:endParaRPr/>
          </a:p>
          <a:p>
            <a:pPr indent="-317500" lvl="0" marL="457200" rtl="0" algn="l">
              <a:lnSpc>
                <a:spcPct val="100000"/>
              </a:lnSpc>
              <a:spcBef>
                <a:spcPts val="0"/>
              </a:spcBef>
              <a:spcAft>
                <a:spcPts val="0"/>
              </a:spcAft>
              <a:buSzPts val="1400"/>
              <a:buFont typeface="Poppins"/>
              <a:buChar char="●"/>
            </a:pPr>
            <a:r>
              <a:rPr lang="en-US">
                <a:latin typeface="Poppins"/>
                <a:ea typeface="Poppins"/>
                <a:cs typeface="Poppins"/>
                <a:sym typeface="Poppins"/>
              </a:rPr>
              <a:t>The data above represents the number of LA County residents who have died to fentanyl poisoning since 2016.</a:t>
            </a:r>
            <a:endParaRPr/>
          </a:p>
          <a:p>
            <a:pPr indent="0" lvl="0" marL="0" rtl="0" algn="l">
              <a:lnSpc>
                <a:spcPct val="100000"/>
              </a:lnSpc>
              <a:spcBef>
                <a:spcPts val="0"/>
              </a:spcBef>
              <a:spcAft>
                <a:spcPts val="0"/>
              </a:spcAft>
              <a:buSzPts val="1400"/>
              <a:buNone/>
            </a:pPr>
            <a:r>
              <a:rPr lang="en-US">
                <a:latin typeface="Poppins"/>
                <a:ea typeface="Poppins"/>
                <a:cs typeface="Poppins"/>
                <a:sym typeface="Poppins"/>
              </a:rPr>
              <a:t>Give the participants 2 minutes to examine the chart. After 2 minutes, ask, </a:t>
            </a:r>
            <a:r>
              <a:rPr b="1" lang="en-US">
                <a:latin typeface="Poppins"/>
                <a:ea typeface="Poppins"/>
                <a:cs typeface="Poppins"/>
                <a:sym typeface="Poppins"/>
              </a:rPr>
              <a:t>What do you notice and what do you wonder? </a:t>
            </a:r>
            <a:endParaRPr/>
          </a:p>
          <a:p>
            <a:pPr indent="0" lvl="0" marL="0" rtl="0" algn="l">
              <a:lnSpc>
                <a:spcPct val="100000"/>
              </a:lnSpc>
              <a:spcBef>
                <a:spcPts val="0"/>
              </a:spcBef>
              <a:spcAft>
                <a:spcPts val="0"/>
              </a:spcAft>
              <a:buSzPts val="1400"/>
              <a:buNone/>
            </a:pPr>
            <a:r>
              <a:t/>
            </a:r>
            <a:endParaRPr>
              <a:latin typeface="Poppins"/>
              <a:ea typeface="Poppins"/>
              <a:cs typeface="Poppins"/>
              <a:sym typeface="Poppins"/>
            </a:endParaRPr>
          </a:p>
          <a:p>
            <a:pPr indent="0" lvl="0" marL="0" rtl="0" algn="l">
              <a:lnSpc>
                <a:spcPct val="100000"/>
              </a:lnSpc>
              <a:spcBef>
                <a:spcPts val="0"/>
              </a:spcBef>
              <a:spcAft>
                <a:spcPts val="0"/>
              </a:spcAft>
              <a:buSzPts val="1400"/>
              <a:buNone/>
            </a:pPr>
            <a:r>
              <a:rPr lang="en-US">
                <a:latin typeface="Poppins"/>
                <a:ea typeface="Poppins"/>
                <a:cs typeface="Poppins"/>
                <a:sym typeface="Poppins"/>
              </a:rPr>
              <a:t>After participants have shared, share the bullets below if no one made reference to these points:</a:t>
            </a:r>
            <a:endParaRPr/>
          </a:p>
          <a:p>
            <a:pPr indent="-317500" lvl="0" marL="457200" rtl="0" algn="l">
              <a:lnSpc>
                <a:spcPct val="100000"/>
              </a:lnSpc>
              <a:spcBef>
                <a:spcPts val="0"/>
              </a:spcBef>
              <a:spcAft>
                <a:spcPts val="0"/>
              </a:spcAft>
              <a:buSzPts val="1400"/>
              <a:buFont typeface="Poppins"/>
              <a:buChar char="●"/>
            </a:pPr>
            <a:r>
              <a:rPr lang="en-US">
                <a:latin typeface="Poppins"/>
                <a:ea typeface="Poppins"/>
                <a:cs typeface="Poppins"/>
                <a:sym typeface="Poppins"/>
              </a:rPr>
              <a:t>There has been a significant increase in deaths since 2016 as is evidenced by the this graphic image. </a:t>
            </a:r>
            <a:endParaRPr/>
          </a:p>
          <a:p>
            <a:pPr indent="-317500" lvl="0" marL="457200" rtl="0" algn="l">
              <a:lnSpc>
                <a:spcPct val="100000"/>
              </a:lnSpc>
              <a:spcBef>
                <a:spcPts val="0"/>
              </a:spcBef>
              <a:spcAft>
                <a:spcPts val="0"/>
              </a:spcAft>
              <a:buSzPts val="1400"/>
              <a:buFont typeface="Poppins"/>
              <a:buChar char="●"/>
            </a:pPr>
            <a:r>
              <a:rPr lang="en-US">
                <a:latin typeface="Poppins"/>
                <a:ea typeface="Poppins"/>
                <a:cs typeface="Poppins"/>
                <a:sym typeface="Poppins"/>
              </a:rPr>
              <a:t>From 2016 - 2018 rates of youth overdose deaths were maybe 3-5 per year. In 2021 that number increased to 31 deaths.</a:t>
            </a:r>
            <a:endParaRPr/>
          </a:p>
          <a:p>
            <a:pPr indent="-317500" lvl="0" marL="457200" rtl="0" algn="l">
              <a:lnSpc>
                <a:spcPct val="100000"/>
              </a:lnSpc>
              <a:spcBef>
                <a:spcPts val="0"/>
              </a:spcBef>
              <a:spcAft>
                <a:spcPts val="0"/>
              </a:spcAft>
              <a:buSzPts val="1400"/>
              <a:buFont typeface="Poppins"/>
              <a:buChar char="●"/>
            </a:pPr>
            <a:r>
              <a:rPr lang="en-US">
                <a:latin typeface="Poppins"/>
                <a:ea typeface="Poppins"/>
                <a:cs typeface="Poppins"/>
                <a:sym typeface="Poppins"/>
              </a:rPr>
              <a:t>Also, 18-25 year old residents represent a significant proportion of those who have passed due to fentanyl overdose.</a:t>
            </a:r>
            <a:endParaRPr/>
          </a:p>
          <a:p>
            <a:pPr indent="-317500" lvl="0" marL="457200" rtl="0" algn="l">
              <a:lnSpc>
                <a:spcPct val="100000"/>
              </a:lnSpc>
              <a:spcBef>
                <a:spcPts val="0"/>
              </a:spcBef>
              <a:spcAft>
                <a:spcPts val="0"/>
              </a:spcAft>
              <a:buSzPts val="1400"/>
              <a:buFont typeface="Poppins"/>
              <a:buChar char="●"/>
            </a:pPr>
            <a:r>
              <a:rPr lang="en-US">
                <a:latin typeface="Poppins"/>
                <a:ea typeface="Poppins"/>
                <a:cs typeface="Poppins"/>
                <a:sym typeface="Poppins"/>
              </a:rPr>
              <a:t>Our goal is to work together to decrease these numbers of overdose hospitalizations and death due to fentanyl.</a:t>
            </a:r>
            <a:endParaRPr/>
          </a:p>
          <a:p>
            <a:pPr indent="0" lvl="0" marL="0" rtl="0" algn="l">
              <a:lnSpc>
                <a:spcPct val="100000"/>
              </a:lnSpc>
              <a:spcBef>
                <a:spcPts val="0"/>
              </a:spcBef>
              <a:spcAft>
                <a:spcPts val="0"/>
              </a:spcAft>
              <a:buSzPts val="1400"/>
              <a:buNone/>
            </a:pPr>
            <a:r>
              <a:t/>
            </a:r>
            <a:endParaRPr>
              <a:latin typeface="Poppins"/>
              <a:ea typeface="Poppins"/>
              <a:cs typeface="Poppins"/>
              <a:sym typeface="Poppins"/>
            </a:endParaRPr>
          </a:p>
          <a:p>
            <a:pPr indent="0" lvl="0" marL="0" rtl="0" algn="l">
              <a:lnSpc>
                <a:spcPct val="100000"/>
              </a:lnSpc>
              <a:spcBef>
                <a:spcPts val="0"/>
              </a:spcBef>
              <a:spcAft>
                <a:spcPts val="0"/>
              </a:spcAft>
              <a:buSzPts val="1400"/>
              <a:buNone/>
            </a:pPr>
            <a:r>
              <a:rPr lang="en-US">
                <a:latin typeface="Poppins"/>
                <a:ea typeface="Poppins"/>
                <a:cs typeface="Poppins"/>
                <a:sym typeface="Poppins"/>
              </a:rPr>
              <a:t>Data Report: Fentanyl Overdoses in Los Angeles County. Health Outcomes and Data Analytics Branch, Substance Abuse Prevention and Control, Los Angeles County Department of Public Health, November 2022.</a:t>
            </a:r>
            <a:endParaRPr/>
          </a:p>
          <a:p>
            <a:pPr indent="-228600" lvl="0" marL="457200" marR="0" rtl="0" algn="l">
              <a:lnSpc>
                <a:spcPct val="100000"/>
              </a:lnSpc>
              <a:spcBef>
                <a:spcPts val="0"/>
              </a:spcBef>
              <a:spcAft>
                <a:spcPts val="0"/>
              </a:spcAft>
              <a:buClr>
                <a:srgbClr val="000000"/>
              </a:buClr>
              <a:buSzPts val="1400"/>
              <a:buFont typeface="Arial"/>
              <a:buNone/>
            </a:pPr>
            <a:r>
              <a:t/>
            </a:r>
            <a:endParaRPr/>
          </a:p>
        </p:txBody>
      </p:sp>
      <p:sp>
        <p:nvSpPr>
          <p:cNvPr id="395" name="Google Shape;395;p2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2" name="Shape 402"/>
        <p:cNvGrpSpPr/>
        <p:nvPr/>
      </p:nvGrpSpPr>
      <p:grpSpPr>
        <a:xfrm>
          <a:off x="0" y="0"/>
          <a:ext cx="0" cy="0"/>
          <a:chOff x="0" y="0"/>
          <a:chExt cx="0" cy="0"/>
        </a:xfrm>
      </p:grpSpPr>
      <p:sp>
        <p:nvSpPr>
          <p:cNvPr id="403" name="Google Shape;403;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4" name="Google Shape;404;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rPr b="1" i="0" lang="en-US" sz="1200" u="none" strike="noStrike">
                <a:solidFill>
                  <a:srgbClr val="FCCC00"/>
                </a:solidFill>
                <a:latin typeface="Poppins"/>
                <a:ea typeface="Poppins"/>
                <a:cs typeface="Poppins"/>
                <a:sym typeface="Poppins"/>
              </a:rPr>
              <a:t>This presentation contains a video may be impactful to some participants.  Please ensure that you have members of the multi-disciplinary school-site crisis team available to support as needed. Please enable closed captioning for your audience as needed. </a:t>
            </a:r>
            <a:endParaRPr/>
          </a:p>
          <a:p>
            <a:pPr indent="-228600" lvl="0" marL="457200" marR="0" rtl="0" algn="l">
              <a:lnSpc>
                <a:spcPct val="100000"/>
              </a:lnSpc>
              <a:spcBef>
                <a:spcPts val="0"/>
              </a:spcBef>
              <a:spcAft>
                <a:spcPts val="0"/>
              </a:spcAft>
              <a:buClr>
                <a:srgbClr val="000000"/>
              </a:buClr>
              <a:buSzPts val="1400"/>
              <a:buFont typeface="Arial"/>
              <a:buNone/>
            </a:pPr>
            <a:r>
              <a:rPr lang="en-US">
                <a:solidFill>
                  <a:srgbClr val="C82613"/>
                </a:solidFill>
                <a:latin typeface="Poppins"/>
                <a:ea typeface="Poppins"/>
                <a:cs typeface="Poppins"/>
                <a:sym typeface="Poppins"/>
              </a:rPr>
              <a:t>Allow students time to process the video</a:t>
            </a:r>
            <a:endParaRPr/>
          </a:p>
          <a:p>
            <a:pPr indent="-228600" lvl="0" marL="457200" marR="0" rtl="0" algn="l">
              <a:lnSpc>
                <a:spcPct val="100000"/>
              </a:lnSpc>
              <a:spcBef>
                <a:spcPts val="0"/>
              </a:spcBef>
              <a:spcAft>
                <a:spcPts val="0"/>
              </a:spcAft>
              <a:buClr>
                <a:srgbClr val="000000"/>
              </a:buClr>
              <a:buSzPts val="1400"/>
              <a:buFont typeface="Arial"/>
              <a:buNone/>
            </a:pPr>
            <a:r>
              <a:t/>
            </a:r>
            <a:endParaRPr>
              <a:solidFill>
                <a:srgbClr val="000000"/>
              </a:solidFill>
              <a:latin typeface="Poppins"/>
              <a:ea typeface="Poppins"/>
              <a:cs typeface="Poppins"/>
              <a:sym typeface="Poppins"/>
            </a:endParaRPr>
          </a:p>
          <a:p>
            <a:pPr indent="-228600" lvl="0" marL="457200" marR="0" rtl="0" algn="l">
              <a:lnSpc>
                <a:spcPct val="100000"/>
              </a:lnSpc>
              <a:spcBef>
                <a:spcPts val="0"/>
              </a:spcBef>
              <a:spcAft>
                <a:spcPts val="0"/>
              </a:spcAft>
              <a:buClr>
                <a:srgbClr val="000000"/>
              </a:buClr>
              <a:buSzPts val="1400"/>
              <a:buFont typeface="Arial"/>
              <a:buNone/>
            </a:pPr>
            <a:r>
              <a:rPr lang="en-US">
                <a:latin typeface="Poppins"/>
                <a:ea typeface="Poppins"/>
                <a:cs typeface="Poppins"/>
                <a:sym typeface="Poppins"/>
              </a:rPr>
              <a:t>After the video has been played state the following:</a:t>
            </a:r>
            <a:endParaRPr/>
          </a:p>
          <a:p>
            <a:pPr indent="-228600" lvl="0" marL="457200" marR="0" rtl="0" algn="l">
              <a:lnSpc>
                <a:spcPct val="100000"/>
              </a:lnSpc>
              <a:spcBef>
                <a:spcPts val="0"/>
              </a:spcBef>
              <a:spcAft>
                <a:spcPts val="0"/>
              </a:spcAft>
              <a:buClr>
                <a:srgbClr val="000000"/>
              </a:buClr>
              <a:buSzPts val="1400"/>
              <a:buFont typeface="Arial"/>
              <a:buNone/>
            </a:pPr>
            <a:r>
              <a:rPr lang="en-US">
                <a:solidFill>
                  <a:srgbClr val="000000"/>
                </a:solidFill>
                <a:latin typeface="Poppins"/>
                <a:ea typeface="Poppins"/>
                <a:cs typeface="Poppins"/>
                <a:sym typeface="Poppins"/>
              </a:rPr>
              <a:t>Remind students: </a:t>
            </a:r>
            <a:endParaRPr/>
          </a:p>
          <a:p>
            <a:pPr indent="-304800" lvl="1" marL="914400" rtl="0" algn="l">
              <a:lnSpc>
                <a:spcPct val="100000"/>
              </a:lnSpc>
              <a:spcBef>
                <a:spcPts val="0"/>
              </a:spcBef>
              <a:spcAft>
                <a:spcPts val="0"/>
              </a:spcAft>
              <a:buSzPts val="1200"/>
              <a:buFont typeface="Poppins"/>
              <a:buChar char="●"/>
            </a:pPr>
            <a:r>
              <a:rPr lang="en-US">
                <a:solidFill>
                  <a:srgbClr val="000000"/>
                </a:solidFill>
                <a:latin typeface="Poppins"/>
                <a:ea typeface="Poppins"/>
                <a:cs typeface="Poppins"/>
                <a:sym typeface="Poppins"/>
              </a:rPr>
              <a:t>Substance abuse can be an extremely difficult topic. We strongly encourage you to give the necessary attention to any feelings or stress you may have experience after watching the video. That means, but not limited to, taking breaks with the content as needed, engaging in self-care practices during and after the presentation, and reaching out to a staff member for help if you need it. </a:t>
            </a:r>
            <a:endParaRPr/>
          </a:p>
          <a:p>
            <a:pPr indent="-304800" lvl="0" marL="457200" rtl="0" algn="l">
              <a:lnSpc>
                <a:spcPct val="100000"/>
              </a:lnSpc>
              <a:spcBef>
                <a:spcPts val="0"/>
              </a:spcBef>
              <a:spcAft>
                <a:spcPts val="0"/>
              </a:spcAft>
              <a:buSzPts val="1200"/>
              <a:buFont typeface="Poppins"/>
              <a:buChar char="●"/>
            </a:pPr>
            <a:r>
              <a:rPr b="0" i="0" lang="en-US">
                <a:solidFill>
                  <a:srgbClr val="C82613"/>
                </a:solidFill>
                <a:latin typeface="Poppins"/>
                <a:ea typeface="Poppins"/>
                <a:cs typeface="Poppins"/>
                <a:sym typeface="Poppins"/>
              </a:rPr>
              <a:t>If you or someone you know is in crisis, call or text 988. A crisis counselor is available 24 hours a day to support you. </a:t>
            </a:r>
            <a:endParaRPr/>
          </a:p>
          <a:p>
            <a:pPr indent="-228600" lvl="0" marL="457200" marR="0" rtl="0" algn="l">
              <a:lnSpc>
                <a:spcPct val="100000"/>
              </a:lnSpc>
              <a:spcBef>
                <a:spcPts val="0"/>
              </a:spcBef>
              <a:spcAft>
                <a:spcPts val="0"/>
              </a:spcAft>
              <a:buClr>
                <a:srgbClr val="000000"/>
              </a:buClr>
              <a:buSzPts val="1400"/>
              <a:buFont typeface="Arial"/>
              <a:buNone/>
            </a:pPr>
            <a:r>
              <a:t/>
            </a:r>
            <a:endParaRPr/>
          </a:p>
        </p:txBody>
      </p:sp>
      <p:sp>
        <p:nvSpPr>
          <p:cNvPr id="405" name="Google Shape;405;p2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1" name="Google Shape;411;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100"/>
              <a:buFont typeface="Arial"/>
              <a:buNone/>
            </a:pPr>
            <a:r>
              <a:rPr b="1" lang="en-US">
                <a:latin typeface="Poppins"/>
                <a:ea typeface="Poppins"/>
                <a:cs typeface="Poppins"/>
                <a:sym typeface="Poppins"/>
              </a:rPr>
              <a:t>Facilitator Notes:</a:t>
            </a:r>
            <a:endParaRPr/>
          </a:p>
          <a:p>
            <a:pPr indent="-304800" lvl="0" marL="457200" rtl="0" algn="l">
              <a:lnSpc>
                <a:spcPct val="100000"/>
              </a:lnSpc>
              <a:spcBef>
                <a:spcPts val="0"/>
              </a:spcBef>
              <a:spcAft>
                <a:spcPts val="0"/>
              </a:spcAft>
              <a:buClr>
                <a:schemeClr val="dk1"/>
              </a:buClr>
              <a:buSzPts val="1200"/>
              <a:buFont typeface="Poppins"/>
              <a:buChar char="●"/>
            </a:pPr>
            <a:r>
              <a:rPr lang="en-US">
                <a:latin typeface="Poppins"/>
                <a:ea typeface="Poppins"/>
                <a:cs typeface="Poppins"/>
                <a:sym typeface="Poppins"/>
              </a:rPr>
              <a:t>Some of us have heard or seen on television news about people overdosing on fentanyl. Tragically, it has happened in some of our schools, too.</a:t>
            </a:r>
            <a:endParaRPr/>
          </a:p>
          <a:p>
            <a:pPr indent="-304800" lvl="0" marL="457200" rtl="0" algn="l">
              <a:lnSpc>
                <a:spcPct val="100000"/>
              </a:lnSpc>
              <a:spcBef>
                <a:spcPts val="0"/>
              </a:spcBef>
              <a:spcAft>
                <a:spcPts val="0"/>
              </a:spcAft>
              <a:buClr>
                <a:schemeClr val="dk1"/>
              </a:buClr>
              <a:buSzPts val="1200"/>
              <a:buFont typeface="Poppins"/>
              <a:buChar char="●"/>
            </a:pPr>
            <a:r>
              <a:rPr lang="en-US">
                <a:latin typeface="Poppins"/>
                <a:ea typeface="Poppins"/>
                <a:cs typeface="Poppins"/>
                <a:sym typeface="Poppins"/>
              </a:rPr>
              <a:t>Because of the increase in fentanyl use and overdose caused by fentanyl, it is important that we are all aware of the signs of an opioid overdose. It can save a life!</a:t>
            </a:r>
            <a:endParaRPr/>
          </a:p>
          <a:p>
            <a:pPr indent="-304800" lvl="0" marL="457200" rtl="0" algn="l">
              <a:lnSpc>
                <a:spcPct val="100000"/>
              </a:lnSpc>
              <a:spcBef>
                <a:spcPts val="0"/>
              </a:spcBef>
              <a:spcAft>
                <a:spcPts val="0"/>
              </a:spcAft>
              <a:buClr>
                <a:schemeClr val="dk1"/>
              </a:buClr>
              <a:buSzPts val="1200"/>
              <a:buFont typeface="Poppins"/>
              <a:buChar char="●"/>
            </a:pPr>
            <a:r>
              <a:rPr lang="en-US">
                <a:latin typeface="Poppins"/>
                <a:ea typeface="Poppins"/>
                <a:cs typeface="Poppins"/>
                <a:sym typeface="Poppins"/>
              </a:rPr>
              <a:t>However, besides fentanyl, a wide range of substances like alcohol, prescription medications and illegal medications, can also cause an overdose.</a:t>
            </a:r>
            <a:endParaRPr/>
          </a:p>
          <a:p>
            <a:pPr indent="-304800" lvl="0" marL="457200" rtl="0" algn="l">
              <a:lnSpc>
                <a:spcPct val="100000"/>
              </a:lnSpc>
              <a:spcBef>
                <a:spcPts val="0"/>
              </a:spcBef>
              <a:spcAft>
                <a:spcPts val="0"/>
              </a:spcAft>
              <a:buClr>
                <a:schemeClr val="dk1"/>
              </a:buClr>
              <a:buSzPts val="1200"/>
              <a:buFont typeface="Poppins"/>
              <a:buChar char="●"/>
            </a:pPr>
            <a:r>
              <a:rPr lang="en-US">
                <a:latin typeface="Poppins"/>
                <a:ea typeface="Poppins"/>
                <a:cs typeface="Poppins"/>
                <a:sym typeface="Poppins"/>
              </a:rPr>
              <a:t>Sometimes it can be difficult to tell whether a person is very high or experiencing an overdose.</a:t>
            </a:r>
            <a:endParaRPr/>
          </a:p>
          <a:p>
            <a:pPr indent="-304800" lvl="0" marL="457200" rtl="0" algn="l">
              <a:lnSpc>
                <a:spcPct val="100000"/>
              </a:lnSpc>
              <a:spcBef>
                <a:spcPts val="0"/>
              </a:spcBef>
              <a:spcAft>
                <a:spcPts val="0"/>
              </a:spcAft>
              <a:buClr>
                <a:schemeClr val="dk1"/>
              </a:buClr>
              <a:buSzPts val="1200"/>
              <a:buFont typeface="Poppins"/>
              <a:buChar char="●"/>
            </a:pPr>
            <a:r>
              <a:rPr lang="en-US">
                <a:latin typeface="Poppins"/>
                <a:ea typeface="Poppins"/>
                <a:cs typeface="Poppins"/>
                <a:sym typeface="Poppins"/>
              </a:rPr>
              <a:t>If you're having a hard time telling the difference, it is best to treat the situation like an overdose and call 911 - it could save someone's life.</a:t>
            </a:r>
            <a:endParaRPr/>
          </a:p>
          <a:p>
            <a:pPr indent="0" lvl="0" marL="0" rtl="0" algn="l">
              <a:lnSpc>
                <a:spcPct val="100000"/>
              </a:lnSpc>
              <a:spcBef>
                <a:spcPts val="0"/>
              </a:spcBef>
              <a:spcAft>
                <a:spcPts val="0"/>
              </a:spcAft>
              <a:buSzPts val="1400"/>
              <a:buNone/>
            </a:pPr>
            <a:r>
              <a:t/>
            </a:r>
            <a:endParaRPr b="1">
              <a:latin typeface="Poppins"/>
              <a:ea typeface="Poppins"/>
              <a:cs typeface="Poppins"/>
              <a:sym typeface="Poppins"/>
            </a:endParaRPr>
          </a:p>
          <a:p>
            <a:pPr indent="0" lvl="0" marL="0" rtl="0" algn="l">
              <a:lnSpc>
                <a:spcPct val="100000"/>
              </a:lnSpc>
              <a:spcBef>
                <a:spcPts val="0"/>
              </a:spcBef>
              <a:spcAft>
                <a:spcPts val="0"/>
              </a:spcAft>
              <a:buSzPts val="1400"/>
              <a:buNone/>
            </a:pPr>
            <a:r>
              <a:rPr b="1" lang="en-US">
                <a:latin typeface="Poppins"/>
                <a:ea typeface="Poppins"/>
                <a:cs typeface="Poppins"/>
                <a:sym typeface="Poppins"/>
              </a:rPr>
              <a:t>Briefly review the common signs of overdose. </a:t>
            </a:r>
            <a:endParaRPr/>
          </a:p>
          <a:p>
            <a:pPr indent="0" lvl="0" marL="0" rtl="0" algn="l">
              <a:lnSpc>
                <a:spcPct val="100000"/>
              </a:lnSpc>
              <a:spcBef>
                <a:spcPts val="0"/>
              </a:spcBef>
              <a:spcAft>
                <a:spcPts val="0"/>
              </a:spcAft>
              <a:buSzPts val="1400"/>
              <a:buNone/>
            </a:pPr>
            <a:r>
              <a:t/>
            </a:r>
            <a:endParaRPr>
              <a:latin typeface="Poppins"/>
              <a:ea typeface="Poppins"/>
              <a:cs typeface="Poppins"/>
              <a:sym typeface="Poppins"/>
            </a:endParaRPr>
          </a:p>
          <a:p>
            <a:pPr indent="0" lvl="0" marL="0" rtl="0" algn="l">
              <a:lnSpc>
                <a:spcPct val="100000"/>
              </a:lnSpc>
              <a:spcBef>
                <a:spcPts val="0"/>
              </a:spcBef>
              <a:spcAft>
                <a:spcPts val="0"/>
              </a:spcAft>
              <a:buSzPts val="1400"/>
              <a:buNone/>
            </a:pPr>
            <a:r>
              <a:rPr lang="en-US">
                <a:latin typeface="Poppins"/>
                <a:ea typeface="Poppins"/>
                <a:cs typeface="Poppins"/>
                <a:sym typeface="Poppins"/>
              </a:rPr>
              <a:t>CA Dept of Public Health</a:t>
            </a:r>
            <a:endParaRPr/>
          </a:p>
          <a:p>
            <a:pPr indent="0" lvl="0" marL="0" rtl="0" algn="l">
              <a:lnSpc>
                <a:spcPct val="100000"/>
              </a:lnSpc>
              <a:spcBef>
                <a:spcPts val="0"/>
              </a:spcBef>
              <a:spcAft>
                <a:spcPts val="0"/>
              </a:spcAft>
              <a:buSzPts val="1400"/>
              <a:buNone/>
            </a:pPr>
            <a:r>
              <a:rPr lang="en-US" u="sng">
                <a:solidFill>
                  <a:schemeClr val="hlink"/>
                </a:solidFill>
                <a:latin typeface="Poppins"/>
                <a:ea typeface="Poppins"/>
                <a:cs typeface="Poppins"/>
                <a:sym typeface="Poppins"/>
                <a:hlinkClick r:id="rId2"/>
              </a:rPr>
              <a:t>https://www.cdph.ca.gov/Programs/OPA/Pages/Communications-Toolkits/Fentanyl-Overdose-Prevention.aspx</a:t>
            </a:r>
            <a:endParaRPr u="sng">
              <a:solidFill>
                <a:schemeClr val="hlink"/>
              </a:solidFill>
              <a:latin typeface="Poppins"/>
              <a:ea typeface="Poppins"/>
              <a:cs typeface="Poppins"/>
              <a:sym typeface="Poppins"/>
            </a:endParaRPr>
          </a:p>
          <a:p>
            <a:pPr indent="0" lvl="0" marL="0" rtl="0" algn="l">
              <a:lnSpc>
                <a:spcPct val="100000"/>
              </a:lnSpc>
              <a:spcBef>
                <a:spcPts val="0"/>
              </a:spcBef>
              <a:spcAft>
                <a:spcPts val="0"/>
              </a:spcAft>
              <a:buSzPts val="1400"/>
              <a:buNone/>
            </a:pPr>
            <a:r>
              <a:t/>
            </a:r>
            <a:endParaRPr u="sng">
              <a:solidFill>
                <a:schemeClr val="hlink"/>
              </a:solidFill>
              <a:latin typeface="Poppins"/>
              <a:ea typeface="Poppins"/>
              <a:cs typeface="Poppins"/>
              <a:sym typeface="Poppins"/>
            </a:endParaRPr>
          </a:p>
          <a:p>
            <a:pPr indent="0" lvl="0" marL="0" marR="0" rtl="0" algn="l">
              <a:lnSpc>
                <a:spcPct val="100000"/>
              </a:lnSpc>
              <a:spcBef>
                <a:spcPts val="0"/>
              </a:spcBef>
              <a:spcAft>
                <a:spcPts val="0"/>
              </a:spcAft>
              <a:buClr>
                <a:srgbClr val="000000"/>
              </a:buClr>
              <a:buSzPts val="1400"/>
              <a:buFont typeface="Arial"/>
              <a:buNone/>
            </a:pPr>
            <a:r>
              <a:rPr b="1" lang="en-US" sz="1200">
                <a:latin typeface="Poppins"/>
                <a:ea typeface="Poppins"/>
                <a:cs typeface="Poppins"/>
                <a:sym typeface="Poppins"/>
              </a:rPr>
              <a:t>KRB Note:  </a:t>
            </a:r>
            <a:r>
              <a:rPr lang="en-US" sz="1200">
                <a:latin typeface="Poppins"/>
                <a:ea typeface="Poppins"/>
                <a:cs typeface="Poppins"/>
                <a:sym typeface="Poppins"/>
              </a:rPr>
              <a:t>Be sure we have permission to use the image.</a:t>
            </a:r>
            <a:endParaRPr/>
          </a:p>
          <a:p>
            <a:pPr indent="0" lvl="0" marL="0" rtl="0" algn="l">
              <a:lnSpc>
                <a:spcPct val="100000"/>
              </a:lnSpc>
              <a:spcBef>
                <a:spcPts val="0"/>
              </a:spcBef>
              <a:spcAft>
                <a:spcPts val="0"/>
              </a:spcAft>
              <a:buSzPts val="1400"/>
              <a:buNone/>
            </a:pPr>
            <a:r>
              <a:t/>
            </a:r>
            <a:endParaRPr>
              <a:latin typeface="Poppins"/>
              <a:ea typeface="Poppins"/>
              <a:cs typeface="Poppins"/>
              <a:sym typeface="Poppins"/>
            </a:endParaRPr>
          </a:p>
          <a:p>
            <a:pPr indent="-228600" lvl="0" marL="457200" marR="0" rtl="0" algn="l">
              <a:lnSpc>
                <a:spcPct val="100000"/>
              </a:lnSpc>
              <a:spcBef>
                <a:spcPts val="0"/>
              </a:spcBef>
              <a:spcAft>
                <a:spcPts val="0"/>
              </a:spcAft>
              <a:buClr>
                <a:srgbClr val="000000"/>
              </a:buClr>
              <a:buSzPts val="1400"/>
              <a:buFont typeface="Arial"/>
              <a:buNone/>
            </a:pPr>
            <a:r>
              <a:t/>
            </a:r>
            <a:endParaRPr/>
          </a:p>
        </p:txBody>
      </p:sp>
      <p:sp>
        <p:nvSpPr>
          <p:cNvPr id="412" name="Google Shape;412;p2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0" name="Shape 420"/>
        <p:cNvGrpSpPr/>
        <p:nvPr/>
      </p:nvGrpSpPr>
      <p:grpSpPr>
        <a:xfrm>
          <a:off x="0" y="0"/>
          <a:ext cx="0" cy="0"/>
          <a:chOff x="0" y="0"/>
          <a:chExt cx="0" cy="0"/>
        </a:xfrm>
      </p:grpSpPr>
      <p:sp>
        <p:nvSpPr>
          <p:cNvPr id="421" name="Google Shape;421;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2" name="Google Shape;422;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100"/>
              <a:buFont typeface="Arial"/>
              <a:buNone/>
            </a:pPr>
            <a:r>
              <a:rPr b="1" lang="en-US">
                <a:latin typeface="Poppins"/>
                <a:ea typeface="Poppins"/>
                <a:cs typeface="Poppins"/>
                <a:sym typeface="Poppins"/>
              </a:rPr>
              <a:t>Facilitator Notes:</a:t>
            </a:r>
            <a:endParaRPr/>
          </a:p>
          <a:p>
            <a:pPr indent="-304800" lvl="0" marL="457200" rtl="0" algn="l">
              <a:lnSpc>
                <a:spcPct val="100000"/>
              </a:lnSpc>
              <a:spcBef>
                <a:spcPts val="0"/>
              </a:spcBef>
              <a:spcAft>
                <a:spcPts val="0"/>
              </a:spcAft>
              <a:buClr>
                <a:schemeClr val="dk1"/>
              </a:buClr>
              <a:buSzPts val="1200"/>
              <a:buFont typeface="Poppins"/>
              <a:buChar char="●"/>
            </a:pPr>
            <a:r>
              <a:rPr b="1" lang="en-US">
                <a:latin typeface="Poppins"/>
                <a:ea typeface="Poppins"/>
                <a:cs typeface="Poppins"/>
                <a:sym typeface="Poppins"/>
              </a:rPr>
              <a:t>Read the slide</a:t>
            </a:r>
            <a:endParaRPr/>
          </a:p>
          <a:p>
            <a:pPr indent="0" lvl="0" marL="0" rtl="0" algn="l">
              <a:lnSpc>
                <a:spcPct val="100000"/>
              </a:lnSpc>
              <a:spcBef>
                <a:spcPts val="0"/>
              </a:spcBef>
              <a:spcAft>
                <a:spcPts val="0"/>
              </a:spcAft>
              <a:buSzPts val="1400"/>
              <a:buNone/>
            </a:pPr>
            <a:r>
              <a:t/>
            </a:r>
            <a:endParaRPr>
              <a:latin typeface="Poppins"/>
              <a:ea typeface="Poppins"/>
              <a:cs typeface="Poppins"/>
              <a:sym typeface="Poppins"/>
            </a:endParaRPr>
          </a:p>
          <a:p>
            <a:pPr indent="0" lvl="0" marL="0" rtl="0" algn="l">
              <a:lnSpc>
                <a:spcPct val="100000"/>
              </a:lnSpc>
              <a:spcBef>
                <a:spcPts val="0"/>
              </a:spcBef>
              <a:spcAft>
                <a:spcPts val="0"/>
              </a:spcAft>
              <a:buSzPts val="1400"/>
              <a:buNone/>
            </a:pPr>
            <a:r>
              <a:rPr lang="en-US">
                <a:latin typeface="Poppins"/>
                <a:ea typeface="Poppins"/>
                <a:cs typeface="Poppins"/>
                <a:sym typeface="Poppins"/>
              </a:rPr>
              <a:t>CA Dept of Public Health</a:t>
            </a:r>
            <a:endParaRPr/>
          </a:p>
          <a:p>
            <a:pPr indent="0" lvl="0" marL="0" rtl="0" algn="l">
              <a:lnSpc>
                <a:spcPct val="100000"/>
              </a:lnSpc>
              <a:spcBef>
                <a:spcPts val="0"/>
              </a:spcBef>
              <a:spcAft>
                <a:spcPts val="0"/>
              </a:spcAft>
              <a:buSzPts val="1400"/>
              <a:buNone/>
            </a:pPr>
            <a:r>
              <a:rPr lang="en-US" u="sng">
                <a:solidFill>
                  <a:schemeClr val="hlink"/>
                </a:solidFill>
                <a:latin typeface="Poppins"/>
                <a:ea typeface="Poppins"/>
                <a:cs typeface="Poppins"/>
                <a:sym typeface="Poppins"/>
                <a:hlinkClick r:id="rId2"/>
              </a:rPr>
              <a:t>https://www.cdph.ca.gov/Programs/OPA/Pages/Communications-Toolkits/Fentanyl-Overdose-Prevention.aspx</a:t>
            </a:r>
            <a:endParaRPr>
              <a:latin typeface="Poppins"/>
              <a:ea typeface="Poppins"/>
              <a:cs typeface="Poppins"/>
              <a:sym typeface="Poppins"/>
            </a:endParaRPr>
          </a:p>
          <a:p>
            <a:pPr indent="-228600" lvl="0" marL="457200" marR="0" rtl="0" algn="l">
              <a:lnSpc>
                <a:spcPct val="100000"/>
              </a:lnSpc>
              <a:spcBef>
                <a:spcPts val="0"/>
              </a:spcBef>
              <a:spcAft>
                <a:spcPts val="0"/>
              </a:spcAft>
              <a:buClr>
                <a:srgbClr val="000000"/>
              </a:buClr>
              <a:buSzPts val="1400"/>
              <a:buFont typeface="Arial"/>
              <a:buNone/>
            </a:pPr>
            <a:r>
              <a:t/>
            </a:r>
            <a:endParaRPr/>
          </a:p>
        </p:txBody>
      </p:sp>
      <p:sp>
        <p:nvSpPr>
          <p:cNvPr id="423" name="Google Shape;423;p2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2" name="Shape 432"/>
        <p:cNvGrpSpPr/>
        <p:nvPr/>
      </p:nvGrpSpPr>
      <p:grpSpPr>
        <a:xfrm>
          <a:off x="0" y="0"/>
          <a:ext cx="0" cy="0"/>
          <a:chOff x="0" y="0"/>
          <a:chExt cx="0" cy="0"/>
        </a:xfrm>
      </p:grpSpPr>
      <p:sp>
        <p:nvSpPr>
          <p:cNvPr id="433" name="Google Shape;433;g25b7b99e7ac_1_28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1" lang="en-US"/>
              <a:t>Facilitator Notes:</a:t>
            </a:r>
            <a:endParaRPr/>
          </a:p>
          <a:p>
            <a:pPr indent="0" lvl="0" marL="0" rtl="0" algn="l">
              <a:lnSpc>
                <a:spcPct val="100000"/>
              </a:lnSpc>
              <a:spcBef>
                <a:spcPts val="0"/>
              </a:spcBef>
              <a:spcAft>
                <a:spcPts val="0"/>
              </a:spcAft>
              <a:buClr>
                <a:schemeClr val="dk1"/>
              </a:buClr>
              <a:buSzPts val="1100"/>
              <a:buFont typeface="Arial"/>
              <a:buNone/>
            </a:pPr>
            <a:r>
              <a:rPr lang="en-US"/>
              <a:t>Talking about substance use with your child may feel difficult for many reasons, but it is an important step toward prevention. </a:t>
            </a:r>
            <a:endParaRPr/>
          </a:p>
          <a:p>
            <a:pPr indent="0" lvl="0" marL="0" rtl="0" algn="l">
              <a:lnSpc>
                <a:spcPct val="100000"/>
              </a:lnSpc>
              <a:spcBef>
                <a:spcPts val="0"/>
              </a:spcBef>
              <a:spcAft>
                <a:spcPts val="0"/>
              </a:spcAft>
              <a:buClr>
                <a:schemeClr val="dk1"/>
              </a:buClr>
              <a:buSzPts val="1100"/>
              <a:buFont typeface="Arial"/>
              <a:buNone/>
            </a:pPr>
            <a:r>
              <a:rPr lang="en-US"/>
              <a:t>It is never too early to talk to your children about drugs. Research shows that kids who receive clear messages about the dangers of substances early and often at home are 50% less likely to use drugs.</a:t>
            </a:r>
            <a:endParaRPr/>
          </a:p>
          <a:p>
            <a:pPr indent="0" lvl="0" marL="0" rtl="0" algn="l">
              <a:lnSpc>
                <a:spcPct val="100000"/>
              </a:lnSpc>
              <a:spcBef>
                <a:spcPts val="0"/>
              </a:spcBef>
              <a:spcAft>
                <a:spcPts val="0"/>
              </a:spcAft>
              <a:buClr>
                <a:schemeClr val="dk1"/>
              </a:buClr>
              <a:buSzPts val="1100"/>
              <a:buFont typeface="Arial"/>
              <a:buNone/>
            </a:pPr>
            <a:r>
              <a:rPr lang="en-US"/>
              <a:t>Having open and honest conversations is one of the most powerful ways to connect with our children and help them make healthy choices.  </a:t>
            </a:r>
            <a:endParaRPr/>
          </a:p>
          <a:p>
            <a:pPr indent="0" lvl="0" marL="0" rtl="0" algn="l">
              <a:lnSpc>
                <a:spcPct val="100000"/>
              </a:lnSpc>
              <a:spcBef>
                <a:spcPts val="0"/>
              </a:spcBef>
              <a:spcAft>
                <a:spcPts val="0"/>
              </a:spcAft>
              <a:buClr>
                <a:schemeClr val="dk1"/>
              </a:buClr>
              <a:buSzPts val="1100"/>
              <a:buFont typeface="Arial"/>
              <a:buNone/>
            </a:pPr>
            <a:r>
              <a:t/>
            </a:r>
            <a:endParaRPr/>
          </a:p>
          <a:p>
            <a:pPr indent="0" lvl="0" marL="0" rtl="0" algn="l">
              <a:lnSpc>
                <a:spcPct val="100000"/>
              </a:lnSpc>
              <a:spcBef>
                <a:spcPts val="0"/>
              </a:spcBef>
              <a:spcAft>
                <a:spcPts val="0"/>
              </a:spcAft>
              <a:buClr>
                <a:schemeClr val="dk1"/>
              </a:buClr>
              <a:buSzPts val="1100"/>
              <a:buFont typeface="Arial"/>
              <a:buNone/>
            </a:pPr>
            <a:r>
              <a:t/>
            </a:r>
            <a:endParaRPr/>
          </a:p>
        </p:txBody>
      </p:sp>
      <p:sp>
        <p:nvSpPr>
          <p:cNvPr id="434" name="Google Shape;434;g25b7b99e7ac_1_28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9" name="Shape 439"/>
        <p:cNvGrpSpPr/>
        <p:nvPr/>
      </p:nvGrpSpPr>
      <p:grpSpPr>
        <a:xfrm>
          <a:off x="0" y="0"/>
          <a:ext cx="0" cy="0"/>
          <a:chOff x="0" y="0"/>
          <a:chExt cx="0" cy="0"/>
        </a:xfrm>
      </p:grpSpPr>
      <p:sp>
        <p:nvSpPr>
          <p:cNvPr id="440" name="Google Shape;440;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1" name="Google Shape;441;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100"/>
              <a:buFont typeface="Arial"/>
              <a:buNone/>
            </a:pPr>
            <a:r>
              <a:rPr b="1" lang="en-US">
                <a:latin typeface="Poppins"/>
                <a:ea typeface="Poppins"/>
                <a:cs typeface="Poppins"/>
                <a:sym typeface="Poppins"/>
              </a:rPr>
              <a:t>Facilitator Key Points: </a:t>
            </a:r>
            <a:endParaRPr/>
          </a:p>
          <a:p>
            <a:pPr indent="0" lvl="0" marL="0" rtl="0" algn="l">
              <a:lnSpc>
                <a:spcPct val="100000"/>
              </a:lnSpc>
              <a:spcBef>
                <a:spcPts val="0"/>
              </a:spcBef>
              <a:spcAft>
                <a:spcPts val="0"/>
              </a:spcAft>
              <a:buClr>
                <a:schemeClr val="dk1"/>
              </a:buClr>
              <a:buSzPts val="1100"/>
              <a:buFont typeface="Arial"/>
              <a:buNone/>
            </a:pPr>
            <a:r>
              <a:rPr lang="en-US">
                <a:latin typeface="Poppins"/>
                <a:ea typeface="Poppins"/>
                <a:cs typeface="Poppins"/>
                <a:sym typeface="Poppins"/>
              </a:rPr>
              <a:t>You can protect your children by sending a clear message about medication from an early age. Children as young as preschool age can learn that: </a:t>
            </a:r>
            <a:endParaRPr/>
          </a:p>
          <a:p>
            <a:pPr indent="-317500" lvl="0" marL="457200" rtl="0" algn="l">
              <a:lnSpc>
                <a:spcPct val="100000"/>
              </a:lnSpc>
              <a:spcBef>
                <a:spcPts val="0"/>
              </a:spcBef>
              <a:spcAft>
                <a:spcPts val="0"/>
              </a:spcAft>
              <a:buSzPts val="1400"/>
              <a:buFont typeface="Poppins"/>
              <a:buChar char="●"/>
            </a:pPr>
            <a:r>
              <a:rPr lang="en-US">
                <a:latin typeface="Poppins"/>
                <a:ea typeface="Poppins"/>
                <a:cs typeface="Poppins"/>
                <a:sym typeface="Poppins"/>
              </a:rPr>
              <a:t>You only take medicine when you are sick, and only if your parent or doctor gives it to you. </a:t>
            </a:r>
            <a:endParaRPr/>
          </a:p>
          <a:p>
            <a:pPr indent="-317500" lvl="0" marL="457200" rtl="0" algn="l">
              <a:lnSpc>
                <a:spcPct val="100000"/>
              </a:lnSpc>
              <a:spcBef>
                <a:spcPts val="0"/>
              </a:spcBef>
              <a:spcAft>
                <a:spcPts val="0"/>
              </a:spcAft>
              <a:buSzPts val="1400"/>
              <a:buFont typeface="Poppins"/>
              <a:buChar char="●"/>
            </a:pPr>
            <a:r>
              <a:rPr lang="en-US">
                <a:latin typeface="Poppins"/>
                <a:ea typeface="Poppins"/>
                <a:cs typeface="Poppins"/>
                <a:sym typeface="Poppins"/>
              </a:rPr>
              <a:t>Taking medicine by yourself, taking the wrong medicine or taking medicine that isn’t specifically for you is dangerous.  </a:t>
            </a:r>
            <a:endParaRPr/>
          </a:p>
          <a:p>
            <a:pPr indent="-317500" lvl="0" marL="457200" rtl="0" algn="l">
              <a:lnSpc>
                <a:spcPct val="100000"/>
              </a:lnSpc>
              <a:spcBef>
                <a:spcPts val="0"/>
              </a:spcBef>
              <a:spcAft>
                <a:spcPts val="0"/>
              </a:spcAft>
              <a:buSzPts val="1400"/>
              <a:buFont typeface="Poppins"/>
              <a:buChar char="●"/>
            </a:pPr>
            <a:r>
              <a:rPr lang="en-US">
                <a:latin typeface="Poppins"/>
                <a:ea typeface="Poppins"/>
                <a:cs typeface="Poppins"/>
                <a:sym typeface="Poppins"/>
              </a:rPr>
              <a:t>Just because it’s in a family’s or friend's medicine cabinet doesn’t mean that it is safe for you to take. </a:t>
            </a:r>
            <a:endParaRPr/>
          </a:p>
          <a:p>
            <a:pPr indent="-317500" lvl="0" marL="457200" rtl="0" algn="l">
              <a:lnSpc>
                <a:spcPct val="100000"/>
              </a:lnSpc>
              <a:spcBef>
                <a:spcPts val="0"/>
              </a:spcBef>
              <a:spcAft>
                <a:spcPts val="0"/>
              </a:spcAft>
              <a:buSzPts val="1400"/>
              <a:buFont typeface="Poppins"/>
              <a:buChar char="●"/>
            </a:pPr>
            <a:r>
              <a:rPr lang="en-US">
                <a:latin typeface="Poppins"/>
                <a:ea typeface="Poppins"/>
                <a:cs typeface="Poppins"/>
                <a:sym typeface="Poppins"/>
              </a:rPr>
              <a:t>The misuse of medication, even just one time, can lead to serious illness or death. </a:t>
            </a:r>
            <a:endParaRPr/>
          </a:p>
          <a:p>
            <a:pPr indent="-317500" lvl="0" marL="457200" rtl="0" algn="l">
              <a:lnSpc>
                <a:spcPct val="100000"/>
              </a:lnSpc>
              <a:spcBef>
                <a:spcPts val="0"/>
              </a:spcBef>
              <a:spcAft>
                <a:spcPts val="0"/>
              </a:spcAft>
              <a:buSzPts val="1400"/>
              <a:buFont typeface="Poppins"/>
              <a:buChar char="●"/>
            </a:pPr>
            <a:r>
              <a:rPr lang="en-US">
                <a:latin typeface="Poppins"/>
                <a:ea typeface="Poppins"/>
                <a:cs typeface="Poppins"/>
                <a:sym typeface="Poppins"/>
              </a:rPr>
              <a:t>Medication misuse includes:  Taking someone else’s medicine , using medicine in a way other than prescribed/directed , taking medicine to get high, or mixing medicine with alcohol or other substances.  </a:t>
            </a:r>
            <a:endParaRPr/>
          </a:p>
          <a:p>
            <a:pPr indent="-228600" lvl="0" marL="457200" marR="0" rtl="0" algn="l">
              <a:lnSpc>
                <a:spcPct val="100000"/>
              </a:lnSpc>
              <a:spcBef>
                <a:spcPts val="0"/>
              </a:spcBef>
              <a:spcAft>
                <a:spcPts val="0"/>
              </a:spcAft>
              <a:buClr>
                <a:srgbClr val="000000"/>
              </a:buClr>
              <a:buSzPts val="1400"/>
              <a:buFont typeface="Arial"/>
              <a:buNone/>
            </a:pPr>
            <a:r>
              <a:t/>
            </a:r>
            <a:endParaRPr/>
          </a:p>
        </p:txBody>
      </p:sp>
      <p:sp>
        <p:nvSpPr>
          <p:cNvPr id="442" name="Google Shape;442;p3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0" name="Shape 450"/>
        <p:cNvGrpSpPr/>
        <p:nvPr/>
      </p:nvGrpSpPr>
      <p:grpSpPr>
        <a:xfrm>
          <a:off x="0" y="0"/>
          <a:ext cx="0" cy="0"/>
          <a:chOff x="0" y="0"/>
          <a:chExt cx="0" cy="0"/>
        </a:xfrm>
      </p:grpSpPr>
      <p:sp>
        <p:nvSpPr>
          <p:cNvPr id="451" name="Google Shape;451;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2" name="Google Shape;452;p3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Clr>
                <a:schemeClr val="dk1"/>
              </a:buClr>
              <a:buSzPts val="1100"/>
              <a:buFont typeface="Arial"/>
              <a:buNone/>
            </a:pPr>
            <a:r>
              <a:rPr b="1" lang="en-US">
                <a:latin typeface="Poppins"/>
                <a:ea typeface="Poppins"/>
                <a:cs typeface="Poppins"/>
                <a:sym typeface="Poppins"/>
              </a:rPr>
              <a:t>Facilitator Notes: </a:t>
            </a:r>
            <a:endParaRPr/>
          </a:p>
          <a:p>
            <a:pPr indent="0" lvl="0" marL="0" rtl="0" algn="l">
              <a:lnSpc>
                <a:spcPct val="100000"/>
              </a:lnSpc>
              <a:spcBef>
                <a:spcPts val="360"/>
              </a:spcBef>
              <a:spcAft>
                <a:spcPts val="0"/>
              </a:spcAft>
              <a:buClr>
                <a:schemeClr val="dk1"/>
              </a:buClr>
              <a:buSzPts val="1100"/>
              <a:buFont typeface="Arial"/>
              <a:buNone/>
            </a:pPr>
            <a:r>
              <a:rPr i="1" lang="en-US">
                <a:latin typeface="Poppins"/>
                <a:ea typeface="Poppins"/>
                <a:cs typeface="Poppins"/>
                <a:sym typeface="Poppins"/>
              </a:rPr>
              <a:t>Know the facts.</a:t>
            </a:r>
            <a:r>
              <a:rPr lang="en-US">
                <a:latin typeface="Poppins"/>
                <a:ea typeface="Poppins"/>
                <a:cs typeface="Poppins"/>
                <a:sym typeface="Poppins"/>
              </a:rPr>
              <a:t> </a:t>
            </a:r>
            <a:endParaRPr/>
          </a:p>
          <a:p>
            <a:pPr indent="-304800" lvl="0" marL="457200" rtl="0" algn="l">
              <a:lnSpc>
                <a:spcPct val="100000"/>
              </a:lnSpc>
              <a:spcBef>
                <a:spcPts val="360"/>
              </a:spcBef>
              <a:spcAft>
                <a:spcPts val="0"/>
              </a:spcAft>
              <a:buClr>
                <a:schemeClr val="dk1"/>
              </a:buClr>
              <a:buSzPts val="1200"/>
              <a:buFont typeface="Poppins"/>
              <a:buChar char="●"/>
            </a:pPr>
            <a:r>
              <a:rPr lang="en-US">
                <a:latin typeface="Poppins"/>
                <a:ea typeface="Poppins"/>
                <a:cs typeface="Poppins"/>
                <a:sym typeface="Poppins"/>
              </a:rPr>
              <a:t>Get credible information </a:t>
            </a:r>
            <a:endParaRPr/>
          </a:p>
          <a:p>
            <a:pPr indent="0" lvl="0" marL="0" rtl="0" algn="l">
              <a:lnSpc>
                <a:spcPct val="100000"/>
              </a:lnSpc>
              <a:spcBef>
                <a:spcPts val="360"/>
              </a:spcBef>
              <a:spcAft>
                <a:spcPts val="0"/>
              </a:spcAft>
              <a:buClr>
                <a:schemeClr val="dk1"/>
              </a:buClr>
              <a:buSzPts val="1100"/>
              <a:buFont typeface="Arial"/>
              <a:buNone/>
            </a:pPr>
            <a:r>
              <a:rPr i="1" lang="en-US">
                <a:latin typeface="Poppins"/>
                <a:ea typeface="Poppins"/>
                <a:cs typeface="Poppins"/>
                <a:sym typeface="Poppins"/>
              </a:rPr>
              <a:t>Be patient and ready to listen.</a:t>
            </a:r>
            <a:endParaRPr/>
          </a:p>
          <a:p>
            <a:pPr indent="-304800" lvl="0" marL="457200" rtl="0" algn="l">
              <a:lnSpc>
                <a:spcPct val="100000"/>
              </a:lnSpc>
              <a:spcBef>
                <a:spcPts val="360"/>
              </a:spcBef>
              <a:spcAft>
                <a:spcPts val="0"/>
              </a:spcAft>
              <a:buClr>
                <a:schemeClr val="dk1"/>
              </a:buClr>
              <a:buSzPts val="1200"/>
              <a:buFont typeface="Poppins"/>
              <a:buChar char="●"/>
            </a:pPr>
            <a:r>
              <a:rPr lang="en-US">
                <a:latin typeface="Poppins"/>
                <a:ea typeface="Poppins"/>
                <a:cs typeface="Poppins"/>
                <a:sym typeface="Poppins"/>
              </a:rPr>
              <a:t>Avoid criticism and encourage an open dialogue.</a:t>
            </a:r>
            <a:endParaRPr/>
          </a:p>
          <a:p>
            <a:pPr indent="-304800" lvl="0" marL="457200" rtl="0" algn="l">
              <a:lnSpc>
                <a:spcPct val="100000"/>
              </a:lnSpc>
              <a:spcBef>
                <a:spcPts val="360"/>
              </a:spcBef>
              <a:spcAft>
                <a:spcPts val="0"/>
              </a:spcAft>
              <a:buClr>
                <a:schemeClr val="dk1"/>
              </a:buClr>
              <a:buSzPts val="1200"/>
              <a:buFont typeface="Poppins"/>
              <a:buChar char="●"/>
            </a:pPr>
            <a:r>
              <a:rPr lang="en-US">
                <a:latin typeface="Poppins"/>
                <a:ea typeface="Poppins"/>
                <a:cs typeface="Poppins"/>
                <a:sym typeface="Poppins"/>
              </a:rPr>
              <a:t>Remember, your goal is to have a conversation, not to deliver a lecture. </a:t>
            </a:r>
            <a:endParaRPr/>
          </a:p>
          <a:p>
            <a:pPr indent="-304800" lvl="0" marL="457200" rtl="0" algn="l">
              <a:lnSpc>
                <a:spcPct val="100000"/>
              </a:lnSpc>
              <a:spcBef>
                <a:spcPts val="360"/>
              </a:spcBef>
              <a:spcAft>
                <a:spcPts val="0"/>
              </a:spcAft>
              <a:buClr>
                <a:schemeClr val="dk1"/>
              </a:buClr>
              <a:buSzPts val="1200"/>
              <a:buFont typeface="Poppins"/>
              <a:buChar char="●"/>
            </a:pPr>
            <a:r>
              <a:rPr lang="en-US">
                <a:latin typeface="Poppins"/>
                <a:ea typeface="Poppins"/>
                <a:cs typeface="Poppins"/>
                <a:sym typeface="Poppins"/>
              </a:rPr>
              <a:t>It's OK for your conversation to take place over time, in bits and pieces.</a:t>
            </a:r>
            <a:endParaRPr/>
          </a:p>
          <a:p>
            <a:pPr indent="0" lvl="0" marL="0" rtl="0" algn="l">
              <a:lnSpc>
                <a:spcPct val="100000"/>
              </a:lnSpc>
              <a:spcBef>
                <a:spcPts val="360"/>
              </a:spcBef>
              <a:spcAft>
                <a:spcPts val="0"/>
              </a:spcAft>
              <a:buClr>
                <a:schemeClr val="dk1"/>
              </a:buClr>
              <a:buSzPts val="1100"/>
              <a:buFont typeface="Arial"/>
              <a:buNone/>
            </a:pPr>
            <a:r>
              <a:rPr i="1" lang="en-US">
                <a:latin typeface="Poppins"/>
                <a:ea typeface="Poppins"/>
                <a:cs typeface="Poppins"/>
                <a:sym typeface="Poppins"/>
              </a:rPr>
              <a:t>Set a positive example. </a:t>
            </a:r>
            <a:r>
              <a:rPr lang="en-US">
                <a:latin typeface="Poppins"/>
                <a:ea typeface="Poppins"/>
                <a:cs typeface="Poppins"/>
                <a:sym typeface="Poppins"/>
              </a:rPr>
              <a:t>If you use substances, it’s never too late to quit.</a:t>
            </a:r>
            <a:endParaRPr/>
          </a:p>
          <a:p>
            <a:pPr indent="0" lvl="0" marL="0" rtl="0" algn="l">
              <a:lnSpc>
                <a:spcPct val="100000"/>
              </a:lnSpc>
              <a:spcBef>
                <a:spcPts val="360"/>
              </a:spcBef>
              <a:spcAft>
                <a:spcPts val="0"/>
              </a:spcAft>
              <a:buClr>
                <a:schemeClr val="dk1"/>
              </a:buClr>
              <a:buSzPts val="1100"/>
              <a:buFont typeface="Arial"/>
              <a:buNone/>
            </a:pPr>
            <a:r>
              <a:t/>
            </a:r>
            <a:endParaRPr>
              <a:latin typeface="Poppins"/>
              <a:ea typeface="Poppins"/>
              <a:cs typeface="Poppins"/>
              <a:sym typeface="Poppins"/>
            </a:endParaRPr>
          </a:p>
          <a:p>
            <a:pPr indent="0" lvl="0" marL="0" rtl="0" algn="l">
              <a:lnSpc>
                <a:spcPct val="100000"/>
              </a:lnSpc>
              <a:spcBef>
                <a:spcPts val="360"/>
              </a:spcBef>
              <a:spcAft>
                <a:spcPts val="0"/>
              </a:spcAft>
              <a:buClr>
                <a:schemeClr val="dk1"/>
              </a:buClr>
              <a:buSzPts val="770"/>
              <a:buFont typeface="Arial"/>
              <a:buNone/>
            </a:pPr>
            <a:r>
              <a:rPr b="1" lang="en-US">
                <a:latin typeface="Poppins"/>
                <a:ea typeface="Poppins"/>
                <a:cs typeface="Poppins"/>
                <a:sym typeface="Poppins"/>
              </a:rPr>
              <a:t>START THE CONVERSATION…</a:t>
            </a:r>
            <a:endParaRPr/>
          </a:p>
          <a:p>
            <a:pPr indent="0" lvl="0" marL="0" rtl="0" algn="l">
              <a:lnSpc>
                <a:spcPct val="100000"/>
              </a:lnSpc>
              <a:spcBef>
                <a:spcPts val="360"/>
              </a:spcBef>
              <a:spcAft>
                <a:spcPts val="0"/>
              </a:spcAft>
              <a:buClr>
                <a:schemeClr val="dk1"/>
              </a:buClr>
              <a:buSzPts val="770"/>
              <a:buFont typeface="Arial"/>
              <a:buNone/>
            </a:pPr>
            <a:r>
              <a:rPr i="1" lang="en-US">
                <a:latin typeface="Poppins"/>
                <a:ea typeface="Poppins"/>
                <a:cs typeface="Poppins"/>
                <a:sym typeface="Poppins"/>
              </a:rPr>
              <a:t>Find the right moment. </a:t>
            </a:r>
            <a:endParaRPr/>
          </a:p>
          <a:p>
            <a:pPr indent="-304800" lvl="0" marL="457200" rtl="0" algn="l">
              <a:lnSpc>
                <a:spcPct val="100000"/>
              </a:lnSpc>
              <a:spcBef>
                <a:spcPts val="360"/>
              </a:spcBef>
              <a:spcAft>
                <a:spcPts val="0"/>
              </a:spcAft>
              <a:buClr>
                <a:schemeClr val="dk1"/>
              </a:buClr>
              <a:buSzPts val="1200"/>
              <a:buFont typeface="Poppins"/>
              <a:buChar char="●"/>
            </a:pPr>
            <a:r>
              <a:rPr lang="en-US">
                <a:latin typeface="Poppins"/>
                <a:ea typeface="Poppins"/>
                <a:cs typeface="Poppins"/>
                <a:sym typeface="Poppins"/>
              </a:rPr>
              <a:t>A more natural discussion will increase the likelihood that your teen will listen. Rather than saying “we need to talk,” you might ask your teen what he or she thinks about a situation you witness together, such as: </a:t>
            </a:r>
            <a:endParaRPr/>
          </a:p>
          <a:p>
            <a:pPr indent="-304800" lvl="1" marL="914400" rtl="0" algn="l">
              <a:lnSpc>
                <a:spcPct val="100000"/>
              </a:lnSpc>
              <a:spcBef>
                <a:spcPts val="0"/>
              </a:spcBef>
              <a:spcAft>
                <a:spcPts val="0"/>
              </a:spcAft>
              <a:buClr>
                <a:schemeClr val="dk1"/>
              </a:buClr>
              <a:buSzPts val="1200"/>
              <a:buFont typeface="Poppins"/>
              <a:buChar char="○"/>
            </a:pPr>
            <a:r>
              <a:rPr lang="en-US">
                <a:latin typeface="Poppins"/>
                <a:ea typeface="Poppins"/>
                <a:cs typeface="Poppins"/>
                <a:sym typeface="Poppins"/>
              </a:rPr>
              <a:t>Seeing someone use in person or in a video.</a:t>
            </a:r>
            <a:endParaRPr/>
          </a:p>
          <a:p>
            <a:pPr indent="-304800" lvl="1" marL="914400" rtl="0" algn="l">
              <a:lnSpc>
                <a:spcPct val="100000"/>
              </a:lnSpc>
              <a:spcBef>
                <a:spcPts val="0"/>
              </a:spcBef>
              <a:spcAft>
                <a:spcPts val="0"/>
              </a:spcAft>
              <a:buClr>
                <a:schemeClr val="dk1"/>
              </a:buClr>
              <a:buSzPts val="1200"/>
              <a:buFont typeface="Poppins"/>
              <a:buChar char="○"/>
            </a:pPr>
            <a:r>
              <a:rPr lang="en-US">
                <a:latin typeface="Poppins"/>
                <a:ea typeface="Poppins"/>
                <a:cs typeface="Poppins"/>
                <a:sym typeface="Poppins"/>
              </a:rPr>
              <a:t>Passing a shop when you are walking or driving.</a:t>
            </a:r>
            <a:endParaRPr/>
          </a:p>
          <a:p>
            <a:pPr indent="-304800" lvl="1" marL="914400" rtl="0" algn="l">
              <a:lnSpc>
                <a:spcPct val="100000"/>
              </a:lnSpc>
              <a:spcBef>
                <a:spcPts val="0"/>
              </a:spcBef>
              <a:spcAft>
                <a:spcPts val="0"/>
              </a:spcAft>
              <a:buClr>
                <a:schemeClr val="dk1"/>
              </a:buClr>
              <a:buSzPts val="1200"/>
              <a:buFont typeface="Poppins"/>
              <a:buChar char="○"/>
            </a:pPr>
            <a:r>
              <a:rPr lang="en-US">
                <a:latin typeface="Poppins"/>
                <a:ea typeface="Poppins"/>
                <a:cs typeface="Poppins"/>
                <a:sym typeface="Poppins"/>
              </a:rPr>
              <a:t>Seeing advertisement in a store or magazine or on the internet.</a:t>
            </a:r>
            <a:endParaRPr/>
          </a:p>
          <a:p>
            <a:pPr indent="0" lvl="0" marL="0" rtl="0" algn="l">
              <a:lnSpc>
                <a:spcPct val="100000"/>
              </a:lnSpc>
              <a:spcBef>
                <a:spcPts val="360"/>
              </a:spcBef>
              <a:spcAft>
                <a:spcPts val="0"/>
              </a:spcAft>
              <a:buClr>
                <a:schemeClr val="dk1"/>
              </a:buClr>
              <a:buSzPts val="770"/>
              <a:buFont typeface="Arial"/>
              <a:buNone/>
            </a:pPr>
            <a:r>
              <a:rPr i="1" lang="en-US">
                <a:latin typeface="Poppins"/>
                <a:ea typeface="Poppins"/>
                <a:cs typeface="Poppins"/>
                <a:sym typeface="Poppins"/>
              </a:rPr>
              <a:t>Ask for support.</a:t>
            </a:r>
            <a:endParaRPr/>
          </a:p>
          <a:p>
            <a:pPr indent="-304800" lvl="0" marL="457200" rtl="0" algn="l">
              <a:lnSpc>
                <a:spcPct val="100000"/>
              </a:lnSpc>
              <a:spcBef>
                <a:spcPts val="360"/>
              </a:spcBef>
              <a:spcAft>
                <a:spcPts val="0"/>
              </a:spcAft>
              <a:buClr>
                <a:schemeClr val="dk1"/>
              </a:buClr>
              <a:buSzPts val="1200"/>
              <a:buFont typeface="Poppins"/>
              <a:buChar char="●"/>
            </a:pPr>
            <a:r>
              <a:rPr lang="en-US">
                <a:latin typeface="Poppins"/>
                <a:ea typeface="Poppins"/>
                <a:cs typeface="Poppins"/>
                <a:sym typeface="Poppins"/>
              </a:rPr>
              <a:t>Not sure where to begin? Ask your health care provider to talk to your teen. </a:t>
            </a:r>
            <a:endParaRPr/>
          </a:p>
          <a:p>
            <a:pPr indent="-304800" lvl="0" marL="457200" rtl="0" algn="l">
              <a:lnSpc>
                <a:spcPct val="100000"/>
              </a:lnSpc>
              <a:spcBef>
                <a:spcPts val="0"/>
              </a:spcBef>
              <a:spcAft>
                <a:spcPts val="0"/>
              </a:spcAft>
              <a:buClr>
                <a:schemeClr val="dk1"/>
              </a:buClr>
              <a:buSzPts val="1200"/>
              <a:buFont typeface="Poppins"/>
              <a:buChar char="●"/>
            </a:pPr>
            <a:r>
              <a:rPr lang="en-US">
                <a:latin typeface="Poppins"/>
                <a:ea typeface="Poppins"/>
                <a:cs typeface="Poppins"/>
                <a:sym typeface="Poppins"/>
              </a:rPr>
              <a:t>You might also suggest that your teen talk with other trusted adults, such as relatives, teachers, faith leaders, coaches, or counselors.</a:t>
            </a:r>
            <a:endParaRPr/>
          </a:p>
          <a:p>
            <a:pPr indent="0" lvl="0" marL="0" rtl="0" algn="l">
              <a:lnSpc>
                <a:spcPct val="100000"/>
              </a:lnSpc>
              <a:spcBef>
                <a:spcPts val="360"/>
              </a:spcBef>
              <a:spcAft>
                <a:spcPts val="0"/>
              </a:spcAft>
              <a:buClr>
                <a:schemeClr val="dk1"/>
              </a:buClr>
              <a:buSzPts val="1400"/>
              <a:buFont typeface="Arial"/>
              <a:buNone/>
            </a:pPr>
            <a:r>
              <a:rPr i="1" lang="en-US">
                <a:latin typeface="Poppins"/>
                <a:ea typeface="Poppins"/>
                <a:cs typeface="Poppins"/>
                <a:sym typeface="Poppins"/>
              </a:rPr>
              <a:t>Answer your child's questions. </a:t>
            </a:r>
            <a:endParaRPr/>
          </a:p>
          <a:p>
            <a:pPr indent="0" lvl="0" marL="0" rtl="0" algn="l">
              <a:lnSpc>
                <a:spcPct val="100000"/>
              </a:lnSpc>
              <a:spcBef>
                <a:spcPts val="360"/>
              </a:spcBef>
              <a:spcAft>
                <a:spcPts val="0"/>
              </a:spcAft>
              <a:buClr>
                <a:schemeClr val="dk1"/>
              </a:buClr>
              <a:buSzPts val="1400"/>
              <a:buFont typeface="Arial"/>
              <a:buNone/>
            </a:pPr>
            <a:r>
              <a:t/>
            </a:r>
            <a:endParaRPr i="1">
              <a:latin typeface="Poppins"/>
              <a:ea typeface="Poppins"/>
              <a:cs typeface="Poppins"/>
              <a:sym typeface="Poppins"/>
            </a:endParaRPr>
          </a:p>
          <a:p>
            <a:pPr indent="0" lvl="0" marL="0" rtl="0" algn="l">
              <a:lnSpc>
                <a:spcPct val="100000"/>
              </a:lnSpc>
              <a:spcBef>
                <a:spcPts val="360"/>
              </a:spcBef>
              <a:spcAft>
                <a:spcPts val="0"/>
              </a:spcAft>
              <a:buClr>
                <a:schemeClr val="dk1"/>
              </a:buClr>
              <a:buSzPts val="1400"/>
              <a:buFont typeface="Arial"/>
              <a:buNone/>
            </a:pPr>
            <a:r>
              <a:rPr i="1" lang="en-US">
                <a:latin typeface="Poppins"/>
                <a:ea typeface="Poppins"/>
                <a:cs typeface="Poppins"/>
                <a:sym typeface="Poppins"/>
              </a:rPr>
              <a:t>Keep the Conversation Going</a:t>
            </a:r>
            <a:endParaRPr/>
          </a:p>
          <a:p>
            <a:pPr indent="-317500" lvl="0" marL="457200" rtl="0" algn="l">
              <a:lnSpc>
                <a:spcPct val="100000"/>
              </a:lnSpc>
              <a:spcBef>
                <a:spcPts val="360"/>
              </a:spcBef>
              <a:spcAft>
                <a:spcPts val="0"/>
              </a:spcAft>
              <a:buSzPts val="1400"/>
              <a:buFont typeface="Poppins"/>
              <a:buChar char="●"/>
            </a:pPr>
            <a:r>
              <a:rPr lang="en-US">
                <a:latin typeface="Poppins"/>
                <a:ea typeface="Poppins"/>
                <a:cs typeface="Poppins"/>
                <a:sym typeface="Poppins"/>
              </a:rPr>
              <a:t>Many parents find that texting is a great way to reach their teens. You can easily share pages of the website with your teen. </a:t>
            </a:r>
            <a:endParaRPr/>
          </a:p>
          <a:p>
            <a:pPr indent="0" lvl="0" marL="0" rtl="0" algn="l">
              <a:lnSpc>
                <a:spcPct val="100000"/>
              </a:lnSpc>
              <a:spcBef>
                <a:spcPts val="0"/>
              </a:spcBef>
              <a:spcAft>
                <a:spcPts val="0"/>
              </a:spcAft>
              <a:buClr>
                <a:schemeClr val="dk1"/>
              </a:buClr>
              <a:buSzPts val="1400"/>
              <a:buFont typeface="Arial"/>
              <a:buNone/>
            </a:pPr>
            <a:r>
              <a:t/>
            </a:r>
            <a:endParaRPr>
              <a:solidFill>
                <a:schemeClr val="dk2"/>
              </a:solidFill>
              <a:latin typeface="Poppins"/>
              <a:ea typeface="Poppins"/>
              <a:cs typeface="Poppins"/>
              <a:sym typeface="Poppins"/>
            </a:endParaRPr>
          </a:p>
          <a:p>
            <a:pPr indent="0" lvl="0" marL="0" rtl="0" algn="l">
              <a:lnSpc>
                <a:spcPct val="100000"/>
              </a:lnSpc>
              <a:spcBef>
                <a:spcPts val="0"/>
              </a:spcBef>
              <a:spcAft>
                <a:spcPts val="0"/>
              </a:spcAft>
              <a:buSzPts val="1400"/>
              <a:buNone/>
            </a:pPr>
            <a:r>
              <a:rPr lang="en-US" u="sng">
                <a:solidFill>
                  <a:schemeClr val="hlink"/>
                </a:solidFill>
                <a:latin typeface="Poppins"/>
                <a:ea typeface="Poppins"/>
                <a:cs typeface="Poppins"/>
                <a:sym typeface="Poppins"/>
                <a:hlinkClick r:id="rId2"/>
              </a:rPr>
              <a:t>https://e-cigarettes.surgeongeneral.gov/documents/SGR_Ecig_ParentTipsheet_508.pdf</a:t>
            </a:r>
            <a:endParaRPr>
              <a:latin typeface="Poppins"/>
              <a:ea typeface="Poppins"/>
              <a:cs typeface="Poppins"/>
              <a:sym typeface="Poppins"/>
            </a:endParaRPr>
          </a:p>
          <a:p>
            <a:pPr indent="-228600" lvl="0" marL="457200" marR="0" rtl="0" algn="l">
              <a:lnSpc>
                <a:spcPct val="100000"/>
              </a:lnSpc>
              <a:spcBef>
                <a:spcPts val="0"/>
              </a:spcBef>
              <a:spcAft>
                <a:spcPts val="0"/>
              </a:spcAft>
              <a:buClr>
                <a:srgbClr val="000000"/>
              </a:buClr>
              <a:buSzPts val="1400"/>
              <a:buFont typeface="Arial"/>
              <a:buNone/>
            </a:pPr>
            <a:r>
              <a:t/>
            </a:r>
            <a:endParaRPr/>
          </a:p>
        </p:txBody>
      </p:sp>
      <p:sp>
        <p:nvSpPr>
          <p:cNvPr id="453" name="Google Shape;453;p3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2" name="Shape 462"/>
        <p:cNvGrpSpPr/>
        <p:nvPr/>
      </p:nvGrpSpPr>
      <p:grpSpPr>
        <a:xfrm>
          <a:off x="0" y="0"/>
          <a:ext cx="0" cy="0"/>
          <a:chOff x="0" y="0"/>
          <a:chExt cx="0" cy="0"/>
        </a:xfrm>
      </p:grpSpPr>
      <p:sp>
        <p:nvSpPr>
          <p:cNvPr id="463" name="Google Shape;463;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4" name="Google Shape;464;p3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1" lang="en-US">
                <a:latin typeface="Poppins"/>
                <a:ea typeface="Poppins"/>
                <a:cs typeface="Poppins"/>
                <a:sym typeface="Poppins"/>
              </a:rPr>
              <a:t>Facilitator Notes: </a:t>
            </a:r>
            <a:endParaRPr/>
          </a:p>
          <a:p>
            <a:pPr indent="-317500" lvl="0" marL="457200" rtl="0" algn="l">
              <a:lnSpc>
                <a:spcPct val="100000"/>
              </a:lnSpc>
              <a:spcBef>
                <a:spcPts val="0"/>
              </a:spcBef>
              <a:spcAft>
                <a:spcPts val="0"/>
              </a:spcAft>
              <a:buClr>
                <a:schemeClr val="dk1"/>
              </a:buClr>
              <a:buSzPts val="1400"/>
              <a:buFont typeface="Poppins"/>
              <a:buChar char="●"/>
            </a:pPr>
            <a:r>
              <a:rPr lang="en-US">
                <a:latin typeface="Poppins"/>
                <a:ea typeface="Poppins"/>
                <a:cs typeface="Poppins"/>
                <a:sym typeface="Poppins"/>
              </a:rPr>
              <a:t>Knowing where your child is at all times is an important part of supervision. </a:t>
            </a:r>
            <a:endParaRPr/>
          </a:p>
          <a:p>
            <a:pPr indent="-317500" lvl="0" marL="457200" rtl="0" algn="l">
              <a:lnSpc>
                <a:spcPct val="100000"/>
              </a:lnSpc>
              <a:spcBef>
                <a:spcPts val="0"/>
              </a:spcBef>
              <a:spcAft>
                <a:spcPts val="0"/>
              </a:spcAft>
              <a:buClr>
                <a:schemeClr val="dk1"/>
              </a:buClr>
              <a:buSzPts val="1400"/>
              <a:buFont typeface="Poppins"/>
              <a:buChar char="●"/>
            </a:pPr>
            <a:r>
              <a:rPr lang="en-US">
                <a:latin typeface="Poppins"/>
                <a:ea typeface="Poppins"/>
                <a:cs typeface="Poppins"/>
                <a:sym typeface="Poppins"/>
              </a:rPr>
              <a:t>The most important time of day to monitor is after school. Kids are at the greatest risk for using substances during these hours. </a:t>
            </a:r>
            <a:endParaRPr/>
          </a:p>
          <a:p>
            <a:pPr indent="-317500" lvl="0" marL="457200" rtl="0" algn="l">
              <a:lnSpc>
                <a:spcPct val="100000"/>
              </a:lnSpc>
              <a:spcBef>
                <a:spcPts val="0"/>
              </a:spcBef>
              <a:spcAft>
                <a:spcPts val="0"/>
              </a:spcAft>
              <a:buClr>
                <a:schemeClr val="dk1"/>
              </a:buClr>
              <a:buSzPts val="1400"/>
              <a:buFont typeface="Poppins"/>
              <a:buChar char="●"/>
            </a:pPr>
            <a:r>
              <a:rPr lang="en-US">
                <a:latin typeface="Poppins"/>
                <a:ea typeface="Poppins"/>
                <a:cs typeface="Poppins"/>
                <a:sym typeface="Poppins"/>
              </a:rPr>
              <a:t>Get to know your child’s friends and their parents to check that they have similar views on substance use. </a:t>
            </a:r>
            <a:endParaRPr/>
          </a:p>
          <a:p>
            <a:pPr indent="-317500" lvl="0" marL="457200" rtl="0" algn="l">
              <a:lnSpc>
                <a:spcPct val="100000"/>
              </a:lnSpc>
              <a:spcBef>
                <a:spcPts val="0"/>
              </a:spcBef>
              <a:spcAft>
                <a:spcPts val="0"/>
              </a:spcAft>
              <a:buClr>
                <a:schemeClr val="dk1"/>
              </a:buClr>
              <a:buSzPts val="1400"/>
              <a:buFont typeface="Poppins"/>
              <a:buChar char="●"/>
            </a:pPr>
            <a:r>
              <a:rPr lang="en-US">
                <a:latin typeface="Poppins"/>
                <a:ea typeface="Poppins"/>
                <a:cs typeface="Poppins"/>
                <a:sym typeface="Poppins"/>
              </a:rPr>
              <a:t>Find out how your teen plans to spend his or her day:  “What are you planning to do tomorrow that you’re excited about? </a:t>
            </a:r>
            <a:endParaRPr/>
          </a:p>
          <a:p>
            <a:pPr indent="-317500" lvl="0" marL="457200" rtl="0" algn="l">
              <a:lnSpc>
                <a:spcPct val="100000"/>
              </a:lnSpc>
              <a:spcBef>
                <a:spcPts val="0"/>
              </a:spcBef>
              <a:spcAft>
                <a:spcPts val="0"/>
              </a:spcAft>
              <a:buClr>
                <a:schemeClr val="dk1"/>
              </a:buClr>
              <a:buSzPts val="1400"/>
              <a:buFont typeface="Poppins"/>
              <a:buChar char="●"/>
            </a:pPr>
            <a:r>
              <a:rPr lang="en-US">
                <a:latin typeface="Poppins"/>
                <a:ea typeface="Poppins"/>
                <a:cs typeface="Poppins"/>
                <a:sym typeface="Poppins"/>
              </a:rPr>
              <a:t>Limit the time your child spends without adult supervision. If you or another adult you trust can’t be home with your child, explore afterschool programs. If that’s not possible, try to check in on your child periodically when they’re home alone.</a:t>
            </a:r>
            <a:endParaRPr/>
          </a:p>
          <a:p>
            <a:pPr indent="-317500" lvl="0" marL="457200" rtl="0" algn="l">
              <a:lnSpc>
                <a:spcPct val="100000"/>
              </a:lnSpc>
              <a:spcBef>
                <a:spcPts val="0"/>
              </a:spcBef>
              <a:spcAft>
                <a:spcPts val="0"/>
              </a:spcAft>
              <a:buClr>
                <a:schemeClr val="dk1"/>
              </a:buClr>
              <a:buSzPts val="1400"/>
              <a:buFont typeface="Poppins"/>
              <a:buChar char="●"/>
            </a:pPr>
            <a:r>
              <a:rPr lang="en-US">
                <a:latin typeface="Poppins"/>
                <a:ea typeface="Poppins"/>
                <a:cs typeface="Poppins"/>
                <a:sym typeface="Poppins"/>
              </a:rPr>
              <a:t>Pay attention to the types of social media and other apps your child is using and make sure they are using them within established limits and guidelines that you’ve set. Depending on your child’s age, it can be appropriate to know their passwords and scan their apps from time to time to check for unhealthy or unsafe activity. </a:t>
            </a:r>
            <a:endParaRPr/>
          </a:p>
          <a:p>
            <a:pPr indent="-317500" lvl="0" marL="457200" rtl="0" algn="l">
              <a:lnSpc>
                <a:spcPct val="100000"/>
              </a:lnSpc>
              <a:spcBef>
                <a:spcPts val="0"/>
              </a:spcBef>
              <a:spcAft>
                <a:spcPts val="0"/>
              </a:spcAft>
              <a:buClr>
                <a:schemeClr val="dk1"/>
              </a:buClr>
              <a:buSzPts val="1400"/>
              <a:buFont typeface="Poppins"/>
              <a:buChar char="●"/>
            </a:pPr>
            <a:r>
              <a:rPr lang="en-US">
                <a:latin typeface="Poppins"/>
                <a:ea typeface="Poppins"/>
                <a:cs typeface="Poppins"/>
                <a:sym typeface="Poppins"/>
              </a:rPr>
              <a:t>Have your child bring you receipts for any purchases made or use a debit card where you can see where and when they use it.</a:t>
            </a:r>
            <a:endParaRPr/>
          </a:p>
          <a:p>
            <a:pPr indent="0" lvl="0" marL="0" rtl="0" algn="l">
              <a:lnSpc>
                <a:spcPct val="100000"/>
              </a:lnSpc>
              <a:spcBef>
                <a:spcPts val="0"/>
              </a:spcBef>
              <a:spcAft>
                <a:spcPts val="0"/>
              </a:spcAft>
              <a:buSzPts val="1400"/>
              <a:buNone/>
            </a:pPr>
            <a:r>
              <a:t/>
            </a:r>
            <a:endParaRPr>
              <a:latin typeface="Poppins"/>
              <a:ea typeface="Poppins"/>
              <a:cs typeface="Poppins"/>
              <a:sym typeface="Poppins"/>
            </a:endParaRPr>
          </a:p>
          <a:p>
            <a:pPr indent="0" lvl="0" marL="0" rtl="0" algn="l">
              <a:lnSpc>
                <a:spcPct val="100000"/>
              </a:lnSpc>
              <a:spcBef>
                <a:spcPts val="0"/>
              </a:spcBef>
              <a:spcAft>
                <a:spcPts val="0"/>
              </a:spcAft>
              <a:buClr>
                <a:schemeClr val="dk1"/>
              </a:buClr>
              <a:buSzPts val="1100"/>
              <a:buFont typeface="Arial"/>
              <a:buNone/>
            </a:pPr>
            <a:r>
              <a:rPr b="1" lang="en-US">
                <a:latin typeface="Poppins"/>
                <a:ea typeface="Poppins"/>
                <a:cs typeface="Poppins"/>
                <a:sym typeface="Poppins"/>
              </a:rPr>
              <a:t>Additional Facilitator Notes: </a:t>
            </a:r>
            <a:endParaRPr/>
          </a:p>
          <a:p>
            <a:pPr indent="-320675" lvl="0" marL="457200" rtl="0" algn="l">
              <a:lnSpc>
                <a:spcPct val="100000"/>
              </a:lnSpc>
              <a:spcBef>
                <a:spcPts val="0"/>
              </a:spcBef>
              <a:spcAft>
                <a:spcPts val="0"/>
              </a:spcAft>
              <a:buClr>
                <a:srgbClr val="444746"/>
              </a:buClr>
              <a:buSzPts val="1450"/>
              <a:buFont typeface="Roboto"/>
              <a:buChar char="●"/>
            </a:pPr>
            <a:r>
              <a:rPr lang="en-US" sz="1450">
                <a:solidFill>
                  <a:srgbClr val="444746"/>
                </a:solidFill>
                <a:latin typeface="Roboto"/>
                <a:ea typeface="Roboto"/>
                <a:cs typeface="Roboto"/>
                <a:sym typeface="Roboto"/>
              </a:rPr>
              <a:t>Invite participants to share responses to any or all of the following questions:</a:t>
            </a:r>
            <a:endParaRPr/>
          </a:p>
          <a:p>
            <a:pPr indent="-320675" lvl="1" marL="914400" rtl="0" algn="l">
              <a:lnSpc>
                <a:spcPct val="100000"/>
              </a:lnSpc>
              <a:spcBef>
                <a:spcPts val="0"/>
              </a:spcBef>
              <a:spcAft>
                <a:spcPts val="0"/>
              </a:spcAft>
              <a:buClr>
                <a:srgbClr val="444746"/>
              </a:buClr>
              <a:buSzPts val="1450"/>
              <a:buFont typeface="Roboto"/>
              <a:buChar char="○"/>
            </a:pPr>
            <a:r>
              <a:rPr lang="en-US" sz="1450">
                <a:solidFill>
                  <a:srgbClr val="444746"/>
                </a:solidFill>
                <a:latin typeface="Roboto"/>
                <a:ea typeface="Roboto"/>
                <a:cs typeface="Roboto"/>
                <a:sym typeface="Roboto"/>
              </a:rPr>
              <a:t>Do you know the social media platforms their child has?</a:t>
            </a:r>
            <a:endParaRPr/>
          </a:p>
          <a:p>
            <a:pPr indent="-320675" lvl="1" marL="914400" rtl="0" algn="l">
              <a:lnSpc>
                <a:spcPct val="100000"/>
              </a:lnSpc>
              <a:spcBef>
                <a:spcPts val="0"/>
              </a:spcBef>
              <a:spcAft>
                <a:spcPts val="0"/>
              </a:spcAft>
              <a:buClr>
                <a:srgbClr val="444746"/>
              </a:buClr>
              <a:buSzPts val="1450"/>
              <a:buFont typeface="Roboto"/>
              <a:buChar char="○"/>
            </a:pPr>
            <a:r>
              <a:rPr lang="en-US" sz="1450">
                <a:solidFill>
                  <a:srgbClr val="444746"/>
                </a:solidFill>
                <a:latin typeface="Roboto"/>
                <a:ea typeface="Roboto"/>
                <a:cs typeface="Roboto"/>
                <a:sym typeface="Roboto"/>
              </a:rPr>
              <a:t>Do you have access to the accounts and if so, how do you monitor them?</a:t>
            </a:r>
            <a:endParaRPr/>
          </a:p>
          <a:p>
            <a:pPr indent="-320675" lvl="1" marL="914400" rtl="0" algn="l">
              <a:lnSpc>
                <a:spcPct val="100000"/>
              </a:lnSpc>
              <a:spcBef>
                <a:spcPts val="0"/>
              </a:spcBef>
              <a:spcAft>
                <a:spcPts val="0"/>
              </a:spcAft>
              <a:buClr>
                <a:srgbClr val="444746"/>
              </a:buClr>
              <a:buSzPts val="1450"/>
              <a:buFont typeface="Roboto"/>
              <a:buChar char="○"/>
            </a:pPr>
            <a:r>
              <a:rPr lang="en-US" sz="1450">
                <a:solidFill>
                  <a:srgbClr val="444746"/>
                </a:solidFill>
                <a:latin typeface="Roboto"/>
                <a:ea typeface="Roboto"/>
                <a:cs typeface="Roboto"/>
                <a:sym typeface="Roboto"/>
              </a:rPr>
              <a:t>Have you ever discovered a second account or a secret account your child had?</a:t>
            </a:r>
            <a:endParaRPr/>
          </a:p>
          <a:p>
            <a:pPr indent="0" lvl="0" marL="0" rtl="0" algn="l">
              <a:lnSpc>
                <a:spcPct val="100000"/>
              </a:lnSpc>
              <a:spcBef>
                <a:spcPts val="0"/>
              </a:spcBef>
              <a:spcAft>
                <a:spcPts val="0"/>
              </a:spcAft>
              <a:buClr>
                <a:schemeClr val="dk1"/>
              </a:buClr>
              <a:buSzPts val="1100"/>
              <a:buFont typeface="Arial"/>
              <a:buNone/>
            </a:pPr>
            <a:r>
              <a:t/>
            </a:r>
            <a:endParaRPr>
              <a:latin typeface="Poppins"/>
              <a:ea typeface="Poppins"/>
              <a:cs typeface="Poppins"/>
              <a:sym typeface="Poppins"/>
            </a:endParaRPr>
          </a:p>
          <a:p>
            <a:pPr indent="0" lvl="0" marL="0" rtl="0" algn="l">
              <a:lnSpc>
                <a:spcPct val="100000"/>
              </a:lnSpc>
              <a:spcBef>
                <a:spcPts val="0"/>
              </a:spcBef>
              <a:spcAft>
                <a:spcPts val="0"/>
              </a:spcAft>
              <a:buSzPts val="1400"/>
              <a:buNone/>
            </a:pPr>
            <a:r>
              <a:t/>
            </a:r>
            <a:endParaRPr>
              <a:latin typeface="Poppins"/>
              <a:ea typeface="Poppins"/>
              <a:cs typeface="Poppins"/>
              <a:sym typeface="Poppins"/>
            </a:endParaRPr>
          </a:p>
          <a:p>
            <a:pPr indent="0" lvl="0" marL="0" rtl="0" algn="l">
              <a:lnSpc>
                <a:spcPct val="100000"/>
              </a:lnSpc>
              <a:spcBef>
                <a:spcPts val="0"/>
              </a:spcBef>
              <a:spcAft>
                <a:spcPts val="0"/>
              </a:spcAft>
              <a:buSzPts val="1400"/>
              <a:buNone/>
            </a:pPr>
            <a:r>
              <a:t/>
            </a:r>
            <a:endParaRPr>
              <a:latin typeface="Poppins"/>
              <a:ea typeface="Poppins"/>
              <a:cs typeface="Poppins"/>
              <a:sym typeface="Poppins"/>
            </a:endParaRPr>
          </a:p>
          <a:p>
            <a:pPr indent="0" lvl="0" marL="0" rtl="0" algn="l">
              <a:lnSpc>
                <a:spcPct val="100000"/>
              </a:lnSpc>
              <a:spcBef>
                <a:spcPts val="0"/>
              </a:spcBef>
              <a:spcAft>
                <a:spcPts val="0"/>
              </a:spcAft>
              <a:buSzPts val="1400"/>
              <a:buNone/>
            </a:pPr>
            <a:r>
              <a:rPr lang="en-US">
                <a:latin typeface="Poppins"/>
                <a:ea typeface="Poppins"/>
                <a:cs typeface="Poppins"/>
                <a:sym typeface="Poppins"/>
              </a:rPr>
              <a:t>Resources:</a:t>
            </a:r>
            <a:endParaRPr/>
          </a:p>
          <a:p>
            <a:pPr indent="0" lvl="0" marL="0" rtl="0" algn="l">
              <a:lnSpc>
                <a:spcPct val="100000"/>
              </a:lnSpc>
              <a:spcBef>
                <a:spcPts val="0"/>
              </a:spcBef>
              <a:spcAft>
                <a:spcPts val="0"/>
              </a:spcAft>
              <a:buSzPts val="1400"/>
              <a:buNone/>
            </a:pPr>
            <a:r>
              <a:rPr lang="en-US">
                <a:latin typeface="Poppins"/>
                <a:ea typeface="Poppins"/>
                <a:cs typeface="Poppins"/>
                <a:sym typeface="Poppins"/>
              </a:rPr>
              <a:t>Drugfree.org: Partnership to End Addiction</a:t>
            </a:r>
            <a:endParaRPr/>
          </a:p>
          <a:p>
            <a:pPr indent="0" lvl="0" marL="0" rtl="0" algn="l">
              <a:lnSpc>
                <a:spcPct val="100000"/>
              </a:lnSpc>
              <a:spcBef>
                <a:spcPts val="0"/>
              </a:spcBef>
              <a:spcAft>
                <a:spcPts val="0"/>
              </a:spcAft>
              <a:buSzPts val="1400"/>
              <a:buNone/>
            </a:pPr>
            <a:r>
              <a:rPr lang="en-US" u="sng">
                <a:solidFill>
                  <a:schemeClr val="hlink"/>
                </a:solidFill>
                <a:latin typeface="Poppins"/>
                <a:ea typeface="Poppins"/>
                <a:cs typeface="Poppins"/>
                <a:sym typeface="Poppins"/>
                <a:hlinkClick r:id="rId2"/>
              </a:rPr>
              <a:t>https://drugfree.org/article/setting-limits-and-monitoring-behavior/</a:t>
            </a:r>
            <a:endParaRPr>
              <a:latin typeface="Poppins"/>
              <a:ea typeface="Poppins"/>
              <a:cs typeface="Poppins"/>
              <a:sym typeface="Poppins"/>
            </a:endParaRPr>
          </a:p>
          <a:p>
            <a:pPr indent="-228600" lvl="0" marL="457200" marR="0" rtl="0" algn="l">
              <a:lnSpc>
                <a:spcPct val="100000"/>
              </a:lnSpc>
              <a:spcBef>
                <a:spcPts val="0"/>
              </a:spcBef>
              <a:spcAft>
                <a:spcPts val="0"/>
              </a:spcAft>
              <a:buClr>
                <a:srgbClr val="000000"/>
              </a:buClr>
              <a:buSzPts val="1400"/>
              <a:buFont typeface="Arial"/>
              <a:buNone/>
            </a:pPr>
            <a:r>
              <a:t/>
            </a:r>
            <a:endParaRPr/>
          </a:p>
        </p:txBody>
      </p:sp>
      <p:sp>
        <p:nvSpPr>
          <p:cNvPr id="465" name="Google Shape;465;p3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3" name="Shape 473"/>
        <p:cNvGrpSpPr/>
        <p:nvPr/>
      </p:nvGrpSpPr>
      <p:grpSpPr>
        <a:xfrm>
          <a:off x="0" y="0"/>
          <a:ext cx="0" cy="0"/>
          <a:chOff x="0" y="0"/>
          <a:chExt cx="0" cy="0"/>
        </a:xfrm>
      </p:grpSpPr>
      <p:sp>
        <p:nvSpPr>
          <p:cNvPr id="474" name="Google Shape;474;g25b7b99e7ac_1_3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5" name="Google Shape;475;g25b7b99e7ac_1_31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just">
              <a:lnSpc>
                <a:spcPct val="100000"/>
              </a:lnSpc>
              <a:spcBef>
                <a:spcPts val="0"/>
              </a:spcBef>
              <a:spcAft>
                <a:spcPts val="0"/>
              </a:spcAft>
              <a:buClr>
                <a:schemeClr val="dk1"/>
              </a:buClr>
              <a:buSzPts val="1100"/>
              <a:buFont typeface="Arial"/>
              <a:buNone/>
            </a:pPr>
            <a:r>
              <a:rPr b="1" lang="en-US">
                <a:latin typeface="Poppins"/>
                <a:ea typeface="Poppins"/>
                <a:cs typeface="Poppins"/>
                <a:sym typeface="Poppins"/>
              </a:rPr>
              <a:t>Facilitator Notes: </a:t>
            </a:r>
            <a:endParaRPr b="1">
              <a:latin typeface="Poppins"/>
              <a:ea typeface="Poppins"/>
              <a:cs typeface="Poppins"/>
              <a:sym typeface="Poppins"/>
            </a:endParaRPr>
          </a:p>
          <a:p>
            <a:pPr indent="0" lvl="0" marL="0" rtl="0" algn="just">
              <a:lnSpc>
                <a:spcPct val="100000"/>
              </a:lnSpc>
              <a:spcBef>
                <a:spcPts val="0"/>
              </a:spcBef>
              <a:spcAft>
                <a:spcPts val="0"/>
              </a:spcAft>
              <a:buClr>
                <a:schemeClr val="dk1"/>
              </a:buClr>
              <a:buSzPts val="1100"/>
              <a:buFont typeface="Arial"/>
              <a:buNone/>
            </a:pPr>
            <a:r>
              <a:rPr lang="en-US">
                <a:latin typeface="Poppins"/>
                <a:ea typeface="Poppins"/>
                <a:cs typeface="Poppins"/>
                <a:sym typeface="Poppins"/>
              </a:rPr>
              <a:t>There are community health organizations  that provide substance abuse support and mental health services. Some organizations are national, while others are based only in California. </a:t>
            </a:r>
            <a:endParaRPr>
              <a:latin typeface="Poppins"/>
              <a:ea typeface="Poppins"/>
              <a:cs typeface="Poppins"/>
              <a:sym typeface="Poppins"/>
            </a:endParaRPr>
          </a:p>
          <a:p>
            <a:pPr indent="0" lvl="0" marL="0" rtl="0" algn="just">
              <a:lnSpc>
                <a:spcPct val="100000"/>
              </a:lnSpc>
              <a:spcBef>
                <a:spcPts val="0"/>
              </a:spcBef>
              <a:spcAft>
                <a:spcPts val="0"/>
              </a:spcAft>
              <a:buClr>
                <a:schemeClr val="dk1"/>
              </a:buClr>
              <a:buSzPts val="1100"/>
              <a:buFont typeface="Arial"/>
              <a:buNone/>
            </a:pPr>
            <a:r>
              <a:rPr lang="en-US">
                <a:latin typeface="Poppins"/>
                <a:ea typeface="Poppins"/>
                <a:cs typeface="Poppins"/>
                <a:sym typeface="Poppins"/>
              </a:rPr>
              <a:t>Some organizations accept medical or other forms of payment. LAUSD does not assume responsibility for the services the organizations provide or for the fees they charge. LAUSD does not endorse any of the organizations. </a:t>
            </a:r>
            <a:endParaRPr>
              <a:latin typeface="Poppins"/>
              <a:ea typeface="Poppins"/>
              <a:cs typeface="Poppins"/>
              <a:sym typeface="Poppins"/>
            </a:endParaRPr>
          </a:p>
          <a:p>
            <a:pPr indent="0" lvl="0" marL="0" rtl="0" algn="just">
              <a:lnSpc>
                <a:spcPct val="100000"/>
              </a:lnSpc>
              <a:spcBef>
                <a:spcPts val="0"/>
              </a:spcBef>
              <a:spcAft>
                <a:spcPts val="0"/>
              </a:spcAft>
              <a:buClr>
                <a:schemeClr val="dk1"/>
              </a:buClr>
              <a:buSzPts val="1100"/>
              <a:buFont typeface="Arial"/>
              <a:buNone/>
            </a:pPr>
            <a:r>
              <a:t/>
            </a:r>
            <a:endParaRPr>
              <a:latin typeface="Poppins"/>
              <a:ea typeface="Poppins"/>
              <a:cs typeface="Poppins"/>
              <a:sym typeface="Poppins"/>
            </a:endParaRPr>
          </a:p>
          <a:p>
            <a:pPr indent="0" lvl="0" marL="0" rtl="0" algn="just">
              <a:lnSpc>
                <a:spcPct val="100000"/>
              </a:lnSpc>
              <a:spcBef>
                <a:spcPts val="0"/>
              </a:spcBef>
              <a:spcAft>
                <a:spcPts val="0"/>
              </a:spcAft>
              <a:buClr>
                <a:schemeClr val="dk1"/>
              </a:buClr>
              <a:buSzPts val="1100"/>
              <a:buFont typeface="Arial"/>
              <a:buNone/>
            </a:pPr>
            <a:r>
              <a:rPr lang="en-US">
                <a:latin typeface="Poppins"/>
                <a:ea typeface="Poppins"/>
                <a:cs typeface="Poppins"/>
                <a:sym typeface="Poppins"/>
              </a:rPr>
              <a:t>LAUSD Wellness Centers: </a:t>
            </a:r>
            <a:r>
              <a:rPr lang="en-US" u="sng">
                <a:solidFill>
                  <a:schemeClr val="hlink"/>
                </a:solidFill>
                <a:latin typeface="Poppins"/>
                <a:ea typeface="Poppins"/>
                <a:cs typeface="Poppins"/>
                <a:sym typeface="Poppins"/>
                <a:hlinkClick r:id="rId2"/>
              </a:rPr>
              <a:t>https://achieve.lausd.net/wellnesscenters</a:t>
            </a:r>
            <a:endParaRPr>
              <a:latin typeface="Poppins"/>
              <a:ea typeface="Poppins"/>
              <a:cs typeface="Poppins"/>
              <a:sym typeface="Poppins"/>
            </a:endParaRPr>
          </a:p>
          <a:p>
            <a:pPr indent="0" lvl="0" marL="0" rtl="0" algn="just">
              <a:lnSpc>
                <a:spcPct val="100000"/>
              </a:lnSpc>
              <a:spcBef>
                <a:spcPts val="0"/>
              </a:spcBef>
              <a:spcAft>
                <a:spcPts val="0"/>
              </a:spcAft>
              <a:buClr>
                <a:schemeClr val="dk1"/>
              </a:buClr>
              <a:buSzPts val="1100"/>
              <a:buFont typeface="Arial"/>
              <a:buNone/>
            </a:pPr>
            <a:r>
              <a:t/>
            </a:r>
            <a:endParaRPr>
              <a:latin typeface="Poppins"/>
              <a:ea typeface="Poppins"/>
              <a:cs typeface="Poppins"/>
              <a:sym typeface="Poppins"/>
            </a:endParaRPr>
          </a:p>
          <a:p>
            <a:pPr indent="0" lvl="0" marL="0" rtl="0" algn="just">
              <a:lnSpc>
                <a:spcPct val="100000"/>
              </a:lnSpc>
              <a:spcBef>
                <a:spcPts val="0"/>
              </a:spcBef>
              <a:spcAft>
                <a:spcPts val="0"/>
              </a:spcAft>
              <a:buClr>
                <a:schemeClr val="dk1"/>
              </a:buClr>
              <a:buSzPts val="1100"/>
              <a:buFont typeface="Arial"/>
              <a:buNone/>
            </a:pPr>
            <a:r>
              <a:t/>
            </a:r>
            <a:endParaRPr>
              <a:latin typeface="Poppins"/>
              <a:ea typeface="Poppins"/>
              <a:cs typeface="Poppins"/>
              <a:sym typeface="Poppins"/>
            </a:endParaRPr>
          </a:p>
          <a:p>
            <a:pPr indent="0" lvl="0" marL="0" rtl="0" algn="just">
              <a:lnSpc>
                <a:spcPct val="100000"/>
              </a:lnSpc>
              <a:spcBef>
                <a:spcPts val="0"/>
              </a:spcBef>
              <a:spcAft>
                <a:spcPts val="0"/>
              </a:spcAft>
              <a:buClr>
                <a:schemeClr val="dk1"/>
              </a:buClr>
              <a:buSzPts val="1100"/>
              <a:buFont typeface="Arial"/>
              <a:buNone/>
            </a:pPr>
            <a:r>
              <a:t/>
            </a:r>
            <a:endParaRPr>
              <a:latin typeface="Poppins"/>
              <a:ea typeface="Poppins"/>
              <a:cs typeface="Poppins"/>
              <a:sym typeface="Poppins"/>
            </a:endParaRPr>
          </a:p>
          <a:p>
            <a:pPr indent="0" lvl="0" marL="0" rtl="0" algn="l">
              <a:lnSpc>
                <a:spcPct val="100000"/>
              </a:lnSpc>
              <a:spcBef>
                <a:spcPts val="0"/>
              </a:spcBef>
              <a:spcAft>
                <a:spcPts val="0"/>
              </a:spcAft>
              <a:buClr>
                <a:schemeClr val="dk1"/>
              </a:buClr>
              <a:buSzPts val="1100"/>
              <a:buFont typeface="Arial"/>
              <a:buNone/>
            </a:pPr>
            <a:r>
              <a:t/>
            </a:r>
            <a:endParaRPr b="1">
              <a:latin typeface="Poppins"/>
              <a:ea typeface="Poppins"/>
              <a:cs typeface="Poppins"/>
              <a:sym typeface="Poppins"/>
            </a:endParaRPr>
          </a:p>
        </p:txBody>
      </p:sp>
      <p:sp>
        <p:nvSpPr>
          <p:cNvPr id="476" name="Google Shape;476;g25b7b99e7ac_1_31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3" name="Shape 483"/>
        <p:cNvGrpSpPr/>
        <p:nvPr/>
      </p:nvGrpSpPr>
      <p:grpSpPr>
        <a:xfrm>
          <a:off x="0" y="0"/>
          <a:ext cx="0" cy="0"/>
          <a:chOff x="0" y="0"/>
          <a:chExt cx="0" cy="0"/>
        </a:xfrm>
      </p:grpSpPr>
      <p:sp>
        <p:nvSpPr>
          <p:cNvPr id="484" name="Google Shape;484;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5" name="Google Shape;485;p3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just">
              <a:lnSpc>
                <a:spcPct val="100000"/>
              </a:lnSpc>
              <a:spcBef>
                <a:spcPts val="0"/>
              </a:spcBef>
              <a:spcAft>
                <a:spcPts val="0"/>
              </a:spcAft>
              <a:buClr>
                <a:schemeClr val="dk1"/>
              </a:buClr>
              <a:buSzPts val="1100"/>
              <a:buFont typeface="Arial"/>
              <a:buNone/>
            </a:pPr>
            <a:r>
              <a:rPr b="1" lang="en-US">
                <a:latin typeface="Poppins"/>
                <a:ea typeface="Poppins"/>
                <a:cs typeface="Poppins"/>
                <a:sym typeface="Poppins"/>
              </a:rPr>
              <a:t>Facilitator Notes: </a:t>
            </a:r>
            <a:endParaRPr b="1">
              <a:latin typeface="Poppins"/>
              <a:ea typeface="Poppins"/>
              <a:cs typeface="Poppins"/>
              <a:sym typeface="Poppins"/>
            </a:endParaRPr>
          </a:p>
          <a:p>
            <a:pPr indent="0" lvl="0" marL="0" rtl="0" algn="just">
              <a:lnSpc>
                <a:spcPct val="100000"/>
              </a:lnSpc>
              <a:spcBef>
                <a:spcPts val="0"/>
              </a:spcBef>
              <a:spcAft>
                <a:spcPts val="0"/>
              </a:spcAft>
              <a:buClr>
                <a:schemeClr val="dk1"/>
              </a:buClr>
              <a:buSzPts val="1100"/>
              <a:buFont typeface="Arial"/>
              <a:buNone/>
            </a:pPr>
            <a:r>
              <a:rPr lang="en-US">
                <a:latin typeface="Poppins"/>
                <a:ea typeface="Poppins"/>
                <a:cs typeface="Poppins"/>
                <a:sym typeface="Poppins"/>
              </a:rPr>
              <a:t>There are community health organizations  that provide substance abuse support and mental health services. Some organizations are national, while others are based only in California. </a:t>
            </a:r>
            <a:endParaRPr>
              <a:latin typeface="Poppins"/>
              <a:ea typeface="Poppins"/>
              <a:cs typeface="Poppins"/>
              <a:sym typeface="Poppins"/>
            </a:endParaRPr>
          </a:p>
          <a:p>
            <a:pPr indent="0" lvl="0" marL="0" rtl="0" algn="just">
              <a:lnSpc>
                <a:spcPct val="100000"/>
              </a:lnSpc>
              <a:spcBef>
                <a:spcPts val="0"/>
              </a:spcBef>
              <a:spcAft>
                <a:spcPts val="0"/>
              </a:spcAft>
              <a:buClr>
                <a:schemeClr val="dk1"/>
              </a:buClr>
              <a:buSzPts val="1100"/>
              <a:buFont typeface="Arial"/>
              <a:buNone/>
            </a:pPr>
            <a:r>
              <a:rPr lang="en-US">
                <a:latin typeface="Poppins"/>
                <a:ea typeface="Poppins"/>
                <a:cs typeface="Poppins"/>
                <a:sym typeface="Poppins"/>
              </a:rPr>
              <a:t>Some organizations accept medical or other forms of payment. LAUSD does not assume responsibility for the services the organizations provide or for the fees they charge. LAUSD does not endorse any of the organizations. </a:t>
            </a:r>
            <a:endParaRPr>
              <a:latin typeface="Poppins"/>
              <a:ea typeface="Poppins"/>
              <a:cs typeface="Poppins"/>
              <a:sym typeface="Poppins"/>
            </a:endParaRPr>
          </a:p>
          <a:p>
            <a:pPr indent="0" lvl="0" marL="0" rtl="0" algn="just">
              <a:lnSpc>
                <a:spcPct val="100000"/>
              </a:lnSpc>
              <a:spcBef>
                <a:spcPts val="0"/>
              </a:spcBef>
              <a:spcAft>
                <a:spcPts val="0"/>
              </a:spcAft>
              <a:buClr>
                <a:schemeClr val="dk1"/>
              </a:buClr>
              <a:buSzPts val="1100"/>
              <a:buFont typeface="Arial"/>
              <a:buNone/>
            </a:pPr>
            <a:r>
              <a:t/>
            </a:r>
            <a:endParaRPr>
              <a:latin typeface="Poppins"/>
              <a:ea typeface="Poppins"/>
              <a:cs typeface="Poppins"/>
              <a:sym typeface="Poppins"/>
            </a:endParaRPr>
          </a:p>
          <a:p>
            <a:pPr indent="0" lvl="0" marL="0" rtl="0" algn="just">
              <a:lnSpc>
                <a:spcPct val="100000"/>
              </a:lnSpc>
              <a:spcBef>
                <a:spcPts val="0"/>
              </a:spcBef>
              <a:spcAft>
                <a:spcPts val="0"/>
              </a:spcAft>
              <a:buClr>
                <a:schemeClr val="dk1"/>
              </a:buClr>
              <a:buSzPts val="1100"/>
              <a:buFont typeface="Arial"/>
              <a:buNone/>
            </a:pPr>
            <a:r>
              <a:rPr lang="en-US">
                <a:latin typeface="Poppins"/>
                <a:ea typeface="Poppins"/>
                <a:cs typeface="Poppins"/>
                <a:sym typeface="Poppins"/>
              </a:rPr>
              <a:t>LAUSD Wellness Centers: </a:t>
            </a:r>
            <a:r>
              <a:rPr lang="en-US" u="sng">
                <a:solidFill>
                  <a:schemeClr val="hlink"/>
                </a:solidFill>
                <a:latin typeface="Poppins"/>
                <a:ea typeface="Poppins"/>
                <a:cs typeface="Poppins"/>
                <a:sym typeface="Poppins"/>
                <a:hlinkClick r:id="rId2"/>
              </a:rPr>
              <a:t>https://achieve.lausd.net/wellnesscenters</a:t>
            </a:r>
            <a:endParaRPr>
              <a:latin typeface="Poppins"/>
              <a:ea typeface="Poppins"/>
              <a:cs typeface="Poppins"/>
              <a:sym typeface="Poppins"/>
            </a:endParaRPr>
          </a:p>
          <a:p>
            <a:pPr indent="0" lvl="0" marL="0" rtl="0" algn="just">
              <a:lnSpc>
                <a:spcPct val="100000"/>
              </a:lnSpc>
              <a:spcBef>
                <a:spcPts val="0"/>
              </a:spcBef>
              <a:spcAft>
                <a:spcPts val="0"/>
              </a:spcAft>
              <a:buClr>
                <a:schemeClr val="dk1"/>
              </a:buClr>
              <a:buSzPts val="1100"/>
              <a:buFont typeface="Arial"/>
              <a:buNone/>
            </a:pPr>
            <a:r>
              <a:t/>
            </a:r>
            <a:endParaRPr>
              <a:latin typeface="Poppins"/>
              <a:ea typeface="Poppins"/>
              <a:cs typeface="Poppins"/>
              <a:sym typeface="Poppins"/>
            </a:endParaRPr>
          </a:p>
          <a:p>
            <a:pPr indent="0" lvl="0" marL="0" rtl="0" algn="just">
              <a:lnSpc>
                <a:spcPct val="100000"/>
              </a:lnSpc>
              <a:spcBef>
                <a:spcPts val="0"/>
              </a:spcBef>
              <a:spcAft>
                <a:spcPts val="0"/>
              </a:spcAft>
              <a:buClr>
                <a:schemeClr val="dk1"/>
              </a:buClr>
              <a:buSzPts val="1100"/>
              <a:buFont typeface="Arial"/>
              <a:buNone/>
            </a:pPr>
            <a:r>
              <a:t/>
            </a:r>
            <a:endParaRPr>
              <a:latin typeface="Poppins"/>
              <a:ea typeface="Poppins"/>
              <a:cs typeface="Poppins"/>
              <a:sym typeface="Poppins"/>
            </a:endParaRPr>
          </a:p>
          <a:p>
            <a:pPr indent="0" lvl="0" marL="0" rtl="0" algn="just">
              <a:lnSpc>
                <a:spcPct val="100000"/>
              </a:lnSpc>
              <a:spcBef>
                <a:spcPts val="0"/>
              </a:spcBef>
              <a:spcAft>
                <a:spcPts val="0"/>
              </a:spcAft>
              <a:buClr>
                <a:schemeClr val="dk1"/>
              </a:buClr>
              <a:buSzPts val="1100"/>
              <a:buFont typeface="Arial"/>
              <a:buNone/>
            </a:pPr>
            <a:r>
              <a:t/>
            </a:r>
            <a:endParaRPr>
              <a:latin typeface="Poppins"/>
              <a:ea typeface="Poppins"/>
              <a:cs typeface="Poppins"/>
              <a:sym typeface="Poppins"/>
            </a:endParaRPr>
          </a:p>
          <a:p>
            <a:pPr indent="0" lvl="0" marL="0" rtl="0" algn="l">
              <a:lnSpc>
                <a:spcPct val="100000"/>
              </a:lnSpc>
              <a:spcBef>
                <a:spcPts val="0"/>
              </a:spcBef>
              <a:spcAft>
                <a:spcPts val="0"/>
              </a:spcAft>
              <a:buClr>
                <a:schemeClr val="dk1"/>
              </a:buClr>
              <a:buSzPts val="1100"/>
              <a:buFont typeface="Arial"/>
              <a:buNone/>
            </a:pPr>
            <a:r>
              <a:t/>
            </a:r>
            <a:endParaRPr b="1">
              <a:latin typeface="Poppins"/>
              <a:ea typeface="Poppins"/>
              <a:cs typeface="Poppins"/>
              <a:sym typeface="Poppins"/>
            </a:endParaRPr>
          </a:p>
        </p:txBody>
      </p:sp>
      <p:sp>
        <p:nvSpPr>
          <p:cNvPr id="486" name="Google Shape;486;p3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3" name="Shape 493"/>
        <p:cNvGrpSpPr/>
        <p:nvPr/>
      </p:nvGrpSpPr>
      <p:grpSpPr>
        <a:xfrm>
          <a:off x="0" y="0"/>
          <a:ext cx="0" cy="0"/>
          <a:chOff x="0" y="0"/>
          <a:chExt cx="0" cy="0"/>
        </a:xfrm>
      </p:grpSpPr>
      <p:sp>
        <p:nvSpPr>
          <p:cNvPr id="494" name="Google Shape;494;g25b7b99e7ac_1_31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Clr>
                <a:schemeClr val="dk1"/>
              </a:buClr>
              <a:buSzPts val="1656"/>
              <a:buFont typeface="Arial"/>
              <a:buNone/>
            </a:pPr>
            <a:r>
              <a:rPr lang="en-US" sz="1800" u="sng">
                <a:solidFill>
                  <a:schemeClr val="hlink"/>
                </a:solidFill>
                <a:latin typeface="Arial"/>
                <a:ea typeface="Arial"/>
                <a:cs typeface="Arial"/>
                <a:sym typeface="Arial"/>
                <a:hlinkClick r:id="rId2"/>
              </a:rPr>
              <a:t>https://www.dea.gov/sites/default/files/2018-06/growing-up-drug-free-2017.pdf</a:t>
            </a:r>
            <a:r>
              <a:rPr lang="en-US" sz="1800">
                <a:solidFill>
                  <a:schemeClr val="dk2"/>
                </a:solidFill>
                <a:latin typeface="Arial"/>
                <a:ea typeface="Arial"/>
                <a:cs typeface="Arial"/>
                <a:sym typeface="Arial"/>
              </a:rPr>
              <a:t> </a:t>
            </a:r>
            <a:endParaRPr sz="1800">
              <a:solidFill>
                <a:schemeClr val="dk2"/>
              </a:solidFill>
              <a:latin typeface="Arial"/>
              <a:ea typeface="Arial"/>
              <a:cs typeface="Arial"/>
              <a:sym typeface="Arial"/>
            </a:endParaRPr>
          </a:p>
          <a:p>
            <a:pPr indent="0" lvl="0" marL="0" rtl="0" algn="l">
              <a:lnSpc>
                <a:spcPct val="100000"/>
              </a:lnSpc>
              <a:spcBef>
                <a:spcPts val="0"/>
              </a:spcBef>
              <a:spcAft>
                <a:spcPts val="0"/>
              </a:spcAft>
              <a:buSzPts val="1400"/>
              <a:buNone/>
            </a:pPr>
            <a:r>
              <a:t/>
            </a:r>
            <a:endParaRPr/>
          </a:p>
        </p:txBody>
      </p:sp>
      <p:sp>
        <p:nvSpPr>
          <p:cNvPr id="495" name="Google Shape;495;g25b7b99e7ac_1_3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3" name="Shape 503"/>
        <p:cNvGrpSpPr/>
        <p:nvPr/>
      </p:nvGrpSpPr>
      <p:grpSpPr>
        <a:xfrm>
          <a:off x="0" y="0"/>
          <a:ext cx="0" cy="0"/>
          <a:chOff x="0" y="0"/>
          <a:chExt cx="0" cy="0"/>
        </a:xfrm>
      </p:grpSpPr>
      <p:sp>
        <p:nvSpPr>
          <p:cNvPr id="504" name="Google Shape;504;p3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Clr>
                <a:schemeClr val="dk1"/>
              </a:buClr>
              <a:buSzPts val="1656"/>
              <a:buFont typeface="Arial"/>
              <a:buNone/>
            </a:pPr>
            <a:r>
              <a:rPr lang="en-US" sz="1800" u="sng">
                <a:solidFill>
                  <a:schemeClr val="hlink"/>
                </a:solidFill>
                <a:latin typeface="Arial"/>
                <a:ea typeface="Arial"/>
                <a:cs typeface="Arial"/>
                <a:sym typeface="Arial"/>
                <a:hlinkClick r:id="rId2"/>
              </a:rPr>
              <a:t>https://www.dea.gov/sites/default/files/2018-06/growing-up-drug-free-2017.pdf</a:t>
            </a:r>
            <a:r>
              <a:rPr lang="en-US" sz="1800">
                <a:solidFill>
                  <a:schemeClr val="dk2"/>
                </a:solidFill>
                <a:latin typeface="Arial"/>
                <a:ea typeface="Arial"/>
                <a:cs typeface="Arial"/>
                <a:sym typeface="Arial"/>
              </a:rPr>
              <a:t> </a:t>
            </a:r>
            <a:endParaRPr sz="1800">
              <a:solidFill>
                <a:schemeClr val="dk2"/>
              </a:solidFill>
              <a:latin typeface="Arial"/>
              <a:ea typeface="Arial"/>
              <a:cs typeface="Arial"/>
              <a:sym typeface="Arial"/>
            </a:endParaRPr>
          </a:p>
          <a:p>
            <a:pPr indent="0" lvl="0" marL="0" rtl="0" algn="l">
              <a:lnSpc>
                <a:spcPct val="100000"/>
              </a:lnSpc>
              <a:spcBef>
                <a:spcPts val="0"/>
              </a:spcBef>
              <a:spcAft>
                <a:spcPts val="0"/>
              </a:spcAft>
              <a:buSzPts val="1400"/>
              <a:buNone/>
            </a:pPr>
            <a:r>
              <a:t/>
            </a:r>
            <a:endParaRPr/>
          </a:p>
        </p:txBody>
      </p:sp>
      <p:sp>
        <p:nvSpPr>
          <p:cNvPr id="505" name="Google Shape;505;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3" name="Shape 513"/>
        <p:cNvGrpSpPr/>
        <p:nvPr/>
      </p:nvGrpSpPr>
      <p:grpSpPr>
        <a:xfrm>
          <a:off x="0" y="0"/>
          <a:ext cx="0" cy="0"/>
          <a:chOff x="0" y="0"/>
          <a:chExt cx="0" cy="0"/>
        </a:xfrm>
      </p:grpSpPr>
      <p:sp>
        <p:nvSpPr>
          <p:cNvPr id="514" name="Google Shape;514;g25b7b99e7ac_1_326:notes"/>
          <p:cNvSpPr txBox="1"/>
          <p:nvPr>
            <p:ph idx="1" type="body"/>
          </p:nvPr>
        </p:nvSpPr>
        <p:spPr>
          <a:xfrm>
            <a:off x="685800" y="4400550"/>
            <a:ext cx="5486400" cy="3600600"/>
          </a:xfrm>
          <a:prstGeom prst="rect">
            <a:avLst/>
          </a:prstGeom>
          <a:noFill/>
          <a:ln>
            <a:noFill/>
          </a:ln>
        </p:spPr>
        <p:txBody>
          <a:bodyPr anchorCtr="0" anchor="t" bIns="45625" lIns="91300" spcFirstLastPara="1" rIns="91300" wrap="square" tIns="45625">
            <a:noAutofit/>
          </a:bodyPr>
          <a:lstStyle/>
          <a:p>
            <a:pPr indent="0" lvl="0" marL="0" rtl="0" algn="l">
              <a:lnSpc>
                <a:spcPct val="100000"/>
              </a:lnSpc>
              <a:spcBef>
                <a:spcPts val="0"/>
              </a:spcBef>
              <a:spcAft>
                <a:spcPts val="0"/>
              </a:spcAft>
              <a:buSzPts val="1400"/>
              <a:buNone/>
            </a:pPr>
            <a:r>
              <a:t/>
            </a:r>
            <a:endParaRPr/>
          </a:p>
        </p:txBody>
      </p:sp>
      <p:sp>
        <p:nvSpPr>
          <p:cNvPr id="515" name="Google Shape;515;g25b7b99e7ac_1_326:notes"/>
          <p:cNvSpPr/>
          <p:nvPr>
            <p:ph idx="2" type="sldImg"/>
          </p:nvPr>
        </p:nvSpPr>
        <p:spPr>
          <a:xfrm>
            <a:off x="701951" y="1143000"/>
            <a:ext cx="5454000" cy="3085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9" name="Shape 519"/>
        <p:cNvGrpSpPr/>
        <p:nvPr/>
      </p:nvGrpSpPr>
      <p:grpSpPr>
        <a:xfrm>
          <a:off x="0" y="0"/>
          <a:ext cx="0" cy="0"/>
          <a:chOff x="0" y="0"/>
          <a:chExt cx="0" cy="0"/>
        </a:xfrm>
      </p:grpSpPr>
      <p:sp>
        <p:nvSpPr>
          <p:cNvPr id="520" name="Google Shape;520;g25b7b99e7ac_1_33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100"/>
              <a:buFont typeface="Arial"/>
              <a:buNone/>
            </a:pPr>
            <a:r>
              <a:rPr b="1" lang="en-US">
                <a:latin typeface="Poppins"/>
                <a:ea typeface="Poppins"/>
                <a:cs typeface="Poppins"/>
                <a:sym typeface="Poppins"/>
              </a:rPr>
              <a:t>Facilitator Notes: </a:t>
            </a:r>
            <a:endParaRPr b="1">
              <a:latin typeface="Poppins"/>
              <a:ea typeface="Poppins"/>
              <a:cs typeface="Poppins"/>
              <a:sym typeface="Poppins"/>
            </a:endParaRPr>
          </a:p>
          <a:p>
            <a:pPr indent="0" lvl="0" marL="0" rtl="0" algn="l">
              <a:lnSpc>
                <a:spcPct val="100000"/>
              </a:lnSpc>
              <a:spcBef>
                <a:spcPts val="0"/>
              </a:spcBef>
              <a:spcAft>
                <a:spcPts val="0"/>
              </a:spcAft>
              <a:buClr>
                <a:schemeClr val="dk1"/>
              </a:buClr>
              <a:buSzPts val="1100"/>
              <a:buFont typeface="Arial"/>
              <a:buNone/>
            </a:pPr>
            <a:r>
              <a:rPr lang="en-US">
                <a:latin typeface="Poppins"/>
                <a:ea typeface="Poppins"/>
                <a:cs typeface="Poppins"/>
                <a:sym typeface="Poppins"/>
              </a:rPr>
              <a:t>Include the presenting school’s contact information in this slide.</a:t>
            </a:r>
            <a:endParaRPr>
              <a:latin typeface="Poppins"/>
              <a:ea typeface="Poppins"/>
              <a:cs typeface="Poppins"/>
              <a:sym typeface="Poppins"/>
            </a:endParaRPr>
          </a:p>
        </p:txBody>
      </p:sp>
      <p:sp>
        <p:nvSpPr>
          <p:cNvPr id="521" name="Google Shape;521;g25b7b99e7ac_1_3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4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4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 name="Google Shape;18;p42"/>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42"/>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42"/>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1" name="Shape 21"/>
        <p:cNvGrpSpPr/>
        <p:nvPr/>
      </p:nvGrpSpPr>
      <p:grpSpPr>
        <a:xfrm>
          <a:off x="0" y="0"/>
          <a:ext cx="0" cy="0"/>
          <a:chOff x="0" y="0"/>
          <a:chExt cx="0" cy="0"/>
        </a:xfrm>
      </p:grpSpPr>
      <p:sp>
        <p:nvSpPr>
          <p:cNvPr id="22" name="Google Shape;22;p45"/>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45"/>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 name="Google Shape;24;p45"/>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5" name="Google Shape;25;p45"/>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45"/>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45"/>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8" name="Shape 28"/>
        <p:cNvGrpSpPr/>
        <p:nvPr/>
      </p:nvGrpSpPr>
      <p:grpSpPr>
        <a:xfrm>
          <a:off x="0" y="0"/>
          <a:ext cx="0" cy="0"/>
          <a:chOff x="0" y="0"/>
          <a:chExt cx="0" cy="0"/>
        </a:xfrm>
      </p:grpSpPr>
      <p:sp>
        <p:nvSpPr>
          <p:cNvPr id="29" name="Google Shape;29;p47"/>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47"/>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47"/>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47"/>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3" name="Shape 33"/>
        <p:cNvGrpSpPr/>
        <p:nvPr/>
      </p:nvGrpSpPr>
      <p:grpSpPr>
        <a:xfrm>
          <a:off x="0" y="0"/>
          <a:ext cx="0" cy="0"/>
          <a:chOff x="0" y="0"/>
          <a:chExt cx="0" cy="0"/>
        </a:xfrm>
      </p:grpSpPr>
      <p:sp>
        <p:nvSpPr>
          <p:cNvPr id="34" name="Google Shape;34;p43"/>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4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 name="Google Shape;36;p43"/>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 name="Google Shape;37;p43"/>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43"/>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9" name="Shape 39"/>
        <p:cNvGrpSpPr/>
        <p:nvPr/>
      </p:nvGrpSpPr>
      <p:grpSpPr>
        <a:xfrm>
          <a:off x="0" y="0"/>
          <a:ext cx="0" cy="0"/>
          <a:chOff x="0" y="0"/>
          <a:chExt cx="0" cy="0"/>
        </a:xfrm>
      </p:grpSpPr>
      <p:sp>
        <p:nvSpPr>
          <p:cNvPr id="40" name="Google Shape;40;p44"/>
          <p:cNvSpPr txBox="1"/>
          <p:nvPr>
            <p:ph type="title"/>
          </p:nvPr>
        </p:nvSpPr>
        <p:spPr>
          <a:xfrm>
            <a:off x="831851" y="1709740"/>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p44"/>
          <p:cNvSpPr txBox="1"/>
          <p:nvPr>
            <p:ph idx="1" type="body"/>
          </p:nvPr>
        </p:nvSpPr>
        <p:spPr>
          <a:xfrm>
            <a:off x="831851" y="4589465"/>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42" name="Google Shape;42;p44"/>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44"/>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44"/>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5" name="Shape 45"/>
        <p:cNvGrpSpPr/>
        <p:nvPr/>
      </p:nvGrpSpPr>
      <p:grpSpPr>
        <a:xfrm>
          <a:off x="0" y="0"/>
          <a:ext cx="0" cy="0"/>
          <a:chOff x="0" y="0"/>
          <a:chExt cx="0" cy="0"/>
        </a:xfrm>
      </p:grpSpPr>
      <p:sp>
        <p:nvSpPr>
          <p:cNvPr id="46" name="Google Shape;46;p46"/>
          <p:cNvSpPr txBox="1"/>
          <p:nvPr>
            <p:ph type="title"/>
          </p:nvPr>
        </p:nvSpPr>
        <p:spPr>
          <a:xfrm>
            <a:off x="839788" y="365127"/>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46"/>
          <p:cNvSpPr txBox="1"/>
          <p:nvPr>
            <p:ph idx="1" type="body"/>
          </p:nvPr>
        </p:nvSpPr>
        <p:spPr>
          <a:xfrm>
            <a:off x="839789"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8" name="Google Shape;48;p46"/>
          <p:cNvSpPr txBox="1"/>
          <p:nvPr>
            <p:ph idx="2" type="body"/>
          </p:nvPr>
        </p:nvSpPr>
        <p:spPr>
          <a:xfrm>
            <a:off x="839789"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9" name="Google Shape;49;p46"/>
          <p:cNvSpPr txBox="1"/>
          <p:nvPr>
            <p:ph idx="3" type="body"/>
          </p:nvPr>
        </p:nvSpPr>
        <p:spPr>
          <a:xfrm>
            <a:off x="6172201"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0" name="Google Shape;50;p46"/>
          <p:cNvSpPr txBox="1"/>
          <p:nvPr>
            <p:ph idx="4" type="body"/>
          </p:nvPr>
        </p:nvSpPr>
        <p:spPr>
          <a:xfrm>
            <a:off x="6172201"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1" name="Google Shape;51;p46"/>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46"/>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46"/>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48"/>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48"/>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48"/>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4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49"/>
          <p:cNvSpPr txBox="1"/>
          <p:nvPr>
            <p:ph idx="1" type="body"/>
          </p:nvPr>
        </p:nvSpPr>
        <p:spPr>
          <a:xfrm>
            <a:off x="5183188" y="987427"/>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1" name="Google Shape;61;p49"/>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2" name="Google Shape;62;p49"/>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49"/>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49"/>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5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50"/>
          <p:cNvSpPr/>
          <p:nvPr>
            <p:ph idx="2" type="pic"/>
          </p:nvPr>
        </p:nvSpPr>
        <p:spPr>
          <a:xfrm>
            <a:off x="5183188" y="987427"/>
            <a:ext cx="6172200" cy="4873625"/>
          </a:xfrm>
          <a:prstGeom prst="rect">
            <a:avLst/>
          </a:prstGeom>
          <a:noFill/>
          <a:ln>
            <a:noFill/>
          </a:ln>
        </p:spPr>
      </p:sp>
      <p:sp>
        <p:nvSpPr>
          <p:cNvPr id="68" name="Google Shape;68;p50"/>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9" name="Google Shape;69;p50"/>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50"/>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50"/>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51"/>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51"/>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51"/>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51"/>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51"/>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52"/>
          <p:cNvSpPr txBox="1"/>
          <p:nvPr>
            <p:ph type="title"/>
          </p:nvPr>
        </p:nvSpPr>
        <p:spPr>
          <a:xfrm rot="5400000">
            <a:off x="7133432"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52"/>
          <p:cNvSpPr txBox="1"/>
          <p:nvPr>
            <p:ph idx="1" type="body"/>
          </p:nvPr>
        </p:nvSpPr>
        <p:spPr>
          <a:xfrm rot="5400000">
            <a:off x="1799432"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52"/>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52"/>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52"/>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E7E4"/>
        </a:solidFill>
      </p:bgPr>
    </p:bg>
    <p:spTree>
      <p:nvGrpSpPr>
        <p:cNvPr id="9" name="Shape 9"/>
        <p:cNvGrpSpPr/>
        <p:nvPr/>
      </p:nvGrpSpPr>
      <p:grpSpPr>
        <a:xfrm>
          <a:off x="0" y="0"/>
          <a:ext cx="0" cy="0"/>
          <a:chOff x="0" y="0"/>
          <a:chExt cx="0" cy="0"/>
        </a:xfrm>
      </p:grpSpPr>
      <p:sp>
        <p:nvSpPr>
          <p:cNvPr id="10" name="Google Shape;10;p41"/>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marR="0" rtl="0" algn="ctr">
              <a:lnSpc>
                <a:spcPct val="90000"/>
              </a:lnSpc>
              <a:spcBef>
                <a:spcPts val="0"/>
              </a:spcBef>
              <a:spcAft>
                <a:spcPts val="0"/>
              </a:spcAft>
              <a:buClr>
                <a:srgbClr val="002177"/>
              </a:buClr>
              <a:buSzPts val="4000"/>
              <a:buFont typeface="Poppins"/>
              <a:buNone/>
              <a:defRPr b="0" i="0" sz="4000" u="none" cap="none" strike="noStrike">
                <a:solidFill>
                  <a:srgbClr val="002177"/>
                </a:solidFill>
                <a:latin typeface="Poppins"/>
                <a:ea typeface="Poppins"/>
                <a:cs typeface="Poppins"/>
                <a:sym typeface="Poppi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4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41"/>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p41"/>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41"/>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3.png"/><Relationship Id="rId5" Type="http://schemas.openxmlformats.org/officeDocument/2006/relationships/image" Target="../media/image3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5.png"/><Relationship Id="rId4" Type="http://schemas.openxmlformats.org/officeDocument/2006/relationships/image" Target="../media/image16.png"/><Relationship Id="rId5" Type="http://schemas.openxmlformats.org/officeDocument/2006/relationships/hyperlink" Target="https://sites.google.com/lausd.net/lausdstrategicplan/home"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8.jp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3.jpg"/><Relationship Id="rId4" Type="http://schemas.openxmlformats.org/officeDocument/2006/relationships/hyperlink" Target="https://achieve.lausd.net/cms/lib/CA01000043/Centricity/domain/1189/pdfs/BUL-3277_2%20Prevention%20Early%20Intervention%20Cessation%20Intervention%20and%20Resources%20to%20Support%20Students.pdf" TargetMode="External"/><Relationship Id="rId5" Type="http://schemas.openxmlformats.org/officeDocument/2006/relationships/image" Target="../media/image12.png"/><Relationship Id="rId6"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9.png"/><Relationship Id="rId4" Type="http://schemas.openxmlformats.org/officeDocument/2006/relationships/image" Target="../media/image3.png"/><Relationship Id="rId5" Type="http://schemas.openxmlformats.org/officeDocument/2006/relationships/hyperlink" Target="https://www.samhsa.gov/data/"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4.png"/><Relationship Id="rId4" Type="http://schemas.openxmlformats.org/officeDocument/2006/relationships/image" Target="../media/image3.png"/><Relationship Id="rId5" Type="http://schemas.openxmlformats.org/officeDocument/2006/relationships/hyperlink" Target="https://www.cdc.gov/healthyyouth/data/yrbs/index.htm"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1.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pn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5.jpg"/><Relationship Id="rId4" Type="http://schemas.openxmlformats.org/officeDocument/2006/relationships/image" Target="../media/image17.png"/><Relationship Id="rId5" Type="http://schemas.openxmlformats.org/officeDocument/2006/relationships/image" Target="../media/image3.png"/><Relationship Id="rId6" Type="http://schemas.openxmlformats.org/officeDocument/2006/relationships/hyperlink" Target="https://www.lung.org/quit-smoking/smoking-facts/health-effects/nicotine"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27.jpg"/><Relationship Id="rId4" Type="http://schemas.openxmlformats.org/officeDocument/2006/relationships/image" Target="../media/image18.jpg"/><Relationship Id="rId5" Type="http://schemas.openxmlformats.org/officeDocument/2006/relationships/image" Target="../media/image3.png"/><Relationship Id="rId6" Type="http://schemas.openxmlformats.org/officeDocument/2006/relationships/hyperlink" Target="https://www.cdc.gov/tobacco/basic_information/e-cigarettes/about-e-cigarettes.html"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22.jpg"/><Relationship Id="rId4" Type="http://schemas.openxmlformats.org/officeDocument/2006/relationships/hyperlink" Target="https://lausd.wistia.com/medias/nyzq4vfr4g" TargetMode="External"/><Relationship Id="rId5" Type="http://schemas.openxmlformats.org/officeDocument/2006/relationships/image" Target="../media/image28.png"/><Relationship Id="rId6" Type="http://schemas.openxmlformats.org/officeDocument/2006/relationships/image" Target="../media/image3.png"/><Relationship Id="rId7" Type="http://schemas.openxmlformats.org/officeDocument/2006/relationships/hyperlink" Target="https://www.cdc.gov/tobacco/basic_information/e-cigarettes/pdfs/OSH-E-Cigarettes-and-Youth-What-Educators-and-Coaches-Need-to-Know-508.pdf"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20.png"/><Relationship Id="rId4" Type="http://schemas.openxmlformats.org/officeDocument/2006/relationships/image" Target="../media/image3.png"/><Relationship Id="rId5" Type="http://schemas.openxmlformats.org/officeDocument/2006/relationships/hyperlink" Target="https://www.fda.gov/tobacco-products/youth-and-tobacco/results-annual-national-youth-tobacco-survey%23:~:text=2022%20%20Findings%20on%20Youth%20E%2DCigarette%20Use,-In%20October%202022&amp;text=In%202022%2C%20about%201%20in,(past%2030%2Dday).&amp;text=14.1%25%20(2.14%20million)%20of,reported%20current%20e%2Dcigarette%20use%3C/s%3E202022%20%25%20201%20%2030%20%251%20%25%20%14%20%25"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9.jpg"/><Relationship Id="rId4" Type="http://schemas.openxmlformats.org/officeDocument/2006/relationships/image" Target="../media/image25.png"/><Relationship Id="rId5" Type="http://schemas.openxmlformats.org/officeDocument/2006/relationships/image" Target="../media/image3.png"/><Relationship Id="rId6" Type="http://schemas.openxmlformats.org/officeDocument/2006/relationships/hyperlink" Target="https://www.medicalnewstoday.com/articles/240820"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image" Target="../media/image59.png"/><Relationship Id="rId4" Type="http://schemas.openxmlformats.org/officeDocument/2006/relationships/image" Target="../media/image23.png"/><Relationship Id="rId5" Type="http://schemas.openxmlformats.org/officeDocument/2006/relationships/image" Target="../media/image24.png"/><Relationship Id="rId6" Type="http://schemas.openxmlformats.org/officeDocument/2006/relationships/image" Target="../media/image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pn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39.png"/><Relationship Id="rId4" Type="http://schemas.openxmlformats.org/officeDocument/2006/relationships/image" Target="../media/image3.png"/><Relationship Id="rId5" Type="http://schemas.openxmlformats.org/officeDocument/2006/relationships/hyperlink" Target="https://www.justice.gov/archive/ndic/pubs3/3593/index.htm%23:~:text=High%20doses%20of%20marijuana%20may,%2C%20anxiety%2C%20and%20panic%20attacks"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6.png"/><Relationship Id="rId4" Type="http://schemas.openxmlformats.org/officeDocument/2006/relationships/image" Target="../media/image3.png"/><Relationship Id="rId5" Type="http://schemas.openxmlformats.org/officeDocument/2006/relationships/hyperlink" Target="http://publichealth.lacounty.gov/sapc/MDU/DE/MarijuanaEdiblesFactSheet040416.pdf"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36.jpg"/><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29.gif"/><Relationship Id="rId4" Type="http://schemas.openxmlformats.org/officeDocument/2006/relationships/hyperlink" Target="https://www.justice.gov/archive/ndic/pubs3/3593/index.htm#:~:text=High%20doses%20of%20marijuana%20may,%2C%20anxiety%2C%20and%20panic%20attacks" TargetMode="External"/><Relationship Id="rId5" Type="http://schemas.openxmlformats.org/officeDocument/2006/relationships/hyperlink" Target="https://www.cdc.gov/marijuana/health-effects/teens.html" TargetMode="External"/><Relationship Id="rId6" Type="http://schemas.openxmlformats.org/officeDocument/2006/relationships/image" Target="../media/image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 Id="rId3" Type="http://schemas.openxmlformats.org/officeDocument/2006/relationships/image" Target="../media/image43.png"/><Relationship Id="rId4" Type="http://schemas.openxmlformats.org/officeDocument/2006/relationships/image" Target="../media/image45.png"/><Relationship Id="rId5" Type="http://schemas.openxmlformats.org/officeDocument/2006/relationships/image" Target="../media/image34.jpg"/><Relationship Id="rId6" Type="http://schemas.openxmlformats.org/officeDocument/2006/relationships/image" Target="../media/image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hyperlink" Target="https://www.dea.gov/sites/default/files/2021-12/Emoji%20Drug%20Code%20PDF_Final.pdf" TargetMode="External"/><Relationship Id="rId4" Type="http://schemas.openxmlformats.org/officeDocument/2006/relationships/image" Target="../media/image35.png"/><Relationship Id="rId5" Type="http://schemas.openxmlformats.org/officeDocument/2006/relationships/hyperlink" Target="https://www.dea.gov/sites/default/files/2021-12/Emoji%20Drug%20Code%20PDF_Final.pdf" TargetMode="External"/><Relationship Id="rId6" Type="http://schemas.openxmlformats.org/officeDocument/2006/relationships/image" Target="../media/image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hyperlink" Target="https://www.dea.gov/sites/default/files/2021-12/Emoji%20Drug%20Code%20PDF_Final.pdf" TargetMode="External"/><Relationship Id="rId4" Type="http://schemas.openxmlformats.org/officeDocument/2006/relationships/image" Target="../media/image3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hyperlink" Target="https://www.addictioncenter.com/community/social-media-teen-drug-use/" TargetMode="External"/><Relationship Id="rId4" Type="http://schemas.openxmlformats.org/officeDocument/2006/relationships/hyperlink" Target="https://drugfree.org/" TargetMode="External"/><Relationship Id="rId5" Type="http://schemas.openxmlformats.org/officeDocument/2006/relationships/image" Target="../media/image31.jpg"/><Relationship Id="rId6" Type="http://schemas.openxmlformats.org/officeDocument/2006/relationships/image" Target="../media/image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3.png"/><Relationship Id="rId4" Type="http://schemas.openxmlformats.org/officeDocument/2006/relationships/hyperlink" Target="https://www.lausd.org/Page/18694" TargetMode="External"/><Relationship Id="rId5" Type="http://schemas.openxmlformats.org/officeDocument/2006/relationships/image" Target="../media/image32.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33.jpg"/><Relationship Id="rId4" Type="http://schemas.openxmlformats.org/officeDocument/2006/relationships/hyperlink" Target="https://www.dea.gov/onepill" TargetMode="External"/><Relationship Id="rId9" Type="http://schemas.openxmlformats.org/officeDocument/2006/relationships/image" Target="../media/image3.png"/><Relationship Id="rId5" Type="http://schemas.openxmlformats.org/officeDocument/2006/relationships/image" Target="../media/image47.png"/><Relationship Id="rId6" Type="http://schemas.openxmlformats.org/officeDocument/2006/relationships/image" Target="../media/image40.png"/><Relationship Id="rId7" Type="http://schemas.openxmlformats.org/officeDocument/2006/relationships/hyperlink" Target="https://nida.nih.gov/research-topics/trends-statistics/infographics/what-fentanyl" TargetMode="External"/><Relationship Id="rId8" Type="http://schemas.openxmlformats.org/officeDocument/2006/relationships/hyperlink" Target="https://www.dea.gov/press-releases/2022/08/30/dea-warns-brightly-colored-fentanyl-used-target-young-americans"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0.xml"/><Relationship Id="rId3" Type="http://schemas.openxmlformats.org/officeDocument/2006/relationships/image" Target="../media/image37.png"/><Relationship Id="rId4" Type="http://schemas.openxmlformats.org/officeDocument/2006/relationships/image" Target="../media/image3.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1.xml"/><Relationship Id="rId3" Type="http://schemas.openxmlformats.org/officeDocument/2006/relationships/hyperlink" Target="https://lausd.wistia.com/medias/ker8foz4d6"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38.png"/><Relationship Id="rId4" Type="http://schemas.openxmlformats.org/officeDocument/2006/relationships/hyperlink" Target="https://www.cdph.ca.gov/Programs/OPA/Pages/Communications-Toolkits/Fentanyl-Overdose-Prevention.aspx" TargetMode="External"/><Relationship Id="rId5" Type="http://schemas.openxmlformats.org/officeDocument/2006/relationships/image" Target="../media/image3.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42.png"/><Relationship Id="rId4" Type="http://schemas.openxmlformats.org/officeDocument/2006/relationships/image" Target="../media/image41.png"/><Relationship Id="rId5" Type="http://schemas.openxmlformats.org/officeDocument/2006/relationships/hyperlink" Target="https://lausd.csod.com/ui/lms-learning-details/app/curriculum/19788849-b116-4dc3-b737-ce25a479e6df" TargetMode="External"/><Relationship Id="rId6" Type="http://schemas.openxmlformats.org/officeDocument/2006/relationships/hyperlink" Target="https://www.cdc.gov/drugoverdose/featured-topics/naloxone.html#print" TargetMode="External"/><Relationship Id="rId7" Type="http://schemas.openxmlformats.org/officeDocument/2006/relationships/image" Target="../media/image3.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image" Target="../media/image1.png"/><Relationship Id="rId4" Type="http://schemas.openxmlformats.org/officeDocument/2006/relationships/image" Target="../media/image3.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52.png"/><Relationship Id="rId4" Type="http://schemas.openxmlformats.org/officeDocument/2006/relationships/hyperlink" Target="https://www.getsmartaboutdrugs.gov/sites/getsmartaboutdrugs.com/files/publications/DEA_PrescriptionForDisaster-2018ed_508_0.pdf" TargetMode="External"/><Relationship Id="rId5" Type="http://schemas.openxmlformats.org/officeDocument/2006/relationships/hyperlink" Target="https://www.getsmartaboutdrugs.gov/sites/getsmartaboutdrugs.com/files/publications/DEA_PrescriptionForDisaster-2018ed_508_0.pdf" TargetMode="External"/><Relationship Id="rId6" Type="http://schemas.openxmlformats.org/officeDocument/2006/relationships/image" Target="../media/image3.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56.png"/><Relationship Id="rId4" Type="http://schemas.openxmlformats.org/officeDocument/2006/relationships/hyperlink" Target="https://e-cigarettes.surgeongeneral.gov/documents/SGR_Ecig_ParentTipsheet_508.pdf" TargetMode="External"/><Relationship Id="rId5" Type="http://schemas.openxmlformats.org/officeDocument/2006/relationships/image" Target="../media/image57.png"/><Relationship Id="rId6" Type="http://schemas.openxmlformats.org/officeDocument/2006/relationships/image" Target="../media/image3.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50.jpg"/><Relationship Id="rId4" Type="http://schemas.openxmlformats.org/officeDocument/2006/relationships/hyperlink" Target="https://drugfree.org/article/setting-limits-and-monitoring-behavior/" TargetMode="External"/><Relationship Id="rId5" Type="http://schemas.openxmlformats.org/officeDocument/2006/relationships/image" Target="../media/image3.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8.xml"/><Relationship Id="rId3" Type="http://schemas.openxmlformats.org/officeDocument/2006/relationships/hyperlink" Target="https://achieve.lausd.net/wellnesscenters" TargetMode="External"/><Relationship Id="rId4" Type="http://schemas.openxmlformats.org/officeDocument/2006/relationships/hyperlink" Target="https://achieve.lausd.net/Page/18469" TargetMode="External"/><Relationship Id="rId5" Type="http://schemas.openxmlformats.org/officeDocument/2006/relationships/image" Target="../media/image49.png"/><Relationship Id="rId6" Type="http://schemas.openxmlformats.org/officeDocument/2006/relationships/hyperlink" Target="https://www.samhsa.gov/" TargetMode="External"/><Relationship Id="rId7" Type="http://schemas.openxmlformats.org/officeDocument/2006/relationships/hyperlink" Target="https://teen.smokefree.gov" TargetMode="External"/><Relationship Id="rId8" Type="http://schemas.openxmlformats.org/officeDocument/2006/relationships/image" Target="../media/image3.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9.xml"/><Relationship Id="rId3" Type="http://schemas.openxmlformats.org/officeDocument/2006/relationships/hyperlink" Target="https://achieve.lausd.net/wellnesscenters" TargetMode="External"/><Relationship Id="rId4" Type="http://schemas.openxmlformats.org/officeDocument/2006/relationships/hyperlink" Target="https://achieve.lausd.net/Page/18469" TargetMode="External"/><Relationship Id="rId5" Type="http://schemas.openxmlformats.org/officeDocument/2006/relationships/image" Target="../media/image49.png"/><Relationship Id="rId6" Type="http://schemas.openxmlformats.org/officeDocument/2006/relationships/hyperlink" Target="https://www.samhsa.gov/" TargetMode="External"/><Relationship Id="rId7" Type="http://schemas.openxmlformats.org/officeDocument/2006/relationships/hyperlink" Target="https://teen.smokefree.gov/" TargetMode="External"/><Relationship Id="rId8" Type="http://schemas.openxmlformats.org/officeDocument/2006/relationships/image" Target="../media/image3.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0.xml"/><Relationship Id="rId3" Type="http://schemas.openxmlformats.org/officeDocument/2006/relationships/image" Target="../media/image46.png"/><Relationship Id="rId4" Type="http://schemas.openxmlformats.org/officeDocument/2006/relationships/image" Target="../media/image54.png"/><Relationship Id="rId5" Type="http://schemas.openxmlformats.org/officeDocument/2006/relationships/hyperlink" Target="https://www.dea.gov/sites/default/files/2018-06/growing-up-drug-free-2017.pdf" TargetMode="External"/><Relationship Id="rId6" Type="http://schemas.openxmlformats.org/officeDocument/2006/relationships/image" Target="../media/image3.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1.xml"/><Relationship Id="rId3" Type="http://schemas.openxmlformats.org/officeDocument/2006/relationships/image" Target="../media/image46.png"/><Relationship Id="rId4" Type="http://schemas.openxmlformats.org/officeDocument/2006/relationships/image" Target="../media/image54.png"/><Relationship Id="rId5" Type="http://schemas.openxmlformats.org/officeDocument/2006/relationships/hyperlink" Target="https://www.dea.gov/sites/default/files/2018-06/growing-up-drug-free-2017.pdf" TargetMode="External"/><Relationship Id="rId6" Type="http://schemas.openxmlformats.org/officeDocument/2006/relationships/image" Target="../media/image3.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 Id="rId3" Type="http://schemas.openxmlformats.org/officeDocument/2006/relationships/image" Target="../media/image53.jpg"/><Relationship Id="rId4" Type="http://schemas.openxmlformats.org/officeDocument/2006/relationships/image" Target="../media/image3.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3.xml"/><Relationship Id="rId3" Type="http://schemas.openxmlformats.org/officeDocument/2006/relationships/hyperlink" Target="mailto:fxg9203@lausd.net" TargetMode="External"/><Relationship Id="rId4" Type="http://schemas.openxmlformats.org/officeDocument/2006/relationships/hyperlink" Target="mailto:fxg9203@lausd.net" TargetMode="External"/><Relationship Id="rId5" Type="http://schemas.openxmlformats.org/officeDocument/2006/relationships/image" Target="../media/image51.png"/><Relationship Id="rId6"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E7E4"/>
        </a:solidFill>
      </p:bgPr>
    </p:bg>
    <p:spTree>
      <p:nvGrpSpPr>
        <p:cNvPr id="87" name="Shape 87"/>
        <p:cNvGrpSpPr/>
        <p:nvPr/>
      </p:nvGrpSpPr>
      <p:grpSpPr>
        <a:xfrm>
          <a:off x="0" y="0"/>
          <a:ext cx="0" cy="0"/>
          <a:chOff x="0" y="0"/>
          <a:chExt cx="0" cy="0"/>
        </a:xfrm>
      </p:grpSpPr>
      <p:pic>
        <p:nvPicPr>
          <p:cNvPr id="88" name="Google Shape;88;p30"/>
          <p:cNvPicPr preferRelativeResize="0"/>
          <p:nvPr/>
        </p:nvPicPr>
        <p:blipFill rotWithShape="1">
          <a:blip r:embed="rId3">
            <a:alphaModFix/>
          </a:blip>
          <a:srcRect b="0" l="0" r="0" t="0"/>
          <a:stretch/>
        </p:blipFill>
        <p:spPr>
          <a:xfrm>
            <a:off x="-995473" y="245920"/>
            <a:ext cx="13957161" cy="9982038"/>
          </a:xfrm>
          <a:prstGeom prst="rect">
            <a:avLst/>
          </a:prstGeom>
          <a:noFill/>
          <a:ln>
            <a:noFill/>
          </a:ln>
        </p:spPr>
      </p:pic>
      <p:pic>
        <p:nvPicPr>
          <p:cNvPr id="89" name="Google Shape;89;p30"/>
          <p:cNvPicPr preferRelativeResize="0"/>
          <p:nvPr/>
        </p:nvPicPr>
        <p:blipFill rotWithShape="1">
          <a:blip r:embed="rId4">
            <a:alphaModFix/>
          </a:blip>
          <a:srcRect b="0" l="0" r="0" t="0"/>
          <a:stretch/>
        </p:blipFill>
        <p:spPr>
          <a:xfrm>
            <a:off x="10438245" y="391960"/>
            <a:ext cx="1363181" cy="411172"/>
          </a:xfrm>
          <a:prstGeom prst="rect">
            <a:avLst/>
          </a:prstGeom>
          <a:noFill/>
          <a:ln>
            <a:noFill/>
          </a:ln>
        </p:spPr>
      </p:pic>
      <p:sp>
        <p:nvSpPr>
          <p:cNvPr id="90" name="Google Shape;90;p30"/>
          <p:cNvSpPr txBox="1"/>
          <p:nvPr>
            <p:ph type="ctrTitle"/>
          </p:nvPr>
        </p:nvSpPr>
        <p:spPr>
          <a:xfrm>
            <a:off x="425550" y="1714500"/>
            <a:ext cx="11340900" cy="2691000"/>
          </a:xfrm>
          <a:prstGeom prst="rect">
            <a:avLst/>
          </a:prstGeom>
          <a:noFill/>
          <a:ln>
            <a:noFill/>
          </a:ln>
        </p:spPr>
        <p:txBody>
          <a:bodyPr anchorCtr="0" anchor="ctr" bIns="45700" lIns="91425" spcFirstLastPara="1" rIns="91425" wrap="square" tIns="45700">
            <a:noAutofit/>
          </a:bodyPr>
          <a:lstStyle/>
          <a:p>
            <a:pPr indent="0" lvl="0" marL="0" rtl="0" algn="ctr">
              <a:lnSpc>
                <a:spcPct val="115000"/>
              </a:lnSpc>
              <a:spcBef>
                <a:spcPts val="0"/>
              </a:spcBef>
              <a:spcAft>
                <a:spcPts val="0"/>
              </a:spcAft>
              <a:buClr>
                <a:schemeClr val="dk1"/>
              </a:buClr>
              <a:buSzPts val="1100"/>
              <a:buFont typeface="Arial"/>
              <a:buNone/>
            </a:pPr>
            <a:r>
              <a:rPr b="1" lang="en-US" sz="3000">
                <a:solidFill>
                  <a:srgbClr val="002177"/>
                </a:solidFill>
                <a:latin typeface="Poppins"/>
                <a:ea typeface="Poppins"/>
                <a:cs typeface="Poppins"/>
                <a:sym typeface="Poppins"/>
              </a:rPr>
              <a:t>Substance Use Awareness:</a:t>
            </a:r>
            <a:endParaRPr b="1" sz="3000">
              <a:solidFill>
                <a:srgbClr val="002177"/>
              </a:solidFill>
              <a:latin typeface="Poppins"/>
              <a:ea typeface="Poppins"/>
              <a:cs typeface="Poppins"/>
              <a:sym typeface="Poppins"/>
            </a:endParaRPr>
          </a:p>
          <a:p>
            <a:pPr indent="0" lvl="0" marL="0" rtl="0" algn="ctr">
              <a:lnSpc>
                <a:spcPct val="115000"/>
              </a:lnSpc>
              <a:spcBef>
                <a:spcPts val="0"/>
              </a:spcBef>
              <a:spcAft>
                <a:spcPts val="0"/>
              </a:spcAft>
              <a:buClr>
                <a:schemeClr val="dk1"/>
              </a:buClr>
              <a:buSzPts val="1100"/>
              <a:buFont typeface="Arial"/>
              <a:buNone/>
            </a:pPr>
            <a:r>
              <a:rPr b="1" lang="en-US" sz="2000">
                <a:solidFill>
                  <a:srgbClr val="002177"/>
                </a:solidFill>
                <a:latin typeface="Poppins"/>
                <a:ea typeface="Poppins"/>
                <a:cs typeface="Poppins"/>
                <a:sym typeface="Poppins"/>
              </a:rPr>
              <a:t>Nicotine, Cannabis, Fentanyl &amp;</a:t>
            </a:r>
            <a:endParaRPr b="1" sz="2000">
              <a:solidFill>
                <a:srgbClr val="002177"/>
              </a:solidFill>
              <a:latin typeface="Poppins"/>
              <a:ea typeface="Poppins"/>
              <a:cs typeface="Poppins"/>
              <a:sym typeface="Poppins"/>
            </a:endParaRPr>
          </a:p>
          <a:p>
            <a:pPr indent="0" lvl="0" marL="0" rtl="0" algn="ctr">
              <a:lnSpc>
                <a:spcPct val="115000"/>
              </a:lnSpc>
              <a:spcBef>
                <a:spcPts val="0"/>
              </a:spcBef>
              <a:spcAft>
                <a:spcPts val="0"/>
              </a:spcAft>
              <a:buClr>
                <a:schemeClr val="dk1"/>
              </a:buClr>
              <a:buSzPts val="1100"/>
              <a:buFont typeface="Arial"/>
              <a:buNone/>
            </a:pPr>
            <a:r>
              <a:rPr b="1" lang="en-US" sz="2000">
                <a:solidFill>
                  <a:srgbClr val="002177"/>
                </a:solidFill>
                <a:latin typeface="Poppins"/>
                <a:ea typeface="Poppins"/>
                <a:cs typeface="Poppins"/>
                <a:sym typeface="Poppins"/>
              </a:rPr>
              <a:t>Talking to Your Child About Drugs</a:t>
            </a:r>
            <a:br>
              <a:rPr b="1" lang="en-US" sz="2000">
                <a:solidFill>
                  <a:srgbClr val="002177"/>
                </a:solidFill>
                <a:latin typeface="Poppins"/>
                <a:ea typeface="Poppins"/>
                <a:cs typeface="Poppins"/>
                <a:sym typeface="Poppins"/>
              </a:rPr>
            </a:br>
            <a:br>
              <a:rPr b="1" lang="en-US" sz="2000">
                <a:solidFill>
                  <a:srgbClr val="002177"/>
                </a:solidFill>
                <a:latin typeface="Poppins"/>
                <a:ea typeface="Poppins"/>
                <a:cs typeface="Poppins"/>
                <a:sym typeface="Poppins"/>
              </a:rPr>
            </a:br>
            <a:r>
              <a:rPr b="1" lang="en-US" sz="2000">
                <a:solidFill>
                  <a:srgbClr val="002177"/>
                </a:solidFill>
                <a:latin typeface="Poppins"/>
                <a:ea typeface="Poppins"/>
                <a:cs typeface="Poppins"/>
                <a:sym typeface="Poppins"/>
              </a:rPr>
              <a:t>Concientización Sobre el Uso de Sustancias:</a:t>
            </a:r>
            <a:br>
              <a:rPr b="1" lang="en-US" sz="2000">
                <a:solidFill>
                  <a:srgbClr val="002177"/>
                </a:solidFill>
                <a:latin typeface="Poppins"/>
                <a:ea typeface="Poppins"/>
                <a:cs typeface="Poppins"/>
                <a:sym typeface="Poppins"/>
              </a:rPr>
            </a:br>
            <a:r>
              <a:rPr b="1" lang="en-US" sz="2000">
                <a:solidFill>
                  <a:srgbClr val="002177"/>
                </a:solidFill>
                <a:latin typeface="Poppins"/>
                <a:ea typeface="Poppins"/>
                <a:cs typeface="Poppins"/>
                <a:sym typeface="Poppins"/>
              </a:rPr>
              <a:t>Nicotina, Cannabis, Fentanilo y</a:t>
            </a:r>
            <a:br>
              <a:rPr b="1" lang="en-US" sz="2000">
                <a:solidFill>
                  <a:srgbClr val="002177"/>
                </a:solidFill>
                <a:latin typeface="Poppins"/>
                <a:ea typeface="Poppins"/>
                <a:cs typeface="Poppins"/>
                <a:sym typeface="Poppins"/>
              </a:rPr>
            </a:br>
            <a:r>
              <a:rPr b="1" lang="en-US" sz="2000">
                <a:solidFill>
                  <a:srgbClr val="002177"/>
                </a:solidFill>
                <a:latin typeface="Poppins"/>
                <a:ea typeface="Poppins"/>
                <a:cs typeface="Poppins"/>
                <a:sym typeface="Poppins"/>
              </a:rPr>
              <a:t>Cómo Hablar con su Estudiante Sobre las </a:t>
            </a:r>
            <a:r>
              <a:rPr b="1" lang="en-US" sz="2000"/>
              <a:t>D</a:t>
            </a:r>
            <a:r>
              <a:rPr b="1" lang="en-US" sz="2000">
                <a:solidFill>
                  <a:srgbClr val="002177"/>
                </a:solidFill>
                <a:latin typeface="Poppins"/>
                <a:ea typeface="Poppins"/>
                <a:cs typeface="Poppins"/>
                <a:sym typeface="Poppins"/>
              </a:rPr>
              <a:t>rogas</a:t>
            </a:r>
            <a:endParaRPr b="1" sz="2000">
              <a:solidFill>
                <a:srgbClr val="002177"/>
              </a:solidFill>
              <a:latin typeface="Poppins"/>
              <a:ea typeface="Poppins"/>
              <a:cs typeface="Poppins"/>
              <a:sym typeface="Poppins"/>
            </a:endParaRPr>
          </a:p>
          <a:p>
            <a:pPr indent="0" lvl="0" marL="0" rtl="0" algn="ctr">
              <a:lnSpc>
                <a:spcPct val="100000"/>
              </a:lnSpc>
              <a:spcBef>
                <a:spcPts val="0"/>
              </a:spcBef>
              <a:spcAft>
                <a:spcPts val="0"/>
              </a:spcAft>
              <a:buClr>
                <a:srgbClr val="FF6600"/>
              </a:buClr>
              <a:buSzPts val="3600"/>
              <a:buFont typeface="Arial"/>
              <a:buNone/>
            </a:pPr>
            <a:r>
              <a:t/>
            </a:r>
            <a:endParaRPr b="1">
              <a:solidFill>
                <a:srgbClr val="FF6600"/>
              </a:solidFill>
            </a:endParaRPr>
          </a:p>
        </p:txBody>
      </p:sp>
      <p:sp>
        <p:nvSpPr>
          <p:cNvPr id="91" name="Google Shape;91;p30"/>
          <p:cNvSpPr txBox="1"/>
          <p:nvPr>
            <p:ph idx="1" type="subTitle"/>
          </p:nvPr>
        </p:nvSpPr>
        <p:spPr>
          <a:xfrm>
            <a:off x="695400" y="4191325"/>
            <a:ext cx="10801200" cy="1475100"/>
          </a:xfrm>
          <a:prstGeom prst="rect">
            <a:avLst/>
          </a:prstGeom>
          <a:noFill/>
          <a:ln>
            <a:noFill/>
          </a:ln>
        </p:spPr>
        <p:txBody>
          <a:bodyPr anchorCtr="0" anchor="ctr" bIns="45700" lIns="91425" spcFirstLastPara="1" rIns="91425" wrap="square" tIns="45700">
            <a:normAutofit fontScale="92500" lnSpcReduction="20000"/>
          </a:bodyPr>
          <a:lstStyle/>
          <a:p>
            <a:pPr indent="0" lvl="0" marL="0" rtl="0" algn="ctr">
              <a:lnSpc>
                <a:spcPct val="100000"/>
              </a:lnSpc>
              <a:spcBef>
                <a:spcPts val="0"/>
              </a:spcBef>
              <a:spcAft>
                <a:spcPts val="0"/>
              </a:spcAft>
              <a:buSzPct val="141538"/>
              <a:buNone/>
            </a:pPr>
            <a:r>
              <a:rPr b="1" lang="en-US" sz="2600">
                <a:solidFill>
                  <a:schemeClr val="accent2"/>
                </a:solidFill>
                <a:latin typeface="Arial"/>
                <a:ea typeface="Arial"/>
                <a:cs typeface="Arial"/>
                <a:sym typeface="Arial"/>
              </a:rPr>
              <a:t>Pa</a:t>
            </a:r>
            <a:r>
              <a:rPr b="1" lang="en-US">
                <a:solidFill>
                  <a:schemeClr val="accent2"/>
                </a:solidFill>
                <a:latin typeface="Arial"/>
                <a:ea typeface="Arial"/>
                <a:cs typeface="Arial"/>
                <a:sym typeface="Arial"/>
              </a:rPr>
              <a:t>rent/Caregiver Presentation</a:t>
            </a:r>
            <a:endParaRPr/>
          </a:p>
          <a:p>
            <a:pPr indent="0" lvl="0" marL="0" rtl="0" algn="ctr">
              <a:lnSpc>
                <a:spcPct val="100000"/>
              </a:lnSpc>
              <a:spcBef>
                <a:spcPts val="0"/>
              </a:spcBef>
              <a:spcAft>
                <a:spcPts val="0"/>
              </a:spcAft>
              <a:buSzPct val="153333"/>
              <a:buNone/>
            </a:pPr>
            <a:r>
              <a:rPr b="1" lang="en-US" sz="2400">
                <a:solidFill>
                  <a:schemeClr val="accent2"/>
                </a:solidFill>
                <a:latin typeface="Arial"/>
                <a:ea typeface="Arial"/>
                <a:cs typeface="Arial"/>
                <a:sym typeface="Arial"/>
              </a:rPr>
              <a:t>Presentación para Padres de Familia / Proveedores de Cuidado</a:t>
            </a:r>
            <a:endParaRPr/>
          </a:p>
          <a:p>
            <a:pPr indent="0" lvl="0" marL="0" rtl="0" algn="ctr">
              <a:lnSpc>
                <a:spcPct val="100000"/>
              </a:lnSpc>
              <a:spcBef>
                <a:spcPts val="0"/>
              </a:spcBef>
              <a:spcAft>
                <a:spcPts val="0"/>
              </a:spcAft>
              <a:buSzPct val="153333"/>
              <a:buNone/>
            </a:pPr>
            <a:r>
              <a:rPr b="1" lang="en-US" sz="2400" cap="none">
                <a:solidFill>
                  <a:schemeClr val="accent2"/>
                </a:solidFill>
                <a:latin typeface="Arial"/>
                <a:ea typeface="Arial"/>
                <a:cs typeface="Arial"/>
                <a:sym typeface="Arial"/>
              </a:rPr>
              <a:t>Fecha: PENDIENTE</a:t>
            </a:r>
            <a:endParaRPr/>
          </a:p>
          <a:p>
            <a:pPr indent="0" lvl="0" marL="0" rtl="0" algn="ctr">
              <a:lnSpc>
                <a:spcPct val="100000"/>
              </a:lnSpc>
              <a:spcBef>
                <a:spcPts val="0"/>
              </a:spcBef>
              <a:spcAft>
                <a:spcPts val="0"/>
              </a:spcAft>
              <a:buSzPct val="153333"/>
              <a:buNone/>
            </a:pPr>
            <a:r>
              <a:t/>
            </a:r>
            <a:endParaRPr>
              <a:solidFill>
                <a:schemeClr val="accent2"/>
              </a:solidFill>
            </a:endParaRPr>
          </a:p>
          <a:p>
            <a:pPr indent="0" lvl="0" marL="0" rtl="0" algn="ctr">
              <a:lnSpc>
                <a:spcPct val="100000"/>
              </a:lnSpc>
              <a:spcBef>
                <a:spcPts val="0"/>
              </a:spcBef>
              <a:spcAft>
                <a:spcPts val="0"/>
              </a:spcAft>
              <a:buSzPct val="153333"/>
              <a:buNone/>
            </a:pPr>
            <a:r>
              <a:rPr b="1" lang="en-US" cap="none">
                <a:solidFill>
                  <a:schemeClr val="accent2"/>
                </a:solidFill>
                <a:latin typeface="Arial"/>
                <a:ea typeface="Arial"/>
                <a:cs typeface="Arial"/>
                <a:sym typeface="Arial"/>
              </a:rPr>
              <a:t>Date: </a:t>
            </a:r>
            <a:r>
              <a:rPr b="1" lang="en-US">
                <a:solidFill>
                  <a:schemeClr val="accent2"/>
                </a:solidFill>
                <a:latin typeface="Arial"/>
                <a:ea typeface="Arial"/>
                <a:cs typeface="Arial"/>
                <a:sym typeface="Arial"/>
              </a:rPr>
              <a:t>November 2,2023</a:t>
            </a:r>
            <a:endParaRPr>
              <a:solidFill>
                <a:schemeClr val="accent2"/>
              </a:solidFill>
            </a:endParaRPr>
          </a:p>
        </p:txBody>
      </p:sp>
      <p:pic>
        <p:nvPicPr>
          <p:cNvPr id="92" name="Google Shape;92;p30"/>
          <p:cNvPicPr preferRelativeResize="0"/>
          <p:nvPr/>
        </p:nvPicPr>
        <p:blipFill>
          <a:blip r:embed="rId5">
            <a:alphaModFix/>
          </a:blip>
          <a:stretch>
            <a:fillRect/>
          </a:stretch>
        </p:blipFill>
        <p:spPr>
          <a:xfrm>
            <a:off x="316525" y="245925"/>
            <a:ext cx="2237400" cy="19705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1"/>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SzPts val="1800"/>
              <a:buNone/>
            </a:pPr>
            <a:r>
              <a:rPr b="1" lang="en-US" sz="3200"/>
              <a:t>Learning Objectives</a:t>
            </a:r>
            <a:br>
              <a:rPr b="1" lang="en-US" sz="3200"/>
            </a:br>
            <a:r>
              <a:rPr b="1" lang="en-US" sz="3200">
                <a:solidFill>
                  <a:srgbClr val="002177"/>
                </a:solidFill>
                <a:latin typeface="Poppins"/>
                <a:ea typeface="Poppins"/>
                <a:cs typeface="Poppins"/>
                <a:sym typeface="Poppins"/>
              </a:rPr>
              <a:t>Objetivos para el Aprendizaje</a:t>
            </a:r>
            <a:endParaRPr b="1" sz="3200"/>
          </a:p>
        </p:txBody>
      </p:sp>
      <p:sp>
        <p:nvSpPr>
          <p:cNvPr id="99" name="Google Shape;99;p1"/>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fontScale="70000" lnSpcReduction="20000"/>
          </a:bodyPr>
          <a:lstStyle/>
          <a:p>
            <a:pPr indent="-366298" lvl="0" marL="457200" rtl="0" algn="l">
              <a:lnSpc>
                <a:spcPct val="115000"/>
              </a:lnSpc>
              <a:spcBef>
                <a:spcPts val="0"/>
              </a:spcBef>
              <a:spcAft>
                <a:spcPts val="0"/>
              </a:spcAft>
              <a:buClr>
                <a:srgbClr val="FF0000"/>
              </a:buClr>
              <a:buSzPct val="110599"/>
              <a:buFont typeface="Poppins"/>
              <a:buChar char="★"/>
            </a:pPr>
            <a:r>
              <a:rPr b="1" lang="en-US" sz="2800">
                <a:solidFill>
                  <a:srgbClr val="FF0000"/>
                </a:solidFill>
                <a:latin typeface="Poppins"/>
                <a:ea typeface="Poppins"/>
                <a:cs typeface="Poppins"/>
                <a:sym typeface="Poppins"/>
              </a:rPr>
              <a:t>Learn about nicotine, cannabis, and fentanyl </a:t>
            </a:r>
            <a:endParaRPr b="1">
              <a:solidFill>
                <a:srgbClr val="FF0000"/>
              </a:solidFill>
            </a:endParaRPr>
          </a:p>
          <a:p>
            <a:pPr indent="-366298" lvl="0" marL="457200" rtl="0" algn="l">
              <a:lnSpc>
                <a:spcPct val="115000"/>
              </a:lnSpc>
              <a:spcBef>
                <a:spcPts val="0"/>
              </a:spcBef>
              <a:spcAft>
                <a:spcPts val="0"/>
              </a:spcAft>
              <a:buClr>
                <a:srgbClr val="002177"/>
              </a:buClr>
              <a:buSzPct val="110599"/>
              <a:buFont typeface="Poppins Light"/>
              <a:buChar char="★"/>
            </a:pPr>
            <a:r>
              <a:rPr lang="en-US" sz="2800">
                <a:solidFill>
                  <a:srgbClr val="002177"/>
                </a:solidFill>
                <a:latin typeface="Poppins Light"/>
                <a:ea typeface="Poppins Light"/>
                <a:cs typeface="Poppins Light"/>
                <a:sym typeface="Poppins Light"/>
              </a:rPr>
              <a:t>Learn how to recognize the signs when someone is under the influence of a substance</a:t>
            </a:r>
            <a:endParaRPr/>
          </a:p>
          <a:p>
            <a:pPr indent="-366298" lvl="0" marL="457200" rtl="0" algn="l">
              <a:lnSpc>
                <a:spcPct val="115000"/>
              </a:lnSpc>
              <a:spcBef>
                <a:spcPts val="0"/>
              </a:spcBef>
              <a:spcAft>
                <a:spcPts val="0"/>
              </a:spcAft>
              <a:buClr>
                <a:srgbClr val="002177"/>
              </a:buClr>
              <a:buSzPct val="110599"/>
              <a:buFont typeface="Poppins Light"/>
              <a:buChar char="★"/>
            </a:pPr>
            <a:r>
              <a:rPr lang="en-US" sz="2800">
                <a:solidFill>
                  <a:srgbClr val="002177"/>
                </a:solidFill>
                <a:latin typeface="Poppins Light"/>
                <a:ea typeface="Poppins Light"/>
                <a:cs typeface="Poppins Light"/>
                <a:sym typeface="Poppins Light"/>
              </a:rPr>
              <a:t>Identify the </a:t>
            </a:r>
            <a:r>
              <a:rPr b="1" lang="en-US" sz="2800">
                <a:solidFill>
                  <a:srgbClr val="FF0000"/>
                </a:solidFill>
                <a:latin typeface="Poppins"/>
                <a:ea typeface="Poppins"/>
                <a:cs typeface="Poppins"/>
                <a:sym typeface="Poppins"/>
              </a:rPr>
              <a:t>signs of an opioid</a:t>
            </a:r>
            <a:r>
              <a:rPr lang="en-US" sz="2800">
                <a:solidFill>
                  <a:srgbClr val="002177"/>
                </a:solidFill>
                <a:latin typeface="Poppins Light"/>
                <a:ea typeface="Poppins Light"/>
                <a:cs typeface="Poppins Light"/>
                <a:sym typeface="Poppins Light"/>
              </a:rPr>
              <a:t> overdose</a:t>
            </a:r>
            <a:endParaRPr/>
          </a:p>
          <a:p>
            <a:pPr indent="-366298" lvl="0" marL="457200" rtl="0" algn="l">
              <a:lnSpc>
                <a:spcPct val="115000"/>
              </a:lnSpc>
              <a:spcBef>
                <a:spcPts val="0"/>
              </a:spcBef>
              <a:spcAft>
                <a:spcPts val="0"/>
              </a:spcAft>
              <a:buClr>
                <a:srgbClr val="002177"/>
              </a:buClr>
              <a:buSzPct val="110599"/>
              <a:buFont typeface="Poppins Light"/>
              <a:buChar char="★"/>
            </a:pPr>
            <a:r>
              <a:rPr lang="en-US" sz="2800">
                <a:solidFill>
                  <a:srgbClr val="002177"/>
                </a:solidFill>
                <a:latin typeface="Poppins Light"/>
                <a:ea typeface="Poppins Light"/>
                <a:cs typeface="Poppins Light"/>
                <a:sym typeface="Poppins Light"/>
              </a:rPr>
              <a:t>Identify ways to talk to your child about the </a:t>
            </a:r>
            <a:r>
              <a:rPr b="1" lang="en-US" sz="2800">
                <a:solidFill>
                  <a:srgbClr val="FF0000"/>
                </a:solidFill>
                <a:latin typeface="Poppins"/>
                <a:ea typeface="Poppins"/>
                <a:cs typeface="Poppins"/>
                <a:sym typeface="Poppins"/>
              </a:rPr>
              <a:t>dangers of substance use</a:t>
            </a:r>
            <a:endParaRPr b="1">
              <a:solidFill>
                <a:srgbClr val="FF0000"/>
              </a:solidFill>
            </a:endParaRPr>
          </a:p>
          <a:p>
            <a:pPr indent="-366298" lvl="0" marL="457200" rtl="0" algn="l">
              <a:lnSpc>
                <a:spcPct val="115000"/>
              </a:lnSpc>
              <a:spcBef>
                <a:spcPts val="0"/>
              </a:spcBef>
              <a:spcAft>
                <a:spcPts val="0"/>
              </a:spcAft>
              <a:buClr>
                <a:srgbClr val="002177"/>
              </a:buClr>
              <a:buSzPct val="110599"/>
              <a:buFont typeface="Poppins Light"/>
              <a:buChar char="★"/>
            </a:pPr>
            <a:r>
              <a:rPr lang="en-US" sz="2800">
                <a:solidFill>
                  <a:srgbClr val="002177"/>
                </a:solidFill>
                <a:latin typeface="Poppins Light"/>
                <a:ea typeface="Poppins Light"/>
                <a:cs typeface="Poppins Light"/>
                <a:sym typeface="Poppins Light"/>
              </a:rPr>
              <a:t>Explore ways to check in with and monitor and supervise your child/children</a:t>
            </a:r>
            <a:endParaRPr/>
          </a:p>
          <a:p>
            <a:pPr indent="0" lvl="0" marL="114300" rtl="0" algn="l">
              <a:lnSpc>
                <a:spcPct val="90000"/>
              </a:lnSpc>
              <a:spcBef>
                <a:spcPts val="1000"/>
              </a:spcBef>
              <a:spcAft>
                <a:spcPts val="0"/>
              </a:spcAft>
              <a:buSzPct val="82949"/>
              <a:buNone/>
            </a:pPr>
            <a:r>
              <a:t/>
            </a:r>
            <a:endParaRPr/>
          </a:p>
        </p:txBody>
      </p:sp>
      <p:sp>
        <p:nvSpPr>
          <p:cNvPr id="100" name="Google Shape;100;p1"/>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fontScale="62500" lnSpcReduction="10000"/>
          </a:bodyPr>
          <a:lstStyle/>
          <a:p>
            <a:pPr indent="-364718" lvl="0" marL="457200" rtl="0" algn="l">
              <a:lnSpc>
                <a:spcPct val="115000"/>
              </a:lnSpc>
              <a:spcBef>
                <a:spcPts val="0"/>
              </a:spcBef>
              <a:spcAft>
                <a:spcPts val="0"/>
              </a:spcAft>
              <a:buClr>
                <a:srgbClr val="002177"/>
              </a:buClr>
              <a:buSzPct val="122448"/>
              <a:buFont typeface="Poppins Light"/>
              <a:buChar char="★"/>
            </a:pPr>
            <a:r>
              <a:rPr b="1" lang="en-US" sz="2800">
                <a:solidFill>
                  <a:srgbClr val="FF0000"/>
                </a:solidFill>
                <a:latin typeface="Poppins"/>
                <a:ea typeface="Poppins"/>
                <a:cs typeface="Poppins"/>
                <a:sym typeface="Poppins"/>
              </a:rPr>
              <a:t>Aprender sobre la nicotina, cannabis y fentanilo</a:t>
            </a:r>
            <a:r>
              <a:rPr lang="en-US" sz="2800">
                <a:solidFill>
                  <a:srgbClr val="002177"/>
                </a:solidFill>
                <a:latin typeface="Poppins Light"/>
                <a:ea typeface="Poppins Light"/>
                <a:cs typeface="Poppins Light"/>
                <a:sym typeface="Poppins Light"/>
              </a:rPr>
              <a:t> </a:t>
            </a:r>
            <a:endParaRPr/>
          </a:p>
          <a:p>
            <a:pPr indent="-364718" lvl="0" marL="457200" rtl="0" algn="l">
              <a:lnSpc>
                <a:spcPct val="115000"/>
              </a:lnSpc>
              <a:spcBef>
                <a:spcPts val="0"/>
              </a:spcBef>
              <a:spcAft>
                <a:spcPts val="0"/>
              </a:spcAft>
              <a:buClr>
                <a:srgbClr val="002177"/>
              </a:buClr>
              <a:buSzPct val="122448"/>
              <a:buFont typeface="Poppins Light"/>
              <a:buChar char="★"/>
            </a:pPr>
            <a:r>
              <a:rPr lang="en-US" sz="2800">
                <a:solidFill>
                  <a:srgbClr val="002177"/>
                </a:solidFill>
                <a:latin typeface="Poppins Light"/>
                <a:ea typeface="Poppins Light"/>
                <a:cs typeface="Poppins Light"/>
                <a:sym typeface="Poppins Light"/>
              </a:rPr>
              <a:t>Aprender a reconocer las señales cuando alguien está bajo la influencia de una sustancia</a:t>
            </a:r>
            <a:endParaRPr/>
          </a:p>
          <a:p>
            <a:pPr indent="-364718" lvl="0" marL="457200" rtl="0" algn="l">
              <a:lnSpc>
                <a:spcPct val="115000"/>
              </a:lnSpc>
              <a:spcBef>
                <a:spcPts val="0"/>
              </a:spcBef>
              <a:spcAft>
                <a:spcPts val="0"/>
              </a:spcAft>
              <a:buClr>
                <a:srgbClr val="002177"/>
              </a:buClr>
              <a:buSzPct val="122448"/>
              <a:buFont typeface="Poppins Light"/>
              <a:buChar char="★"/>
            </a:pPr>
            <a:r>
              <a:rPr lang="en-US" sz="2800">
                <a:solidFill>
                  <a:srgbClr val="002177"/>
                </a:solidFill>
                <a:latin typeface="Poppins Light"/>
                <a:ea typeface="Poppins Light"/>
                <a:cs typeface="Poppins Light"/>
                <a:sym typeface="Poppins Light"/>
              </a:rPr>
              <a:t>Identificar las </a:t>
            </a:r>
            <a:r>
              <a:rPr b="1" lang="en-US" sz="2800">
                <a:solidFill>
                  <a:srgbClr val="FF0000"/>
                </a:solidFill>
                <a:latin typeface="Poppins"/>
                <a:ea typeface="Poppins"/>
                <a:cs typeface="Poppins"/>
                <a:sym typeface="Poppins"/>
              </a:rPr>
              <a:t>señales de una sobredosis</a:t>
            </a:r>
            <a:r>
              <a:rPr lang="en-US" sz="2800">
                <a:solidFill>
                  <a:srgbClr val="002177"/>
                </a:solidFill>
                <a:latin typeface="Poppins Light"/>
                <a:ea typeface="Poppins Light"/>
                <a:cs typeface="Poppins Light"/>
                <a:sym typeface="Poppins Light"/>
              </a:rPr>
              <a:t> de opioides</a:t>
            </a:r>
            <a:endParaRPr/>
          </a:p>
          <a:p>
            <a:pPr indent="-364718" lvl="0" marL="457200" rtl="0" algn="l">
              <a:lnSpc>
                <a:spcPct val="115000"/>
              </a:lnSpc>
              <a:spcBef>
                <a:spcPts val="0"/>
              </a:spcBef>
              <a:spcAft>
                <a:spcPts val="0"/>
              </a:spcAft>
              <a:buClr>
                <a:srgbClr val="002177"/>
              </a:buClr>
              <a:buSzPct val="122448"/>
              <a:buFont typeface="Poppins Light"/>
              <a:buChar char="★"/>
            </a:pPr>
            <a:r>
              <a:rPr lang="en-US" sz="2800">
                <a:solidFill>
                  <a:srgbClr val="002177"/>
                </a:solidFill>
                <a:latin typeface="Poppins Light"/>
                <a:ea typeface="Poppins Light"/>
                <a:cs typeface="Poppins Light"/>
                <a:sym typeface="Poppins Light"/>
              </a:rPr>
              <a:t>Identificar maneras de hablar con su estudiante sobre los </a:t>
            </a:r>
            <a:r>
              <a:rPr b="1" lang="en-US" sz="2800">
                <a:solidFill>
                  <a:srgbClr val="FF0000"/>
                </a:solidFill>
                <a:latin typeface="Poppins"/>
                <a:ea typeface="Poppins"/>
                <a:cs typeface="Poppins"/>
                <a:sym typeface="Poppins"/>
              </a:rPr>
              <a:t>peligros del uso </a:t>
            </a:r>
            <a:r>
              <a:rPr lang="en-US" sz="2800">
                <a:solidFill>
                  <a:srgbClr val="002177"/>
                </a:solidFill>
                <a:latin typeface="Poppins Light"/>
                <a:ea typeface="Poppins Light"/>
                <a:cs typeface="Poppins Light"/>
                <a:sym typeface="Poppins Light"/>
              </a:rPr>
              <a:t>de sustancias</a:t>
            </a:r>
            <a:endParaRPr/>
          </a:p>
          <a:p>
            <a:pPr indent="-364718" lvl="0" marL="457200" rtl="0" algn="l">
              <a:lnSpc>
                <a:spcPct val="115000"/>
              </a:lnSpc>
              <a:spcBef>
                <a:spcPts val="0"/>
              </a:spcBef>
              <a:spcAft>
                <a:spcPts val="0"/>
              </a:spcAft>
              <a:buClr>
                <a:srgbClr val="002177"/>
              </a:buClr>
              <a:buSzPct val="122448"/>
              <a:buFont typeface="Poppins Light"/>
              <a:buChar char="★"/>
            </a:pPr>
            <a:r>
              <a:rPr lang="en-US" sz="2800">
                <a:solidFill>
                  <a:srgbClr val="002177"/>
                </a:solidFill>
                <a:latin typeface="Poppins Light"/>
                <a:ea typeface="Poppins Light"/>
                <a:cs typeface="Poppins Light"/>
                <a:sym typeface="Poppins Light"/>
              </a:rPr>
              <a:t>Explorar maneras de verificar y monitorear y supervisar a su estudiante</a:t>
            </a:r>
            <a:endParaRPr/>
          </a:p>
          <a:p>
            <a:pPr indent="-228600" lvl="0" marL="457200" rtl="0" algn="l">
              <a:lnSpc>
                <a:spcPct val="90000"/>
              </a:lnSpc>
              <a:spcBef>
                <a:spcPts val="1000"/>
              </a:spcBef>
              <a:spcAft>
                <a:spcPts val="0"/>
              </a:spcAft>
              <a:buClr>
                <a:schemeClr val="dk1"/>
              </a:buClr>
              <a:buSzPct val="91836"/>
              <a:buNone/>
            </a:pPr>
            <a:r>
              <a:t/>
            </a:r>
            <a:endParaRPr/>
          </a:p>
        </p:txBody>
      </p:sp>
      <p:pic>
        <p:nvPicPr>
          <p:cNvPr id="101" name="Google Shape;101;p1"/>
          <p:cNvPicPr preferRelativeResize="0"/>
          <p:nvPr/>
        </p:nvPicPr>
        <p:blipFill rotWithShape="1">
          <a:blip r:embed="rId3">
            <a:alphaModFix/>
          </a:blip>
          <a:srcRect b="0" l="0" r="0" t="0"/>
          <a:stretch/>
        </p:blipFill>
        <p:spPr>
          <a:xfrm>
            <a:off x="10438245" y="391960"/>
            <a:ext cx="1363180" cy="411172"/>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06" name="Shape 106"/>
        <p:cNvGrpSpPr/>
        <p:nvPr/>
      </p:nvGrpSpPr>
      <p:grpSpPr>
        <a:xfrm>
          <a:off x="0" y="0"/>
          <a:ext cx="0" cy="0"/>
          <a:chOff x="0" y="0"/>
          <a:chExt cx="0" cy="0"/>
        </a:xfrm>
      </p:grpSpPr>
      <p:sp>
        <p:nvSpPr>
          <p:cNvPr id="107" name="Google Shape;107;p2"/>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SzPts val="1800"/>
              <a:buNone/>
            </a:pPr>
            <a:r>
              <a:rPr b="1" lang="en-US" sz="3200"/>
              <a:t>Welcome</a:t>
            </a:r>
            <a:br>
              <a:rPr lang="en-US" sz="3200"/>
            </a:br>
            <a:r>
              <a:rPr b="1" lang="en-US" sz="3200">
                <a:solidFill>
                  <a:srgbClr val="002177"/>
                </a:solidFill>
                <a:latin typeface="Poppins"/>
                <a:ea typeface="Poppins"/>
                <a:cs typeface="Poppins"/>
                <a:sym typeface="Poppins"/>
              </a:rPr>
              <a:t>Bienvenida</a:t>
            </a:r>
            <a:endParaRPr sz="3200"/>
          </a:p>
        </p:txBody>
      </p:sp>
      <p:sp>
        <p:nvSpPr>
          <p:cNvPr id="108" name="Google Shape;108;p2"/>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fontScale="62500" lnSpcReduction="20000"/>
          </a:bodyPr>
          <a:lstStyle/>
          <a:p>
            <a:pPr indent="-381000" lvl="0" marL="457200" marR="0" rtl="0" algn="l">
              <a:lnSpc>
                <a:spcPct val="100000"/>
              </a:lnSpc>
              <a:spcBef>
                <a:spcPts val="0"/>
              </a:spcBef>
              <a:spcAft>
                <a:spcPts val="0"/>
              </a:spcAft>
              <a:buClr>
                <a:schemeClr val="accent2"/>
              </a:buClr>
              <a:buSzPct val="137142"/>
              <a:buFont typeface="Poppins"/>
              <a:buChar char="★"/>
            </a:pPr>
            <a:r>
              <a:rPr b="1" lang="en-US" sz="2800">
                <a:solidFill>
                  <a:srgbClr val="0563C1"/>
                </a:solidFill>
                <a:latin typeface="Poppins"/>
                <a:ea typeface="Poppins"/>
                <a:cs typeface="Poppins"/>
                <a:sym typeface="Poppins"/>
              </a:rPr>
              <a:t>All caregivers are welcome and valued. </a:t>
            </a:r>
            <a:endParaRPr/>
          </a:p>
          <a:p>
            <a:pPr indent="-381000" lvl="0" marL="457200" marR="0" rtl="0" algn="l">
              <a:lnSpc>
                <a:spcPct val="100000"/>
              </a:lnSpc>
              <a:spcBef>
                <a:spcPts val="0"/>
              </a:spcBef>
              <a:spcAft>
                <a:spcPts val="0"/>
              </a:spcAft>
              <a:buClr>
                <a:schemeClr val="accent2"/>
              </a:buClr>
              <a:buSzPct val="137142"/>
              <a:buFont typeface="Poppins"/>
              <a:buChar char="★"/>
            </a:pPr>
            <a:r>
              <a:rPr b="1" lang="en-US" sz="2800">
                <a:solidFill>
                  <a:srgbClr val="0563C1"/>
                </a:solidFill>
                <a:latin typeface="Poppins"/>
                <a:ea typeface="Poppins"/>
                <a:cs typeface="Poppins"/>
                <a:sym typeface="Poppins"/>
              </a:rPr>
              <a:t>Do what you need to take care of yourself during our time together. </a:t>
            </a:r>
            <a:endParaRPr/>
          </a:p>
          <a:p>
            <a:pPr indent="-381000" lvl="0" marL="457200" marR="0" rtl="0" algn="l">
              <a:lnSpc>
                <a:spcPct val="100000"/>
              </a:lnSpc>
              <a:spcBef>
                <a:spcPts val="0"/>
              </a:spcBef>
              <a:spcAft>
                <a:spcPts val="0"/>
              </a:spcAft>
              <a:buClr>
                <a:schemeClr val="accent2"/>
              </a:buClr>
              <a:buSzPct val="137142"/>
              <a:buFont typeface="Poppins"/>
              <a:buChar char="★"/>
            </a:pPr>
            <a:r>
              <a:rPr b="1" lang="en-US" sz="2800">
                <a:solidFill>
                  <a:srgbClr val="0563C1"/>
                </a:solidFill>
                <a:latin typeface="Poppins"/>
                <a:ea typeface="Poppins"/>
                <a:cs typeface="Poppins"/>
                <a:sym typeface="Poppins"/>
              </a:rPr>
              <a:t>We are allies. You are the expert on your child(ren). </a:t>
            </a:r>
            <a:endParaRPr/>
          </a:p>
          <a:p>
            <a:pPr indent="0" lvl="0" marL="0" marR="0" rtl="0" algn="l">
              <a:lnSpc>
                <a:spcPct val="100000"/>
              </a:lnSpc>
              <a:spcBef>
                <a:spcPts val="0"/>
              </a:spcBef>
              <a:spcAft>
                <a:spcPts val="0"/>
              </a:spcAft>
              <a:buClr>
                <a:schemeClr val="dk1"/>
              </a:buClr>
              <a:buSzPct val="62857"/>
              <a:buFont typeface="Arial"/>
              <a:buNone/>
            </a:pPr>
            <a:r>
              <a:t/>
            </a:r>
            <a:endParaRPr b="1" sz="2800">
              <a:solidFill>
                <a:srgbClr val="0563C1"/>
              </a:solidFill>
              <a:latin typeface="Poppins"/>
              <a:ea typeface="Poppins"/>
              <a:cs typeface="Poppins"/>
              <a:sym typeface="Poppins"/>
            </a:endParaRPr>
          </a:p>
          <a:p>
            <a:pPr indent="0" lvl="0" marL="0" marR="0" rtl="0" algn="just">
              <a:lnSpc>
                <a:spcPct val="100000"/>
              </a:lnSpc>
              <a:spcBef>
                <a:spcPts val="0"/>
              </a:spcBef>
              <a:spcAft>
                <a:spcPts val="0"/>
              </a:spcAft>
              <a:buClr>
                <a:srgbClr val="000000"/>
              </a:buClr>
              <a:buSzPct val="80000"/>
              <a:buFont typeface="Arial"/>
              <a:buNone/>
            </a:pPr>
            <a:r>
              <a:rPr b="1" i="0" lang="en-US" sz="2800" u="none" cap="none" strike="noStrike">
                <a:solidFill>
                  <a:srgbClr val="0563C1"/>
                </a:solidFill>
                <a:latin typeface="Poppins"/>
                <a:ea typeface="Poppins"/>
                <a:cs typeface="Poppins"/>
                <a:sym typeface="Poppins"/>
              </a:rPr>
              <a:t>The Los Angeles Unified School District (LAUSD) has operated a Tobacco Use Prevention Education (TUPE) Program for the past 35 years. For the past 11 years, this program has been operated through LAUSD’s Beyond the Bell (BTB) Branch. These accomplishments occurred in part through community education, which included students, their families, and school staff. </a:t>
            </a:r>
            <a:endParaRPr/>
          </a:p>
          <a:p>
            <a:pPr indent="-228600" lvl="0" marL="457200" rtl="0" algn="l">
              <a:lnSpc>
                <a:spcPct val="90000"/>
              </a:lnSpc>
              <a:spcBef>
                <a:spcPts val="1000"/>
              </a:spcBef>
              <a:spcAft>
                <a:spcPts val="0"/>
              </a:spcAft>
              <a:buClr>
                <a:schemeClr val="dk1"/>
              </a:buClr>
              <a:buSzPct val="102857"/>
              <a:buNone/>
            </a:pPr>
            <a:r>
              <a:t/>
            </a:r>
            <a:endParaRPr/>
          </a:p>
        </p:txBody>
      </p:sp>
      <p:sp>
        <p:nvSpPr>
          <p:cNvPr id="109" name="Google Shape;109;p2"/>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fontScale="55000" lnSpcReduction="20000"/>
          </a:bodyPr>
          <a:lstStyle/>
          <a:p>
            <a:pPr indent="-381000" lvl="0" marL="457200" marR="0" rtl="0" algn="l">
              <a:lnSpc>
                <a:spcPct val="100000"/>
              </a:lnSpc>
              <a:spcBef>
                <a:spcPts val="0"/>
              </a:spcBef>
              <a:spcAft>
                <a:spcPts val="0"/>
              </a:spcAft>
              <a:buClr>
                <a:schemeClr val="accent2"/>
              </a:buClr>
              <a:buSzPct val="155844"/>
              <a:buFont typeface="Poppins"/>
              <a:buChar char="★"/>
            </a:pPr>
            <a:r>
              <a:rPr b="1" lang="en-US" sz="2800">
                <a:solidFill>
                  <a:srgbClr val="0563C1"/>
                </a:solidFill>
                <a:latin typeface="Poppins"/>
                <a:ea typeface="Poppins"/>
                <a:cs typeface="Poppins"/>
                <a:sym typeface="Poppins"/>
              </a:rPr>
              <a:t>Se da la bienvenida y valora a todos los proveedores de cuidado. </a:t>
            </a:r>
            <a:endParaRPr/>
          </a:p>
          <a:p>
            <a:pPr indent="-381000" lvl="0" marL="457200" marR="0" rtl="0" algn="l">
              <a:lnSpc>
                <a:spcPct val="100000"/>
              </a:lnSpc>
              <a:spcBef>
                <a:spcPts val="0"/>
              </a:spcBef>
              <a:spcAft>
                <a:spcPts val="0"/>
              </a:spcAft>
              <a:buClr>
                <a:schemeClr val="accent2"/>
              </a:buClr>
              <a:buSzPct val="155844"/>
              <a:buFont typeface="Poppins"/>
              <a:buChar char="★"/>
            </a:pPr>
            <a:r>
              <a:rPr b="1" lang="en-US" sz="2800">
                <a:solidFill>
                  <a:srgbClr val="0563C1"/>
                </a:solidFill>
                <a:latin typeface="Poppins"/>
                <a:ea typeface="Poppins"/>
                <a:cs typeface="Poppins"/>
                <a:sym typeface="Poppins"/>
              </a:rPr>
              <a:t>Haga lo que necesite hacer para cuidar de sí mismo durante nuestro tiempo juntos. </a:t>
            </a:r>
            <a:endParaRPr/>
          </a:p>
          <a:p>
            <a:pPr indent="-381000" lvl="0" marL="457200" marR="0" rtl="0" algn="l">
              <a:lnSpc>
                <a:spcPct val="100000"/>
              </a:lnSpc>
              <a:spcBef>
                <a:spcPts val="0"/>
              </a:spcBef>
              <a:spcAft>
                <a:spcPts val="0"/>
              </a:spcAft>
              <a:buClr>
                <a:schemeClr val="accent2"/>
              </a:buClr>
              <a:buSzPct val="155844"/>
              <a:buFont typeface="Poppins"/>
              <a:buChar char="★"/>
            </a:pPr>
            <a:r>
              <a:rPr b="1" lang="en-US" sz="2800">
                <a:solidFill>
                  <a:srgbClr val="0563C1"/>
                </a:solidFill>
                <a:latin typeface="Poppins"/>
                <a:ea typeface="Poppins"/>
                <a:cs typeface="Poppins"/>
                <a:sym typeface="Poppins"/>
              </a:rPr>
              <a:t>Somos aliados. Usted es el experto cuando se trata de su estudiante o sus estudiantes. </a:t>
            </a:r>
            <a:endParaRPr/>
          </a:p>
          <a:p>
            <a:pPr indent="0" lvl="0" marL="0" marR="0" rtl="0" algn="l">
              <a:lnSpc>
                <a:spcPct val="100000"/>
              </a:lnSpc>
              <a:spcBef>
                <a:spcPts val="0"/>
              </a:spcBef>
              <a:spcAft>
                <a:spcPts val="0"/>
              </a:spcAft>
              <a:buClr>
                <a:schemeClr val="dk1"/>
              </a:buClr>
              <a:buSzPct val="71428"/>
              <a:buFont typeface="Arial"/>
              <a:buNone/>
            </a:pPr>
            <a:r>
              <a:t/>
            </a:r>
            <a:endParaRPr b="1" sz="2800">
              <a:solidFill>
                <a:srgbClr val="0563C1"/>
              </a:solidFill>
              <a:latin typeface="Poppins"/>
              <a:ea typeface="Poppins"/>
              <a:cs typeface="Poppins"/>
              <a:sym typeface="Poppins"/>
            </a:endParaRPr>
          </a:p>
          <a:p>
            <a:pPr indent="0" lvl="0" marL="0" marR="0" rtl="0" algn="just">
              <a:lnSpc>
                <a:spcPct val="100000"/>
              </a:lnSpc>
              <a:spcBef>
                <a:spcPts val="0"/>
              </a:spcBef>
              <a:spcAft>
                <a:spcPts val="0"/>
              </a:spcAft>
              <a:buClr>
                <a:srgbClr val="000000"/>
              </a:buClr>
              <a:buSzPct val="90909"/>
              <a:buFont typeface="Arial"/>
              <a:buNone/>
            </a:pPr>
            <a:r>
              <a:t/>
            </a:r>
            <a:endParaRPr b="1" i="0" sz="2800" u="none" cap="none" strike="noStrike">
              <a:solidFill>
                <a:srgbClr val="0563C1"/>
              </a:solidFill>
              <a:latin typeface="Poppins"/>
              <a:ea typeface="Poppins"/>
              <a:cs typeface="Poppins"/>
              <a:sym typeface="Poppins"/>
            </a:endParaRPr>
          </a:p>
          <a:p>
            <a:pPr indent="0" lvl="0" marL="0" marR="0" rtl="0" algn="just">
              <a:lnSpc>
                <a:spcPct val="100000"/>
              </a:lnSpc>
              <a:spcBef>
                <a:spcPts val="0"/>
              </a:spcBef>
              <a:spcAft>
                <a:spcPts val="0"/>
              </a:spcAft>
              <a:buClr>
                <a:srgbClr val="000000"/>
              </a:buClr>
              <a:buSzPct val="90909"/>
              <a:buFont typeface="Arial"/>
              <a:buNone/>
            </a:pPr>
            <a:r>
              <a:rPr b="1" i="0" lang="en-US" sz="2800" u="none" cap="none" strike="noStrike">
                <a:solidFill>
                  <a:srgbClr val="0563C1"/>
                </a:solidFill>
                <a:latin typeface="Poppins"/>
                <a:ea typeface="Poppins"/>
                <a:cs typeface="Poppins"/>
                <a:sym typeface="Poppins"/>
              </a:rPr>
              <a:t>El Distrito Escolar Unificado de Los Ángeles (LAUSD, por sus siglas en inglés) ha operado un Programa de Educación para la Prevención del Uso del Tabaco (TUPE, por sus siglas en inglés) durante los últimos 35 años. Durante los últimos 11 años, este programa ha sido operado a través de la Oficina del programa  Beyond de Bell (BTB, por sus siglas en inglés) del LAUSD. Estos logros ocurrieron en parte a través de la educación comunitaria, que incluyó a los estudiantes, sus familias y el personal de la escuela. </a:t>
            </a:r>
            <a:endParaRPr/>
          </a:p>
          <a:p>
            <a:pPr indent="-228600" lvl="0" marL="457200" rtl="0" algn="l">
              <a:lnSpc>
                <a:spcPct val="90000"/>
              </a:lnSpc>
              <a:spcBef>
                <a:spcPts val="1000"/>
              </a:spcBef>
              <a:spcAft>
                <a:spcPts val="0"/>
              </a:spcAft>
              <a:buClr>
                <a:schemeClr val="dk1"/>
              </a:buClr>
              <a:buSzPct val="116883"/>
              <a:buNone/>
            </a:pPr>
            <a:r>
              <a:t/>
            </a:r>
            <a:endParaRPr/>
          </a:p>
        </p:txBody>
      </p:sp>
      <p:pic>
        <p:nvPicPr>
          <p:cNvPr id="110" name="Google Shape;110;p2"/>
          <p:cNvPicPr preferRelativeResize="0"/>
          <p:nvPr/>
        </p:nvPicPr>
        <p:blipFill rotWithShape="1">
          <a:blip r:embed="rId3">
            <a:alphaModFix/>
          </a:blip>
          <a:srcRect b="0" l="0" r="0" t="0"/>
          <a:stretch/>
        </p:blipFill>
        <p:spPr>
          <a:xfrm>
            <a:off x="10438245" y="391960"/>
            <a:ext cx="1363180" cy="411172"/>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pic>
        <p:nvPicPr>
          <p:cNvPr id="115" name="Google Shape;115;p3"/>
          <p:cNvPicPr preferRelativeResize="0"/>
          <p:nvPr/>
        </p:nvPicPr>
        <p:blipFill rotWithShape="1">
          <a:blip r:embed="rId3">
            <a:alphaModFix/>
          </a:blip>
          <a:srcRect b="0" l="0" r="0" t="0"/>
          <a:stretch/>
        </p:blipFill>
        <p:spPr>
          <a:xfrm>
            <a:off x="-882581" y="277092"/>
            <a:ext cx="13957162" cy="9982039"/>
          </a:xfrm>
          <a:prstGeom prst="rect">
            <a:avLst/>
          </a:prstGeom>
          <a:noFill/>
          <a:ln>
            <a:noFill/>
          </a:ln>
        </p:spPr>
      </p:pic>
      <p:pic>
        <p:nvPicPr>
          <p:cNvPr id="116" name="Google Shape;116;p3"/>
          <p:cNvPicPr preferRelativeResize="0"/>
          <p:nvPr/>
        </p:nvPicPr>
        <p:blipFill rotWithShape="1">
          <a:blip r:embed="rId4">
            <a:alphaModFix/>
          </a:blip>
          <a:srcRect b="0" l="0" r="0" t="0"/>
          <a:stretch/>
        </p:blipFill>
        <p:spPr>
          <a:xfrm>
            <a:off x="10438245" y="391960"/>
            <a:ext cx="1363180" cy="411172"/>
          </a:xfrm>
          <a:prstGeom prst="rect">
            <a:avLst/>
          </a:prstGeom>
          <a:noFill/>
          <a:ln>
            <a:noFill/>
          </a:ln>
        </p:spPr>
      </p:pic>
      <p:sp>
        <p:nvSpPr>
          <p:cNvPr id="117" name="Google Shape;117;p3"/>
          <p:cNvSpPr txBox="1"/>
          <p:nvPr>
            <p:ph type="ctrTitle"/>
          </p:nvPr>
        </p:nvSpPr>
        <p:spPr>
          <a:xfrm>
            <a:off x="735124" y="1893201"/>
            <a:ext cx="10653300" cy="165780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lt1"/>
              </a:buClr>
              <a:buSzPct val="60000"/>
              <a:buFont typeface="Arial"/>
              <a:buNone/>
            </a:pPr>
            <a:r>
              <a:t/>
            </a:r>
            <a:endParaRPr b="1">
              <a:solidFill>
                <a:schemeClr val="lt1"/>
              </a:solidFill>
              <a:latin typeface="Poppins"/>
              <a:ea typeface="Poppins"/>
              <a:cs typeface="Poppins"/>
              <a:sym typeface="Poppins"/>
            </a:endParaRPr>
          </a:p>
          <a:p>
            <a:pPr indent="0" lvl="0" marL="0" rtl="0" algn="ctr">
              <a:lnSpc>
                <a:spcPct val="90000"/>
              </a:lnSpc>
              <a:spcBef>
                <a:spcPts val="0"/>
              </a:spcBef>
              <a:spcAft>
                <a:spcPts val="0"/>
              </a:spcAft>
              <a:buClr>
                <a:schemeClr val="lt1"/>
              </a:buClr>
              <a:buSzPct val="80197"/>
              <a:buFont typeface="Arial"/>
              <a:buNone/>
            </a:pPr>
            <a:r>
              <a:rPr b="1" lang="en-US" sz="4488">
                <a:solidFill>
                  <a:srgbClr val="002177"/>
                </a:solidFill>
                <a:latin typeface="Poppins"/>
                <a:ea typeface="Poppins"/>
                <a:cs typeface="Poppins"/>
                <a:sym typeface="Poppins"/>
              </a:rPr>
              <a:t>Strategic Plan</a:t>
            </a:r>
            <a:br>
              <a:rPr b="1" lang="en-US" sz="4488">
                <a:solidFill>
                  <a:srgbClr val="002177"/>
                </a:solidFill>
                <a:latin typeface="Poppins"/>
                <a:ea typeface="Poppins"/>
                <a:cs typeface="Poppins"/>
                <a:sym typeface="Poppins"/>
              </a:rPr>
            </a:br>
            <a:r>
              <a:rPr b="1" lang="en-US" sz="4488">
                <a:solidFill>
                  <a:srgbClr val="002177"/>
                </a:solidFill>
                <a:latin typeface="Poppins"/>
                <a:ea typeface="Poppins"/>
                <a:cs typeface="Poppins"/>
                <a:sym typeface="Poppins"/>
              </a:rPr>
              <a:t>Plan Estratégico</a:t>
            </a:r>
            <a:endParaRPr sz="4488">
              <a:solidFill>
                <a:srgbClr val="002177"/>
              </a:solidFill>
              <a:latin typeface="Poppins"/>
              <a:ea typeface="Poppins"/>
              <a:cs typeface="Poppins"/>
              <a:sym typeface="Poppins"/>
            </a:endParaRPr>
          </a:p>
          <a:p>
            <a:pPr indent="0" lvl="0" marL="0" rtl="0" algn="ctr">
              <a:lnSpc>
                <a:spcPct val="90000"/>
              </a:lnSpc>
              <a:spcBef>
                <a:spcPts val="0"/>
              </a:spcBef>
              <a:spcAft>
                <a:spcPts val="0"/>
              </a:spcAft>
              <a:buClr>
                <a:schemeClr val="lt1"/>
              </a:buClr>
              <a:buSzPct val="60000"/>
              <a:buFont typeface="Arial"/>
              <a:buNone/>
            </a:pPr>
            <a:r>
              <a:t/>
            </a:r>
            <a:endParaRPr b="1">
              <a:solidFill>
                <a:schemeClr val="lt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4"/>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SzPts val="1800"/>
              <a:buNone/>
            </a:pPr>
            <a:r>
              <a:rPr b="1" lang="en-US" sz="3200">
                <a:latin typeface="Poppins"/>
                <a:ea typeface="Poppins"/>
                <a:cs typeface="Poppins"/>
                <a:sym typeface="Poppins"/>
              </a:rPr>
              <a:t>LAUSD 2022-2026 Strategic Plan</a:t>
            </a:r>
            <a:br>
              <a:rPr b="1" lang="en-US" sz="3200">
                <a:latin typeface="Poppins"/>
                <a:ea typeface="Poppins"/>
                <a:cs typeface="Poppins"/>
                <a:sym typeface="Poppins"/>
              </a:rPr>
            </a:br>
            <a:r>
              <a:rPr b="1" lang="en-US" sz="3200">
                <a:latin typeface="Poppins"/>
                <a:ea typeface="Poppins"/>
                <a:cs typeface="Poppins"/>
                <a:sym typeface="Poppins"/>
              </a:rPr>
              <a:t>PLAN ESTRATÉGICO DE LAUSD </a:t>
            </a:r>
            <a:br>
              <a:rPr b="1" lang="en-US" sz="3200">
                <a:latin typeface="Poppins"/>
                <a:ea typeface="Poppins"/>
                <a:cs typeface="Poppins"/>
                <a:sym typeface="Poppins"/>
              </a:rPr>
            </a:br>
            <a:r>
              <a:rPr b="1" lang="en-US" sz="3200">
                <a:latin typeface="Poppins"/>
                <a:ea typeface="Poppins"/>
                <a:cs typeface="Poppins"/>
                <a:sym typeface="Poppins"/>
              </a:rPr>
              <a:t>2022– 2026</a:t>
            </a:r>
            <a:endParaRPr sz="3200"/>
          </a:p>
        </p:txBody>
      </p:sp>
      <p:sp>
        <p:nvSpPr>
          <p:cNvPr id="124" name="Google Shape;124;p4"/>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p>
            <a:pPr indent="-292792" lvl="0" marL="306000" rtl="0" algn="l">
              <a:lnSpc>
                <a:spcPct val="100000"/>
              </a:lnSpc>
              <a:spcBef>
                <a:spcPts val="0"/>
              </a:spcBef>
              <a:spcAft>
                <a:spcPts val="0"/>
              </a:spcAft>
              <a:buClr>
                <a:srgbClr val="002177"/>
              </a:buClr>
              <a:buSzPts val="2000"/>
              <a:buFont typeface="Poppins"/>
              <a:buChar char="★"/>
            </a:pPr>
            <a:r>
              <a:rPr b="1" lang="en-US" sz="2000">
                <a:solidFill>
                  <a:srgbClr val="002177"/>
                </a:solidFill>
                <a:latin typeface="Poppins"/>
                <a:ea typeface="Poppins"/>
                <a:cs typeface="Poppins"/>
                <a:sym typeface="Poppins"/>
              </a:rPr>
              <a:t>Joy and Wellness</a:t>
            </a:r>
            <a:endParaRPr/>
          </a:p>
          <a:p>
            <a:pPr indent="-304476" lvl="1" marL="630000" rtl="0" algn="l">
              <a:lnSpc>
                <a:spcPct val="100000"/>
              </a:lnSpc>
              <a:spcBef>
                <a:spcPts val="1040"/>
              </a:spcBef>
              <a:spcAft>
                <a:spcPts val="0"/>
              </a:spcAft>
              <a:buClr>
                <a:srgbClr val="002177"/>
              </a:buClr>
              <a:buSzPts val="2000"/>
              <a:buFont typeface="Poppins"/>
              <a:buChar char="●"/>
            </a:pPr>
            <a:r>
              <a:rPr lang="en-US" sz="2000">
                <a:solidFill>
                  <a:srgbClr val="002177"/>
                </a:solidFill>
                <a:latin typeface="Poppins"/>
                <a:ea typeface="Poppins"/>
                <a:cs typeface="Poppins"/>
                <a:sym typeface="Poppins"/>
              </a:rPr>
              <a:t>Whole-Child Well-Being</a:t>
            </a:r>
            <a:endParaRPr/>
          </a:p>
          <a:p>
            <a:pPr indent="-304476" lvl="1" marL="630000" rtl="0" algn="l">
              <a:lnSpc>
                <a:spcPct val="100000"/>
              </a:lnSpc>
              <a:spcBef>
                <a:spcPts val="1040"/>
              </a:spcBef>
              <a:spcAft>
                <a:spcPts val="0"/>
              </a:spcAft>
              <a:buClr>
                <a:srgbClr val="002177"/>
              </a:buClr>
              <a:buSzPts val="2000"/>
              <a:buFont typeface="Poppins"/>
              <a:buChar char="●"/>
            </a:pPr>
            <a:r>
              <a:rPr lang="en-US" sz="2000">
                <a:solidFill>
                  <a:srgbClr val="002177"/>
                </a:solidFill>
                <a:latin typeface="Poppins"/>
                <a:ea typeface="Poppins"/>
                <a:cs typeface="Poppins"/>
                <a:sym typeface="Poppins"/>
              </a:rPr>
              <a:t>Strong Social-Emotional Skills</a:t>
            </a:r>
            <a:endParaRPr/>
          </a:p>
          <a:p>
            <a:pPr indent="0" lvl="1" marL="325524" rtl="0" algn="l">
              <a:lnSpc>
                <a:spcPct val="100000"/>
              </a:lnSpc>
              <a:spcBef>
                <a:spcPts val="1040"/>
              </a:spcBef>
              <a:spcAft>
                <a:spcPts val="0"/>
              </a:spcAft>
              <a:buClr>
                <a:srgbClr val="002177"/>
              </a:buClr>
              <a:buSzPts val="2000"/>
              <a:buNone/>
            </a:pPr>
            <a:r>
              <a:t/>
            </a:r>
            <a:endParaRPr sz="2000">
              <a:solidFill>
                <a:srgbClr val="002177"/>
              </a:solidFill>
              <a:latin typeface="Poppins"/>
              <a:ea typeface="Poppins"/>
              <a:cs typeface="Poppins"/>
              <a:sym typeface="Poppins"/>
            </a:endParaRPr>
          </a:p>
          <a:p>
            <a:pPr indent="-228600" lvl="0" marL="457200" rtl="0" algn="l">
              <a:lnSpc>
                <a:spcPct val="90000"/>
              </a:lnSpc>
              <a:spcBef>
                <a:spcPts val="1000"/>
              </a:spcBef>
              <a:spcAft>
                <a:spcPts val="0"/>
              </a:spcAft>
              <a:buClr>
                <a:schemeClr val="dk1"/>
              </a:buClr>
              <a:buSzPts val="1800"/>
              <a:buNone/>
            </a:pPr>
            <a:r>
              <a:t/>
            </a:r>
            <a:endParaRPr/>
          </a:p>
        </p:txBody>
      </p:sp>
      <p:sp>
        <p:nvSpPr>
          <p:cNvPr id="125" name="Google Shape;125;p4"/>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p>
            <a:pPr indent="-292792" lvl="0" marL="306000" rtl="0" algn="l">
              <a:lnSpc>
                <a:spcPct val="100000"/>
              </a:lnSpc>
              <a:spcBef>
                <a:spcPts val="0"/>
              </a:spcBef>
              <a:spcAft>
                <a:spcPts val="0"/>
              </a:spcAft>
              <a:buClr>
                <a:srgbClr val="002177"/>
              </a:buClr>
              <a:buSzPts val="2000"/>
              <a:buFont typeface="Poppins"/>
              <a:buChar char="★"/>
            </a:pPr>
            <a:r>
              <a:rPr b="1" lang="en-US" sz="2000">
                <a:solidFill>
                  <a:srgbClr val="002177"/>
                </a:solidFill>
                <a:latin typeface="Poppins"/>
                <a:ea typeface="Poppins"/>
                <a:cs typeface="Poppins"/>
                <a:sym typeface="Poppins"/>
              </a:rPr>
              <a:t>Alegría y Bienestar</a:t>
            </a:r>
            <a:endParaRPr/>
          </a:p>
          <a:p>
            <a:pPr indent="-304476" lvl="1" marL="630000" rtl="0" algn="l">
              <a:lnSpc>
                <a:spcPct val="100000"/>
              </a:lnSpc>
              <a:spcBef>
                <a:spcPts val="1040"/>
              </a:spcBef>
              <a:spcAft>
                <a:spcPts val="0"/>
              </a:spcAft>
              <a:buClr>
                <a:srgbClr val="002177"/>
              </a:buClr>
              <a:buSzPts val="2000"/>
              <a:buFont typeface="Poppins"/>
              <a:buChar char="●"/>
            </a:pPr>
            <a:r>
              <a:rPr lang="en-US" sz="2000">
                <a:solidFill>
                  <a:srgbClr val="002177"/>
                </a:solidFill>
                <a:latin typeface="Poppins"/>
                <a:ea typeface="Poppins"/>
                <a:cs typeface="Poppins"/>
                <a:sym typeface="Poppins"/>
              </a:rPr>
              <a:t>Bienestar Integral del Niño(a)</a:t>
            </a:r>
            <a:endParaRPr/>
          </a:p>
          <a:p>
            <a:pPr indent="-304476" lvl="1" marL="630000" rtl="0" algn="l">
              <a:lnSpc>
                <a:spcPct val="100000"/>
              </a:lnSpc>
              <a:spcBef>
                <a:spcPts val="1040"/>
              </a:spcBef>
              <a:spcAft>
                <a:spcPts val="0"/>
              </a:spcAft>
              <a:buClr>
                <a:srgbClr val="002177"/>
              </a:buClr>
              <a:buSzPts val="2000"/>
              <a:buFont typeface="Poppins"/>
              <a:buChar char="●"/>
            </a:pPr>
            <a:r>
              <a:rPr lang="en-US" sz="2000">
                <a:solidFill>
                  <a:srgbClr val="002177"/>
                </a:solidFill>
                <a:latin typeface="Poppins"/>
                <a:ea typeface="Poppins"/>
                <a:cs typeface="Poppins"/>
                <a:sym typeface="Poppins"/>
              </a:rPr>
              <a:t>Habilidades Socioemocionales Sólidas</a:t>
            </a:r>
            <a:endParaRPr/>
          </a:p>
          <a:p>
            <a:pPr indent="-228600" lvl="0" marL="457200" rtl="0" algn="l">
              <a:lnSpc>
                <a:spcPct val="90000"/>
              </a:lnSpc>
              <a:spcBef>
                <a:spcPts val="1000"/>
              </a:spcBef>
              <a:spcAft>
                <a:spcPts val="0"/>
              </a:spcAft>
              <a:buClr>
                <a:schemeClr val="dk1"/>
              </a:buClr>
              <a:buSzPts val="1800"/>
              <a:buNone/>
            </a:pPr>
            <a:r>
              <a:t/>
            </a:r>
            <a:endParaRPr/>
          </a:p>
        </p:txBody>
      </p:sp>
      <p:pic>
        <p:nvPicPr>
          <p:cNvPr id="126" name="Google Shape;126;p4"/>
          <p:cNvPicPr preferRelativeResize="0"/>
          <p:nvPr/>
        </p:nvPicPr>
        <p:blipFill rotWithShape="1">
          <a:blip r:embed="rId3">
            <a:alphaModFix/>
          </a:blip>
          <a:srcRect b="0" l="0" r="0" t="0"/>
          <a:stretch/>
        </p:blipFill>
        <p:spPr>
          <a:xfrm>
            <a:off x="1177090" y="3429000"/>
            <a:ext cx="4288528" cy="2616232"/>
          </a:xfrm>
          <a:prstGeom prst="rect">
            <a:avLst/>
          </a:prstGeom>
          <a:noFill/>
          <a:ln>
            <a:noFill/>
          </a:ln>
        </p:spPr>
      </p:pic>
      <p:pic>
        <p:nvPicPr>
          <p:cNvPr id="127" name="Google Shape;127;p4"/>
          <p:cNvPicPr preferRelativeResize="0"/>
          <p:nvPr/>
        </p:nvPicPr>
        <p:blipFill rotWithShape="1">
          <a:blip r:embed="rId4">
            <a:alphaModFix/>
          </a:blip>
          <a:srcRect b="0" l="0" r="0" t="0"/>
          <a:stretch/>
        </p:blipFill>
        <p:spPr>
          <a:xfrm>
            <a:off x="6632863" y="3429000"/>
            <a:ext cx="4260273" cy="2616232"/>
          </a:xfrm>
          <a:prstGeom prst="rect">
            <a:avLst/>
          </a:prstGeom>
          <a:noFill/>
          <a:ln>
            <a:noFill/>
          </a:ln>
        </p:spPr>
      </p:pic>
      <p:sp>
        <p:nvSpPr>
          <p:cNvPr id="128" name="Google Shape;128;p4"/>
          <p:cNvSpPr txBox="1"/>
          <p:nvPr/>
        </p:nvSpPr>
        <p:spPr>
          <a:xfrm>
            <a:off x="660534" y="6247275"/>
            <a:ext cx="7700700" cy="431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800"/>
              <a:buFont typeface="Arial"/>
              <a:buNone/>
            </a:pPr>
            <a:r>
              <a:rPr b="0" i="0" lang="en-US" sz="800" u="none" cap="none" strike="noStrike">
                <a:solidFill>
                  <a:schemeClr val="dk1"/>
                </a:solidFill>
                <a:latin typeface="Calibri"/>
                <a:ea typeface="Calibri"/>
                <a:cs typeface="Calibri"/>
                <a:sym typeface="Calibri"/>
              </a:rPr>
              <a:t>Plan Estratégico de LAUSD</a:t>
            </a:r>
            <a:endParaRPr/>
          </a:p>
          <a:p>
            <a:pPr indent="0" lvl="0" marL="0" marR="0" rtl="0" algn="l">
              <a:lnSpc>
                <a:spcPct val="100000"/>
              </a:lnSpc>
              <a:spcBef>
                <a:spcPts val="0"/>
              </a:spcBef>
              <a:spcAft>
                <a:spcPts val="0"/>
              </a:spcAft>
              <a:buClr>
                <a:srgbClr val="000000"/>
              </a:buClr>
              <a:buSzPts val="800"/>
              <a:buFont typeface="Arial"/>
              <a:buNone/>
            </a:pPr>
            <a:r>
              <a:rPr b="0" i="0" lang="en-US" sz="800" u="sng" cap="none" strike="noStrike">
                <a:solidFill>
                  <a:schemeClr val="hlink"/>
                </a:solidFill>
                <a:latin typeface="Calibri"/>
                <a:ea typeface="Calibri"/>
                <a:cs typeface="Calibri"/>
                <a:sym typeface="Calibri"/>
                <a:hlinkClick r:id="rId5"/>
              </a:rPr>
              <a:t>https://sites.google.com/lausd.net/lausdstrategicplan/ho</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5"/>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SzPts val="1800"/>
              <a:buNone/>
            </a:pPr>
            <a:r>
              <a:rPr b="1" lang="en-US" sz="3200">
                <a:latin typeface="Poppins"/>
                <a:ea typeface="Poppins"/>
                <a:cs typeface="Poppins"/>
                <a:sym typeface="Poppins"/>
              </a:rPr>
              <a:t>Reflection Activity</a:t>
            </a:r>
            <a:br>
              <a:rPr b="1" lang="en-US" sz="3200">
                <a:latin typeface="Poppins"/>
                <a:ea typeface="Poppins"/>
                <a:cs typeface="Poppins"/>
                <a:sym typeface="Poppins"/>
              </a:rPr>
            </a:br>
            <a:r>
              <a:rPr b="1" lang="en-US" sz="3200">
                <a:latin typeface="Poppins"/>
                <a:ea typeface="Poppins"/>
                <a:cs typeface="Poppins"/>
                <a:sym typeface="Poppins"/>
              </a:rPr>
              <a:t>Actividad para Reflexionar</a:t>
            </a:r>
            <a:endParaRPr sz="3200"/>
          </a:p>
        </p:txBody>
      </p:sp>
      <p:sp>
        <p:nvSpPr>
          <p:cNvPr id="135" name="Google Shape;135;p5"/>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p>
            <a:pPr indent="-342900" lvl="0" marL="457200" rtl="0" algn="l">
              <a:lnSpc>
                <a:spcPct val="90000"/>
              </a:lnSpc>
              <a:spcBef>
                <a:spcPts val="1000"/>
              </a:spcBef>
              <a:spcAft>
                <a:spcPts val="0"/>
              </a:spcAft>
              <a:buClr>
                <a:schemeClr val="dk1"/>
              </a:buClr>
              <a:buSzPts val="1800"/>
              <a:buChar char="•"/>
            </a:pPr>
            <a:r>
              <a:rPr b="1" lang="en-US" sz="2800">
                <a:solidFill>
                  <a:srgbClr val="FF6600"/>
                </a:solidFill>
                <a:latin typeface="Poppins"/>
                <a:ea typeface="Poppins"/>
                <a:cs typeface="Poppins"/>
                <a:sym typeface="Poppins"/>
              </a:rPr>
              <a:t>What gives me hope or strength during difficult times?</a:t>
            </a:r>
            <a:endParaRPr/>
          </a:p>
          <a:p>
            <a:pPr indent="-228600" lvl="0" marL="457200" rtl="0" algn="l">
              <a:lnSpc>
                <a:spcPct val="90000"/>
              </a:lnSpc>
              <a:spcBef>
                <a:spcPts val="1000"/>
              </a:spcBef>
              <a:spcAft>
                <a:spcPts val="0"/>
              </a:spcAft>
              <a:buClr>
                <a:schemeClr val="dk1"/>
              </a:buClr>
              <a:buSzPts val="1800"/>
              <a:buNone/>
            </a:pPr>
            <a:r>
              <a:t/>
            </a:r>
            <a:endParaRPr b="1">
              <a:solidFill>
                <a:srgbClr val="FF6600"/>
              </a:solidFill>
              <a:latin typeface="Poppins"/>
              <a:ea typeface="Poppins"/>
              <a:cs typeface="Poppins"/>
              <a:sym typeface="Poppins"/>
            </a:endParaRPr>
          </a:p>
          <a:p>
            <a:pPr indent="-228600" lvl="0" marL="457200" rtl="0" algn="l">
              <a:lnSpc>
                <a:spcPct val="90000"/>
              </a:lnSpc>
              <a:spcBef>
                <a:spcPts val="1000"/>
              </a:spcBef>
              <a:spcAft>
                <a:spcPts val="0"/>
              </a:spcAft>
              <a:buClr>
                <a:schemeClr val="dk1"/>
              </a:buClr>
              <a:buSzPts val="1800"/>
              <a:buNone/>
            </a:pPr>
            <a:r>
              <a:t/>
            </a:r>
            <a:endParaRPr b="1" sz="2800">
              <a:solidFill>
                <a:srgbClr val="FF6600"/>
              </a:solidFill>
            </a:endParaRPr>
          </a:p>
          <a:p>
            <a:pPr indent="-228600" lvl="0" marL="457200" rtl="0" algn="l">
              <a:lnSpc>
                <a:spcPct val="90000"/>
              </a:lnSpc>
              <a:spcBef>
                <a:spcPts val="1000"/>
              </a:spcBef>
              <a:spcAft>
                <a:spcPts val="0"/>
              </a:spcAft>
              <a:buClr>
                <a:schemeClr val="dk1"/>
              </a:buClr>
              <a:buSzPts val="1800"/>
              <a:buNone/>
            </a:pPr>
            <a:r>
              <a:t/>
            </a:r>
            <a:endParaRPr/>
          </a:p>
        </p:txBody>
      </p:sp>
      <p:sp>
        <p:nvSpPr>
          <p:cNvPr id="136" name="Google Shape;136;p5"/>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p>
            <a:pPr indent="-342900" lvl="0" marL="457200" rtl="0" algn="l">
              <a:lnSpc>
                <a:spcPct val="90000"/>
              </a:lnSpc>
              <a:spcBef>
                <a:spcPts val="1000"/>
              </a:spcBef>
              <a:spcAft>
                <a:spcPts val="0"/>
              </a:spcAft>
              <a:buClr>
                <a:schemeClr val="dk1"/>
              </a:buClr>
              <a:buSzPts val="1800"/>
              <a:buChar char="•"/>
            </a:pPr>
            <a:r>
              <a:rPr b="1" lang="en-US" sz="2800">
                <a:solidFill>
                  <a:srgbClr val="FF6600"/>
                </a:solidFill>
                <a:latin typeface="Poppins"/>
                <a:ea typeface="Poppins"/>
                <a:cs typeface="Poppins"/>
                <a:sym typeface="Poppins"/>
              </a:rPr>
              <a:t>¿Qué me da esperanza o fuerza en los tiempos difíciles?</a:t>
            </a:r>
            <a:endParaRPr/>
          </a:p>
          <a:p>
            <a:pPr indent="-228600" lvl="0" marL="457200" rtl="0" algn="l">
              <a:lnSpc>
                <a:spcPct val="90000"/>
              </a:lnSpc>
              <a:spcBef>
                <a:spcPts val="1000"/>
              </a:spcBef>
              <a:spcAft>
                <a:spcPts val="0"/>
              </a:spcAft>
              <a:buClr>
                <a:schemeClr val="dk1"/>
              </a:buClr>
              <a:buSzPts val="1800"/>
              <a:buNone/>
            </a:pPr>
            <a:r>
              <a:t/>
            </a:r>
            <a:endParaRPr/>
          </a:p>
        </p:txBody>
      </p:sp>
      <p:pic>
        <p:nvPicPr>
          <p:cNvPr id="137" name="Google Shape;137;p5"/>
          <p:cNvPicPr preferRelativeResize="0"/>
          <p:nvPr/>
        </p:nvPicPr>
        <p:blipFill rotWithShape="1">
          <a:blip r:embed="rId3">
            <a:alphaModFix/>
          </a:blip>
          <a:srcRect b="0" l="0" r="0" t="0"/>
          <a:stretch/>
        </p:blipFill>
        <p:spPr>
          <a:xfrm>
            <a:off x="4939723" y="3949340"/>
            <a:ext cx="2312554" cy="2077388"/>
          </a:xfrm>
          <a:prstGeom prst="rect">
            <a:avLst/>
          </a:prstGeom>
          <a:noFill/>
          <a:ln>
            <a:noFill/>
          </a:ln>
        </p:spPr>
      </p:pic>
      <p:pic>
        <p:nvPicPr>
          <p:cNvPr id="138" name="Google Shape;138;p5"/>
          <p:cNvPicPr preferRelativeResize="0"/>
          <p:nvPr/>
        </p:nvPicPr>
        <p:blipFill rotWithShape="1">
          <a:blip r:embed="rId4">
            <a:alphaModFix/>
          </a:blip>
          <a:srcRect b="0" l="0" r="0" t="0"/>
          <a:stretch/>
        </p:blipFill>
        <p:spPr>
          <a:xfrm>
            <a:off x="10438245" y="391960"/>
            <a:ext cx="1363180" cy="411172"/>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6"/>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1"/>
              </a:buClr>
              <a:buSzPts val="4000"/>
              <a:buFont typeface="Arial"/>
              <a:buNone/>
            </a:pPr>
            <a:r>
              <a:rPr b="1" lang="en-US" sz="3200">
                <a:latin typeface="Poppins"/>
                <a:ea typeface="Poppins"/>
                <a:cs typeface="Poppins"/>
                <a:sym typeface="Poppins"/>
              </a:rPr>
              <a:t>Substance Use Prevention Starts Early</a:t>
            </a:r>
            <a:br>
              <a:rPr b="1" lang="en-US" sz="3200">
                <a:latin typeface="Poppins"/>
                <a:ea typeface="Poppins"/>
                <a:cs typeface="Poppins"/>
                <a:sym typeface="Poppins"/>
              </a:rPr>
            </a:br>
            <a:r>
              <a:rPr b="1" lang="en-US" sz="3200">
                <a:latin typeface="Poppins"/>
                <a:ea typeface="Poppins"/>
                <a:cs typeface="Poppins"/>
                <a:sym typeface="Poppins"/>
              </a:rPr>
              <a:t>Prevención del Uso de Sustancias </a:t>
            </a:r>
            <a:br>
              <a:rPr b="1" lang="en-US" sz="3200">
                <a:latin typeface="Poppins"/>
                <a:ea typeface="Poppins"/>
                <a:cs typeface="Poppins"/>
                <a:sym typeface="Poppins"/>
              </a:rPr>
            </a:br>
            <a:r>
              <a:rPr b="1" lang="en-US" sz="3200">
                <a:latin typeface="Poppins"/>
                <a:ea typeface="Poppins"/>
                <a:cs typeface="Poppins"/>
                <a:sym typeface="Poppins"/>
              </a:rPr>
              <a:t>Comienza temprano</a:t>
            </a:r>
            <a:endParaRPr sz="3200"/>
          </a:p>
        </p:txBody>
      </p:sp>
      <p:sp>
        <p:nvSpPr>
          <p:cNvPr id="145" name="Google Shape;145;p6"/>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p>
            <a:pPr indent="0" lvl="0" marL="0" rtl="0" algn="l">
              <a:lnSpc>
                <a:spcPct val="115000"/>
              </a:lnSpc>
              <a:spcBef>
                <a:spcPts val="0"/>
              </a:spcBef>
              <a:spcAft>
                <a:spcPts val="0"/>
              </a:spcAft>
              <a:buSzPts val="1800"/>
              <a:buNone/>
            </a:pPr>
            <a:r>
              <a:rPr b="1" lang="en-US" sz="2400">
                <a:solidFill>
                  <a:schemeClr val="accent2"/>
                </a:solidFill>
                <a:latin typeface="Poppins"/>
                <a:ea typeface="Poppins"/>
                <a:cs typeface="Poppins"/>
                <a:sym typeface="Poppins"/>
              </a:rPr>
              <a:t>Substance Use Awareness: </a:t>
            </a:r>
            <a:endParaRPr/>
          </a:p>
          <a:p>
            <a:pPr indent="0" lvl="0" marL="0" rtl="0" algn="l">
              <a:lnSpc>
                <a:spcPct val="115000"/>
              </a:lnSpc>
              <a:spcBef>
                <a:spcPts val="0"/>
              </a:spcBef>
              <a:spcAft>
                <a:spcPts val="0"/>
              </a:spcAft>
              <a:buSzPts val="1800"/>
              <a:buNone/>
            </a:pPr>
            <a:r>
              <a:rPr b="1" lang="en-US" sz="2400">
                <a:solidFill>
                  <a:schemeClr val="accent2"/>
                </a:solidFill>
                <a:latin typeface="Poppins"/>
                <a:ea typeface="Poppins"/>
                <a:cs typeface="Poppins"/>
                <a:sym typeface="Poppins"/>
              </a:rPr>
              <a:t>Facts About Commonly Used Substances</a:t>
            </a:r>
            <a:endParaRPr/>
          </a:p>
          <a:p>
            <a:pPr indent="0" lvl="0" marL="0" rtl="0" algn="l">
              <a:lnSpc>
                <a:spcPct val="115000"/>
              </a:lnSpc>
              <a:spcBef>
                <a:spcPts val="0"/>
              </a:spcBef>
              <a:spcAft>
                <a:spcPts val="0"/>
              </a:spcAft>
              <a:buSzPts val="1800"/>
              <a:buNone/>
            </a:pPr>
            <a:r>
              <a:t/>
            </a:r>
            <a:endParaRPr b="1" sz="2400">
              <a:solidFill>
                <a:schemeClr val="accent2"/>
              </a:solidFill>
              <a:latin typeface="Poppins"/>
              <a:ea typeface="Poppins"/>
              <a:cs typeface="Poppins"/>
              <a:sym typeface="Poppins"/>
            </a:endParaRPr>
          </a:p>
          <a:p>
            <a:pPr indent="0" lvl="0" marL="0" rtl="0" algn="l">
              <a:lnSpc>
                <a:spcPct val="115000"/>
              </a:lnSpc>
              <a:spcBef>
                <a:spcPts val="0"/>
              </a:spcBef>
              <a:spcAft>
                <a:spcPts val="0"/>
              </a:spcAft>
              <a:buSzPts val="1800"/>
              <a:buNone/>
            </a:pPr>
            <a:r>
              <a:rPr b="1" lang="en-US" sz="2400">
                <a:solidFill>
                  <a:schemeClr val="accent2"/>
                </a:solidFill>
                <a:latin typeface="Poppins"/>
                <a:ea typeface="Poppins"/>
                <a:cs typeface="Poppins"/>
                <a:sym typeface="Poppins"/>
              </a:rPr>
              <a:t>Warning Signs, Talking with Your Child, Community Resources</a:t>
            </a:r>
            <a:endParaRPr/>
          </a:p>
          <a:p>
            <a:pPr indent="0" lvl="0" marL="114300" rtl="0" algn="l">
              <a:lnSpc>
                <a:spcPct val="90000"/>
              </a:lnSpc>
              <a:spcBef>
                <a:spcPts val="1000"/>
              </a:spcBef>
              <a:spcAft>
                <a:spcPts val="0"/>
              </a:spcAft>
              <a:buSzPts val="1800"/>
              <a:buNone/>
            </a:pPr>
            <a:r>
              <a:t/>
            </a:r>
            <a:endParaRPr/>
          </a:p>
        </p:txBody>
      </p:sp>
      <p:sp>
        <p:nvSpPr>
          <p:cNvPr id="146" name="Google Shape;146;p6"/>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p>
            <a:pPr indent="0" lvl="0" marL="0" rtl="0" algn="l">
              <a:lnSpc>
                <a:spcPct val="115000"/>
              </a:lnSpc>
              <a:spcBef>
                <a:spcPts val="0"/>
              </a:spcBef>
              <a:spcAft>
                <a:spcPts val="0"/>
              </a:spcAft>
              <a:buSzPts val="1800"/>
              <a:buNone/>
            </a:pPr>
            <a:r>
              <a:rPr b="1" lang="en-US" sz="2400">
                <a:solidFill>
                  <a:schemeClr val="accent2"/>
                </a:solidFill>
                <a:latin typeface="Poppins"/>
                <a:ea typeface="Poppins"/>
                <a:cs typeface="Poppins"/>
                <a:sym typeface="Poppins"/>
              </a:rPr>
              <a:t>Concientización sobre el uso de sustancias: </a:t>
            </a:r>
            <a:endParaRPr/>
          </a:p>
          <a:p>
            <a:pPr indent="0" lvl="0" marL="0" rtl="0" algn="l">
              <a:lnSpc>
                <a:spcPct val="115000"/>
              </a:lnSpc>
              <a:spcBef>
                <a:spcPts val="0"/>
              </a:spcBef>
              <a:spcAft>
                <a:spcPts val="0"/>
              </a:spcAft>
              <a:buSzPts val="1800"/>
              <a:buNone/>
            </a:pPr>
            <a:r>
              <a:rPr b="1" lang="en-US" sz="2400">
                <a:solidFill>
                  <a:schemeClr val="accent2"/>
                </a:solidFill>
                <a:latin typeface="Poppins"/>
                <a:ea typeface="Poppins"/>
                <a:cs typeface="Poppins"/>
                <a:sym typeface="Poppins"/>
              </a:rPr>
              <a:t>Datos sobre las sustancias de uso común</a:t>
            </a:r>
            <a:endParaRPr/>
          </a:p>
          <a:p>
            <a:pPr indent="0" lvl="0" marL="0" rtl="0" algn="l">
              <a:lnSpc>
                <a:spcPct val="115000"/>
              </a:lnSpc>
              <a:spcBef>
                <a:spcPts val="0"/>
              </a:spcBef>
              <a:spcAft>
                <a:spcPts val="0"/>
              </a:spcAft>
              <a:buSzPts val="1800"/>
              <a:buNone/>
            </a:pPr>
            <a:r>
              <a:t/>
            </a:r>
            <a:endParaRPr b="1" sz="2400">
              <a:solidFill>
                <a:schemeClr val="accent2"/>
              </a:solidFill>
              <a:latin typeface="Poppins"/>
              <a:ea typeface="Poppins"/>
              <a:cs typeface="Poppins"/>
              <a:sym typeface="Poppins"/>
            </a:endParaRPr>
          </a:p>
          <a:p>
            <a:pPr indent="0" lvl="0" marL="0" rtl="0" algn="l">
              <a:lnSpc>
                <a:spcPct val="115000"/>
              </a:lnSpc>
              <a:spcBef>
                <a:spcPts val="0"/>
              </a:spcBef>
              <a:spcAft>
                <a:spcPts val="0"/>
              </a:spcAft>
              <a:buSzPts val="1800"/>
              <a:buNone/>
            </a:pPr>
            <a:r>
              <a:rPr b="1" lang="en-US" sz="2400">
                <a:solidFill>
                  <a:schemeClr val="accent2"/>
                </a:solidFill>
                <a:latin typeface="Poppins"/>
                <a:ea typeface="Poppins"/>
                <a:cs typeface="Poppins"/>
                <a:sym typeface="Poppins"/>
              </a:rPr>
              <a:t>Señales de alerta, Cómo hablar con su hijo, Recursos de la comunidad</a:t>
            </a:r>
            <a:endParaRPr/>
          </a:p>
          <a:p>
            <a:pPr indent="-228600" lvl="0" marL="457200" rtl="0" algn="l">
              <a:lnSpc>
                <a:spcPct val="90000"/>
              </a:lnSpc>
              <a:spcBef>
                <a:spcPts val="1000"/>
              </a:spcBef>
              <a:spcAft>
                <a:spcPts val="0"/>
              </a:spcAft>
              <a:buClr>
                <a:schemeClr val="dk1"/>
              </a:buClr>
              <a:buSzPts val="1800"/>
              <a:buNone/>
            </a:pPr>
            <a:r>
              <a:t/>
            </a:r>
            <a:endParaRPr/>
          </a:p>
        </p:txBody>
      </p:sp>
      <p:pic>
        <p:nvPicPr>
          <p:cNvPr id="147" name="Google Shape;147;p6"/>
          <p:cNvPicPr preferRelativeResize="0"/>
          <p:nvPr/>
        </p:nvPicPr>
        <p:blipFill rotWithShape="1">
          <a:blip r:embed="rId3">
            <a:alphaModFix/>
          </a:blip>
          <a:srcRect b="0" l="0" r="0" t="0"/>
          <a:stretch/>
        </p:blipFill>
        <p:spPr>
          <a:xfrm>
            <a:off x="10438245" y="391960"/>
            <a:ext cx="1363180" cy="411172"/>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pic>
        <p:nvPicPr>
          <p:cNvPr descr="Image result for no smoking or vaping sign" id="153" name="Google Shape;153;p7"/>
          <p:cNvPicPr preferRelativeResize="0"/>
          <p:nvPr/>
        </p:nvPicPr>
        <p:blipFill rotWithShape="1">
          <a:blip r:embed="rId3">
            <a:alphaModFix/>
          </a:blip>
          <a:srcRect b="1974" l="1784" r="1911" t="2351"/>
          <a:stretch/>
        </p:blipFill>
        <p:spPr>
          <a:xfrm>
            <a:off x="7430963" y="1539358"/>
            <a:ext cx="4149377" cy="4770537"/>
          </a:xfrm>
          <a:prstGeom prst="rect">
            <a:avLst/>
          </a:prstGeom>
          <a:noFill/>
          <a:ln>
            <a:noFill/>
          </a:ln>
        </p:spPr>
      </p:pic>
      <p:sp>
        <p:nvSpPr>
          <p:cNvPr id="154" name="Google Shape;154;p7"/>
          <p:cNvSpPr txBox="1"/>
          <p:nvPr>
            <p:ph type="title"/>
          </p:nvPr>
        </p:nvSpPr>
        <p:spPr>
          <a:xfrm>
            <a:off x="0" y="213650"/>
            <a:ext cx="12356700" cy="132570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1800"/>
              <a:buNone/>
            </a:pPr>
            <a:r>
              <a:rPr b="1" lang="en-US" sz="3200">
                <a:latin typeface="Poppins"/>
                <a:ea typeface="Poppins"/>
                <a:cs typeface="Poppins"/>
                <a:sym typeface="Poppins"/>
              </a:rPr>
              <a:t>LAUSD Policy</a:t>
            </a:r>
            <a:br>
              <a:rPr b="1" lang="en-US" sz="3200">
                <a:latin typeface="Poppins"/>
                <a:ea typeface="Poppins"/>
                <a:cs typeface="Poppins"/>
                <a:sym typeface="Poppins"/>
              </a:rPr>
            </a:br>
            <a:r>
              <a:rPr b="1" lang="en-US" sz="3200">
                <a:latin typeface="Poppins"/>
                <a:ea typeface="Poppins"/>
                <a:cs typeface="Poppins"/>
                <a:sym typeface="Poppins"/>
              </a:rPr>
              <a:t>Política de LAUSD</a:t>
            </a:r>
            <a:endParaRPr sz="3200">
              <a:latin typeface="Poppins"/>
              <a:ea typeface="Poppins"/>
              <a:cs typeface="Poppins"/>
              <a:sym typeface="Poppins"/>
            </a:endParaRPr>
          </a:p>
        </p:txBody>
      </p:sp>
      <p:pic>
        <p:nvPicPr>
          <p:cNvPr descr="Text&#10;&#10;Description automatically generated" id="155" name="Google Shape;155;p7">
            <a:hlinkClick r:id="rId4"/>
          </p:cNvPr>
          <p:cNvPicPr preferRelativeResize="0"/>
          <p:nvPr/>
        </p:nvPicPr>
        <p:blipFill rotWithShape="1">
          <a:blip r:embed="rId5">
            <a:alphaModFix/>
          </a:blip>
          <a:srcRect b="0" l="0" r="0" t="0"/>
          <a:stretch/>
        </p:blipFill>
        <p:spPr>
          <a:xfrm>
            <a:off x="651913" y="1539357"/>
            <a:ext cx="6485323" cy="4770539"/>
          </a:xfrm>
          <a:prstGeom prst="rect">
            <a:avLst/>
          </a:prstGeom>
          <a:noFill/>
          <a:ln cap="flat" cmpd="sng" w="28575">
            <a:solidFill>
              <a:srgbClr val="000000"/>
            </a:solidFill>
            <a:prstDash val="solid"/>
            <a:round/>
            <a:headEnd len="sm" w="sm" type="none"/>
            <a:tailEnd len="sm" w="sm" type="none"/>
          </a:ln>
        </p:spPr>
      </p:pic>
      <p:pic>
        <p:nvPicPr>
          <p:cNvPr id="156" name="Google Shape;156;p7"/>
          <p:cNvPicPr preferRelativeResize="0"/>
          <p:nvPr/>
        </p:nvPicPr>
        <p:blipFill rotWithShape="1">
          <a:blip r:embed="rId6">
            <a:alphaModFix/>
          </a:blip>
          <a:srcRect b="0" l="0" r="0" t="0"/>
          <a:stretch/>
        </p:blipFill>
        <p:spPr>
          <a:xfrm>
            <a:off x="10438245" y="391960"/>
            <a:ext cx="1363180" cy="411172"/>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8"/>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SzPts val="1800"/>
              <a:buNone/>
            </a:pPr>
            <a:r>
              <a:rPr b="1" lang="en-US" sz="3200">
                <a:latin typeface="Poppins"/>
                <a:ea typeface="Poppins"/>
                <a:cs typeface="Poppins"/>
                <a:sym typeface="Poppins"/>
              </a:rPr>
              <a:t>What We Know…</a:t>
            </a:r>
            <a:br>
              <a:rPr b="1" lang="en-US" sz="3200">
                <a:latin typeface="Poppins"/>
                <a:ea typeface="Poppins"/>
                <a:cs typeface="Poppins"/>
                <a:sym typeface="Poppins"/>
              </a:rPr>
            </a:br>
            <a:r>
              <a:rPr b="1" lang="en-US" sz="3200">
                <a:latin typeface="Poppins"/>
                <a:ea typeface="Poppins"/>
                <a:cs typeface="Poppins"/>
                <a:sym typeface="Poppins"/>
              </a:rPr>
              <a:t>Lo que Sabemos…</a:t>
            </a:r>
            <a:endParaRPr sz="3200"/>
          </a:p>
        </p:txBody>
      </p:sp>
      <p:sp>
        <p:nvSpPr>
          <p:cNvPr id="163" name="Google Shape;163;p8"/>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fontScale="77500" lnSpcReduction="20000"/>
          </a:bodyPr>
          <a:lstStyle/>
          <a:p>
            <a:pPr indent="0" lvl="0" marL="0" rtl="0" algn="l">
              <a:lnSpc>
                <a:spcPct val="100000"/>
              </a:lnSpc>
              <a:spcBef>
                <a:spcPts val="0"/>
              </a:spcBef>
              <a:spcAft>
                <a:spcPts val="0"/>
              </a:spcAft>
              <a:buSzPct val="75630"/>
              <a:buNone/>
            </a:pPr>
            <a:r>
              <a:rPr b="1" lang="en-US" sz="2800">
                <a:solidFill>
                  <a:srgbClr val="FF0000"/>
                </a:solidFill>
                <a:latin typeface="Poppins"/>
                <a:ea typeface="Poppins"/>
                <a:cs typeface="Poppins"/>
                <a:sym typeface="Poppins"/>
              </a:rPr>
              <a:t>Youth have access to a wide range of substances.</a:t>
            </a:r>
            <a:endParaRPr b="1">
              <a:solidFill>
                <a:srgbClr val="FF0000"/>
              </a:solidFill>
            </a:endParaRPr>
          </a:p>
          <a:p>
            <a:pPr indent="0" lvl="0" marL="0" rtl="0" algn="l">
              <a:lnSpc>
                <a:spcPct val="100000"/>
              </a:lnSpc>
              <a:spcBef>
                <a:spcPts val="0"/>
              </a:spcBef>
              <a:spcAft>
                <a:spcPts val="0"/>
              </a:spcAft>
              <a:buClr>
                <a:schemeClr val="dk1"/>
              </a:buClr>
              <a:buSzPct val="46218"/>
              <a:buFont typeface="Arial"/>
              <a:buNone/>
            </a:pPr>
            <a:r>
              <a:t/>
            </a:r>
            <a:endParaRPr sz="2800">
              <a:solidFill>
                <a:srgbClr val="002177"/>
              </a:solidFill>
              <a:latin typeface="Poppins"/>
              <a:ea typeface="Poppins"/>
              <a:cs typeface="Poppins"/>
              <a:sym typeface="Poppins"/>
            </a:endParaRPr>
          </a:p>
          <a:p>
            <a:pPr indent="0" lvl="0" marL="0" rtl="0" algn="l">
              <a:lnSpc>
                <a:spcPct val="100000"/>
              </a:lnSpc>
              <a:spcBef>
                <a:spcPts val="0"/>
              </a:spcBef>
              <a:spcAft>
                <a:spcPts val="0"/>
              </a:spcAft>
              <a:buSzPct val="75630"/>
              <a:buNone/>
            </a:pPr>
            <a:r>
              <a:rPr lang="en-US" sz="2800">
                <a:solidFill>
                  <a:srgbClr val="002177"/>
                </a:solidFill>
                <a:latin typeface="Poppins"/>
                <a:ea typeface="Poppins"/>
                <a:cs typeface="Poppins"/>
                <a:sym typeface="Poppins"/>
              </a:rPr>
              <a:t>Some youth are taking risks: 50% of teenagers have misused a drug at least once.</a:t>
            </a:r>
            <a:endParaRPr/>
          </a:p>
          <a:p>
            <a:pPr indent="0" lvl="0" marL="0" rtl="0" algn="l">
              <a:lnSpc>
                <a:spcPct val="100000"/>
              </a:lnSpc>
              <a:spcBef>
                <a:spcPts val="0"/>
              </a:spcBef>
              <a:spcAft>
                <a:spcPts val="0"/>
              </a:spcAft>
              <a:buClr>
                <a:schemeClr val="dk1"/>
              </a:buClr>
              <a:buSzPct val="46218"/>
              <a:buFont typeface="Arial"/>
              <a:buNone/>
            </a:pPr>
            <a:r>
              <a:t/>
            </a:r>
            <a:endParaRPr sz="2800">
              <a:solidFill>
                <a:srgbClr val="002177"/>
              </a:solidFill>
              <a:latin typeface="Poppins"/>
              <a:ea typeface="Poppins"/>
              <a:cs typeface="Poppins"/>
              <a:sym typeface="Poppins"/>
            </a:endParaRPr>
          </a:p>
          <a:p>
            <a:pPr indent="0" lvl="0" marL="0" rtl="0" algn="l">
              <a:lnSpc>
                <a:spcPct val="100000"/>
              </a:lnSpc>
              <a:spcBef>
                <a:spcPts val="0"/>
              </a:spcBef>
              <a:spcAft>
                <a:spcPts val="0"/>
              </a:spcAft>
              <a:buSzPct val="75630"/>
              <a:buNone/>
            </a:pPr>
            <a:r>
              <a:rPr lang="en-US" sz="2800">
                <a:solidFill>
                  <a:srgbClr val="002177"/>
                </a:solidFill>
                <a:latin typeface="Poppins"/>
                <a:ea typeface="Poppins"/>
                <a:cs typeface="Poppins"/>
                <a:sym typeface="Poppins"/>
              </a:rPr>
              <a:t>Early drug abuse increases the likelihood of addiction.</a:t>
            </a:r>
            <a:endParaRPr/>
          </a:p>
          <a:p>
            <a:pPr indent="0" lvl="0" marL="0" rtl="0" algn="l">
              <a:lnSpc>
                <a:spcPct val="100000"/>
              </a:lnSpc>
              <a:spcBef>
                <a:spcPts val="0"/>
              </a:spcBef>
              <a:spcAft>
                <a:spcPts val="0"/>
              </a:spcAft>
              <a:buClr>
                <a:schemeClr val="dk1"/>
              </a:buClr>
              <a:buSzPct val="46218"/>
              <a:buFont typeface="Arial"/>
              <a:buNone/>
            </a:pPr>
            <a:r>
              <a:t/>
            </a:r>
            <a:endParaRPr sz="2800">
              <a:solidFill>
                <a:srgbClr val="002177"/>
              </a:solidFill>
              <a:latin typeface="Poppins"/>
              <a:ea typeface="Poppins"/>
              <a:cs typeface="Poppins"/>
              <a:sym typeface="Poppins"/>
            </a:endParaRPr>
          </a:p>
          <a:p>
            <a:pPr indent="0" lvl="0" marL="0" rtl="0" algn="l">
              <a:lnSpc>
                <a:spcPct val="100000"/>
              </a:lnSpc>
              <a:spcBef>
                <a:spcPts val="0"/>
              </a:spcBef>
              <a:spcAft>
                <a:spcPts val="0"/>
              </a:spcAft>
              <a:buClr>
                <a:schemeClr val="dk1"/>
              </a:buClr>
              <a:buSzPct val="46218"/>
              <a:buFont typeface="Arial"/>
              <a:buNone/>
            </a:pPr>
            <a:r>
              <a:rPr b="1" lang="en-US" sz="2800">
                <a:solidFill>
                  <a:srgbClr val="FF0000"/>
                </a:solidFill>
                <a:latin typeface="Poppins"/>
                <a:ea typeface="Poppins"/>
                <a:cs typeface="Poppins"/>
                <a:sym typeface="Poppins"/>
              </a:rPr>
              <a:t>Parents have a significant influence in their children’s decisions to experiment with alcohol and other drugs.</a:t>
            </a:r>
            <a:endParaRPr b="1">
              <a:solidFill>
                <a:srgbClr val="FF0000"/>
              </a:solidFill>
            </a:endParaRPr>
          </a:p>
          <a:p>
            <a:pPr indent="-228600" lvl="0" marL="457200" rtl="0" algn="l">
              <a:lnSpc>
                <a:spcPct val="90000"/>
              </a:lnSpc>
              <a:spcBef>
                <a:spcPts val="1000"/>
              </a:spcBef>
              <a:spcAft>
                <a:spcPts val="0"/>
              </a:spcAft>
              <a:buClr>
                <a:schemeClr val="dk1"/>
              </a:buClr>
              <a:buSzPct val="75630"/>
              <a:buNone/>
            </a:pPr>
            <a:r>
              <a:t/>
            </a:r>
            <a:endParaRPr/>
          </a:p>
        </p:txBody>
      </p:sp>
      <p:sp>
        <p:nvSpPr>
          <p:cNvPr id="164" name="Google Shape;164;p8"/>
          <p:cNvSpPr txBox="1"/>
          <p:nvPr>
            <p:ph idx="2" type="body"/>
          </p:nvPr>
        </p:nvSpPr>
        <p:spPr>
          <a:xfrm>
            <a:off x="6442375" y="1780832"/>
            <a:ext cx="5181600" cy="4351200"/>
          </a:xfrm>
          <a:prstGeom prst="rect">
            <a:avLst/>
          </a:prstGeom>
          <a:noFill/>
          <a:ln>
            <a:noFill/>
          </a:ln>
        </p:spPr>
        <p:txBody>
          <a:bodyPr anchorCtr="0" anchor="t" bIns="45700" lIns="91425" spcFirstLastPara="1" rIns="91425" wrap="square" tIns="45700">
            <a:normAutofit fontScale="70000" lnSpcReduction="20000"/>
          </a:bodyPr>
          <a:lstStyle/>
          <a:p>
            <a:pPr indent="0" lvl="0" marL="0" rtl="0" algn="l">
              <a:lnSpc>
                <a:spcPct val="100000"/>
              </a:lnSpc>
              <a:spcBef>
                <a:spcPts val="0"/>
              </a:spcBef>
              <a:spcAft>
                <a:spcPts val="0"/>
              </a:spcAft>
              <a:buSzPct val="91836"/>
              <a:buNone/>
            </a:pPr>
            <a:r>
              <a:rPr b="1" lang="en-US" sz="2800">
                <a:solidFill>
                  <a:srgbClr val="FF0000"/>
                </a:solidFill>
                <a:latin typeface="Poppins"/>
                <a:ea typeface="Poppins"/>
                <a:cs typeface="Poppins"/>
                <a:sym typeface="Poppins"/>
              </a:rPr>
              <a:t>Los jóvenes tienen acceso a una amplia gama de sustancias.</a:t>
            </a:r>
            <a:endParaRPr b="1">
              <a:solidFill>
                <a:srgbClr val="FF0000"/>
              </a:solidFill>
            </a:endParaRPr>
          </a:p>
          <a:p>
            <a:pPr indent="0" lvl="0" marL="0" rtl="0" algn="l">
              <a:lnSpc>
                <a:spcPct val="100000"/>
              </a:lnSpc>
              <a:spcBef>
                <a:spcPts val="0"/>
              </a:spcBef>
              <a:spcAft>
                <a:spcPts val="0"/>
              </a:spcAft>
              <a:buClr>
                <a:schemeClr val="dk1"/>
              </a:buClr>
              <a:buSzPct val="56122"/>
              <a:buFont typeface="Arial"/>
              <a:buNone/>
            </a:pPr>
            <a:r>
              <a:t/>
            </a:r>
            <a:endParaRPr sz="2800">
              <a:solidFill>
                <a:srgbClr val="002177"/>
              </a:solidFill>
              <a:latin typeface="Poppins"/>
              <a:ea typeface="Poppins"/>
              <a:cs typeface="Poppins"/>
              <a:sym typeface="Poppins"/>
            </a:endParaRPr>
          </a:p>
          <a:p>
            <a:pPr indent="0" lvl="0" marL="0" rtl="0" algn="l">
              <a:lnSpc>
                <a:spcPct val="100000"/>
              </a:lnSpc>
              <a:spcBef>
                <a:spcPts val="0"/>
              </a:spcBef>
              <a:spcAft>
                <a:spcPts val="0"/>
              </a:spcAft>
              <a:buSzPct val="91836"/>
              <a:buNone/>
            </a:pPr>
            <a:r>
              <a:rPr lang="en-US" sz="2800">
                <a:solidFill>
                  <a:srgbClr val="002177"/>
                </a:solidFill>
                <a:latin typeface="Poppins"/>
                <a:ea typeface="Poppins"/>
                <a:cs typeface="Poppins"/>
                <a:sym typeface="Poppins"/>
              </a:rPr>
              <a:t>Algunos jóvenes están tomando riesgos: Un 50 % de los adolescentes han abusado de una droga al menos una vez.</a:t>
            </a:r>
            <a:endParaRPr/>
          </a:p>
          <a:p>
            <a:pPr indent="0" lvl="0" marL="0" rtl="0" algn="l">
              <a:lnSpc>
                <a:spcPct val="100000"/>
              </a:lnSpc>
              <a:spcBef>
                <a:spcPts val="0"/>
              </a:spcBef>
              <a:spcAft>
                <a:spcPts val="0"/>
              </a:spcAft>
              <a:buClr>
                <a:schemeClr val="dk1"/>
              </a:buClr>
              <a:buSzPct val="56122"/>
              <a:buFont typeface="Arial"/>
              <a:buNone/>
            </a:pPr>
            <a:r>
              <a:t/>
            </a:r>
            <a:endParaRPr sz="2800">
              <a:solidFill>
                <a:srgbClr val="002177"/>
              </a:solidFill>
              <a:latin typeface="Poppins"/>
              <a:ea typeface="Poppins"/>
              <a:cs typeface="Poppins"/>
              <a:sym typeface="Poppins"/>
            </a:endParaRPr>
          </a:p>
          <a:p>
            <a:pPr indent="0" lvl="0" marL="0" rtl="0" algn="l">
              <a:lnSpc>
                <a:spcPct val="100000"/>
              </a:lnSpc>
              <a:spcBef>
                <a:spcPts val="0"/>
              </a:spcBef>
              <a:spcAft>
                <a:spcPts val="0"/>
              </a:spcAft>
              <a:buSzPct val="91836"/>
              <a:buNone/>
            </a:pPr>
            <a:r>
              <a:rPr lang="en-US" sz="2800">
                <a:solidFill>
                  <a:srgbClr val="002177"/>
                </a:solidFill>
                <a:latin typeface="Poppins"/>
                <a:ea typeface="Poppins"/>
                <a:cs typeface="Poppins"/>
                <a:sym typeface="Poppins"/>
              </a:rPr>
              <a:t>El abuso temprano de drogas aumenta la probabilidad de tener una adicción.</a:t>
            </a:r>
            <a:endParaRPr/>
          </a:p>
          <a:p>
            <a:pPr indent="0" lvl="0" marL="0" rtl="0" algn="l">
              <a:lnSpc>
                <a:spcPct val="100000"/>
              </a:lnSpc>
              <a:spcBef>
                <a:spcPts val="0"/>
              </a:spcBef>
              <a:spcAft>
                <a:spcPts val="0"/>
              </a:spcAft>
              <a:buClr>
                <a:schemeClr val="dk1"/>
              </a:buClr>
              <a:buSzPct val="56122"/>
              <a:buFont typeface="Arial"/>
              <a:buNone/>
            </a:pPr>
            <a:r>
              <a:t/>
            </a:r>
            <a:endParaRPr sz="2800">
              <a:solidFill>
                <a:srgbClr val="002177"/>
              </a:solidFill>
              <a:latin typeface="Poppins"/>
              <a:ea typeface="Poppins"/>
              <a:cs typeface="Poppins"/>
              <a:sym typeface="Poppins"/>
            </a:endParaRPr>
          </a:p>
          <a:p>
            <a:pPr indent="0" lvl="0" marL="0" rtl="0" algn="l">
              <a:lnSpc>
                <a:spcPct val="100000"/>
              </a:lnSpc>
              <a:spcBef>
                <a:spcPts val="0"/>
              </a:spcBef>
              <a:spcAft>
                <a:spcPts val="0"/>
              </a:spcAft>
              <a:buClr>
                <a:schemeClr val="dk1"/>
              </a:buClr>
              <a:buSzPct val="56122"/>
              <a:buFont typeface="Arial"/>
              <a:buNone/>
            </a:pPr>
            <a:r>
              <a:rPr b="1" lang="en-US" sz="2800">
                <a:solidFill>
                  <a:srgbClr val="FF0000"/>
                </a:solidFill>
                <a:latin typeface="Poppins"/>
                <a:ea typeface="Poppins"/>
                <a:cs typeface="Poppins"/>
                <a:sym typeface="Poppins"/>
              </a:rPr>
              <a:t>Los padres pueden influir significativamente en las decisiones que toman sus estudiantes de experimentar con el alcohol y otras drogas.</a:t>
            </a:r>
            <a:endParaRPr b="1">
              <a:solidFill>
                <a:srgbClr val="FF0000"/>
              </a:solidFill>
            </a:endParaRPr>
          </a:p>
          <a:p>
            <a:pPr indent="-228600" lvl="0" marL="457200" rtl="0" algn="l">
              <a:lnSpc>
                <a:spcPct val="90000"/>
              </a:lnSpc>
              <a:spcBef>
                <a:spcPts val="1000"/>
              </a:spcBef>
              <a:spcAft>
                <a:spcPts val="0"/>
              </a:spcAft>
              <a:buClr>
                <a:schemeClr val="dk1"/>
              </a:buClr>
              <a:buSzPct val="91836"/>
              <a:buNone/>
            </a:pPr>
            <a:r>
              <a:t/>
            </a:r>
            <a:endParaRPr/>
          </a:p>
        </p:txBody>
      </p:sp>
      <p:pic>
        <p:nvPicPr>
          <p:cNvPr id="165" name="Google Shape;165;p8"/>
          <p:cNvPicPr preferRelativeResize="0"/>
          <p:nvPr/>
        </p:nvPicPr>
        <p:blipFill rotWithShape="1">
          <a:blip r:embed="rId3">
            <a:alphaModFix/>
          </a:blip>
          <a:srcRect b="0" l="0" r="0" t="0"/>
          <a:stretch/>
        </p:blipFill>
        <p:spPr>
          <a:xfrm>
            <a:off x="239700" y="1825625"/>
            <a:ext cx="373364" cy="377248"/>
          </a:xfrm>
          <a:prstGeom prst="rect">
            <a:avLst/>
          </a:prstGeom>
          <a:noFill/>
          <a:ln>
            <a:noFill/>
          </a:ln>
        </p:spPr>
      </p:pic>
      <p:pic>
        <p:nvPicPr>
          <p:cNvPr id="166" name="Google Shape;166;p8"/>
          <p:cNvPicPr preferRelativeResize="0"/>
          <p:nvPr/>
        </p:nvPicPr>
        <p:blipFill rotWithShape="1">
          <a:blip r:embed="rId3">
            <a:alphaModFix/>
          </a:blip>
          <a:srcRect b="0" l="0" r="0" t="0"/>
          <a:stretch/>
        </p:blipFill>
        <p:spPr>
          <a:xfrm>
            <a:off x="239700" y="2856706"/>
            <a:ext cx="373364" cy="377248"/>
          </a:xfrm>
          <a:prstGeom prst="rect">
            <a:avLst/>
          </a:prstGeom>
          <a:noFill/>
          <a:ln>
            <a:noFill/>
          </a:ln>
        </p:spPr>
      </p:pic>
      <p:pic>
        <p:nvPicPr>
          <p:cNvPr id="167" name="Google Shape;167;p8"/>
          <p:cNvPicPr preferRelativeResize="0"/>
          <p:nvPr/>
        </p:nvPicPr>
        <p:blipFill rotWithShape="1">
          <a:blip r:embed="rId3">
            <a:alphaModFix/>
          </a:blip>
          <a:srcRect b="0" l="0" r="0" t="0"/>
          <a:stretch/>
        </p:blipFill>
        <p:spPr>
          <a:xfrm>
            <a:off x="239700" y="3993285"/>
            <a:ext cx="373364" cy="377248"/>
          </a:xfrm>
          <a:prstGeom prst="rect">
            <a:avLst/>
          </a:prstGeom>
          <a:noFill/>
          <a:ln>
            <a:noFill/>
          </a:ln>
        </p:spPr>
      </p:pic>
      <p:pic>
        <p:nvPicPr>
          <p:cNvPr id="168" name="Google Shape;168;p8"/>
          <p:cNvPicPr preferRelativeResize="0"/>
          <p:nvPr/>
        </p:nvPicPr>
        <p:blipFill rotWithShape="1">
          <a:blip r:embed="rId3">
            <a:alphaModFix/>
          </a:blip>
          <a:srcRect b="0" l="0" r="0" t="0"/>
          <a:stretch/>
        </p:blipFill>
        <p:spPr>
          <a:xfrm>
            <a:off x="239700" y="4849380"/>
            <a:ext cx="373364" cy="377248"/>
          </a:xfrm>
          <a:prstGeom prst="rect">
            <a:avLst/>
          </a:prstGeom>
          <a:noFill/>
          <a:ln>
            <a:noFill/>
          </a:ln>
        </p:spPr>
      </p:pic>
      <p:pic>
        <p:nvPicPr>
          <p:cNvPr id="169" name="Google Shape;169;p8"/>
          <p:cNvPicPr preferRelativeResize="0"/>
          <p:nvPr/>
        </p:nvPicPr>
        <p:blipFill rotWithShape="1">
          <a:blip r:embed="rId3">
            <a:alphaModFix/>
          </a:blip>
          <a:srcRect b="0" l="0" r="0" t="0"/>
          <a:stretch/>
        </p:blipFill>
        <p:spPr>
          <a:xfrm>
            <a:off x="6044400" y="4849380"/>
            <a:ext cx="373364" cy="377248"/>
          </a:xfrm>
          <a:prstGeom prst="rect">
            <a:avLst/>
          </a:prstGeom>
          <a:noFill/>
          <a:ln>
            <a:noFill/>
          </a:ln>
        </p:spPr>
      </p:pic>
      <p:pic>
        <p:nvPicPr>
          <p:cNvPr id="170" name="Google Shape;170;p8"/>
          <p:cNvPicPr preferRelativeResize="0"/>
          <p:nvPr/>
        </p:nvPicPr>
        <p:blipFill rotWithShape="1">
          <a:blip r:embed="rId3">
            <a:alphaModFix/>
          </a:blip>
          <a:srcRect b="0" l="0" r="0" t="0"/>
          <a:stretch/>
        </p:blipFill>
        <p:spPr>
          <a:xfrm>
            <a:off x="6033655" y="3870758"/>
            <a:ext cx="373364" cy="377248"/>
          </a:xfrm>
          <a:prstGeom prst="rect">
            <a:avLst/>
          </a:prstGeom>
          <a:noFill/>
          <a:ln>
            <a:noFill/>
          </a:ln>
        </p:spPr>
      </p:pic>
      <p:pic>
        <p:nvPicPr>
          <p:cNvPr id="171" name="Google Shape;171;p8"/>
          <p:cNvPicPr preferRelativeResize="0"/>
          <p:nvPr/>
        </p:nvPicPr>
        <p:blipFill rotWithShape="1">
          <a:blip r:embed="rId3">
            <a:alphaModFix/>
          </a:blip>
          <a:srcRect b="0" l="0" r="0" t="0"/>
          <a:stretch/>
        </p:blipFill>
        <p:spPr>
          <a:xfrm>
            <a:off x="6033655" y="2668082"/>
            <a:ext cx="373364" cy="377248"/>
          </a:xfrm>
          <a:prstGeom prst="rect">
            <a:avLst/>
          </a:prstGeom>
          <a:noFill/>
          <a:ln>
            <a:noFill/>
          </a:ln>
        </p:spPr>
      </p:pic>
      <p:pic>
        <p:nvPicPr>
          <p:cNvPr id="172" name="Google Shape;172;p8"/>
          <p:cNvPicPr preferRelativeResize="0"/>
          <p:nvPr/>
        </p:nvPicPr>
        <p:blipFill rotWithShape="1">
          <a:blip r:embed="rId3">
            <a:alphaModFix/>
          </a:blip>
          <a:srcRect b="0" l="0" r="0" t="0"/>
          <a:stretch/>
        </p:blipFill>
        <p:spPr>
          <a:xfrm>
            <a:off x="6019800" y="1941801"/>
            <a:ext cx="373364" cy="377248"/>
          </a:xfrm>
          <a:prstGeom prst="rect">
            <a:avLst/>
          </a:prstGeom>
          <a:noFill/>
          <a:ln>
            <a:noFill/>
          </a:ln>
        </p:spPr>
      </p:pic>
      <p:pic>
        <p:nvPicPr>
          <p:cNvPr id="173" name="Google Shape;173;p8"/>
          <p:cNvPicPr preferRelativeResize="0"/>
          <p:nvPr/>
        </p:nvPicPr>
        <p:blipFill rotWithShape="1">
          <a:blip r:embed="rId4">
            <a:alphaModFix/>
          </a:blip>
          <a:srcRect b="0" l="0" r="0" t="0"/>
          <a:stretch/>
        </p:blipFill>
        <p:spPr>
          <a:xfrm>
            <a:off x="10438245" y="391960"/>
            <a:ext cx="1363180" cy="411172"/>
          </a:xfrm>
          <a:prstGeom prst="rect">
            <a:avLst/>
          </a:prstGeom>
          <a:noFill/>
          <a:ln>
            <a:noFill/>
          </a:ln>
        </p:spPr>
      </p:pic>
      <p:sp>
        <p:nvSpPr>
          <p:cNvPr id="174" name="Google Shape;174;p8"/>
          <p:cNvSpPr txBox="1"/>
          <p:nvPr/>
        </p:nvSpPr>
        <p:spPr>
          <a:xfrm>
            <a:off x="498075" y="6222300"/>
            <a:ext cx="6456300" cy="492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0" i="0" lang="en-US" sz="1000" u="none" cap="none" strike="noStrike">
                <a:solidFill>
                  <a:schemeClr val="dk1"/>
                </a:solidFill>
                <a:latin typeface="Calibri"/>
                <a:ea typeface="Calibri"/>
                <a:cs typeface="Calibri"/>
                <a:sym typeface="Calibri"/>
              </a:rPr>
              <a:t>Administración de Servicios de Abuso de Sustancias y Salud Mental</a:t>
            </a:r>
            <a:endParaRPr/>
          </a:p>
          <a:p>
            <a:pPr indent="0" lvl="0" marL="0" marR="0" rtl="0" algn="l">
              <a:lnSpc>
                <a:spcPct val="100000"/>
              </a:lnSpc>
              <a:spcBef>
                <a:spcPts val="0"/>
              </a:spcBef>
              <a:spcAft>
                <a:spcPts val="0"/>
              </a:spcAft>
              <a:buClr>
                <a:srgbClr val="000000"/>
              </a:buClr>
              <a:buSzPts val="1000"/>
              <a:buFont typeface="Arial"/>
              <a:buNone/>
            </a:pPr>
            <a:r>
              <a:rPr b="0" i="0" lang="en-US" sz="1000" u="none" cap="none" strike="noStrike">
                <a:solidFill>
                  <a:srgbClr val="0141A6"/>
                </a:solidFill>
                <a:latin typeface="Calibri"/>
                <a:ea typeface="Calibri"/>
                <a:cs typeface="Calibri"/>
                <a:sym typeface="Calibri"/>
              </a:rPr>
              <a:t> </a:t>
            </a:r>
            <a:r>
              <a:rPr b="0" i="0" lang="en-US" sz="1000" u="sng" cap="none" strike="noStrike">
                <a:solidFill>
                  <a:schemeClr val="hlink"/>
                </a:solidFill>
                <a:latin typeface="Calibri"/>
                <a:ea typeface="Calibri"/>
                <a:cs typeface="Calibri"/>
                <a:sym typeface="Calibri"/>
                <a:hlinkClick r:id="rId5"/>
              </a:rPr>
              <a:t>https://www.samhsa.gov/data/</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9"/>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SzPts val="1800"/>
              <a:buNone/>
            </a:pPr>
            <a:r>
              <a:rPr lang="en-US"/>
              <a:t> </a:t>
            </a:r>
            <a:r>
              <a:rPr b="1" lang="en-US" sz="3200">
                <a:latin typeface="Poppins"/>
                <a:ea typeface="Poppins"/>
                <a:cs typeface="Poppins"/>
                <a:sym typeface="Poppins"/>
              </a:rPr>
              <a:t>Prevalence</a:t>
            </a:r>
            <a:br>
              <a:rPr b="1" lang="en-US" sz="3200">
                <a:latin typeface="Poppins"/>
                <a:ea typeface="Poppins"/>
                <a:cs typeface="Poppins"/>
                <a:sym typeface="Poppins"/>
              </a:rPr>
            </a:br>
            <a:r>
              <a:rPr b="1" lang="en-US" sz="3200">
                <a:latin typeface="Poppins"/>
                <a:ea typeface="Poppins"/>
                <a:cs typeface="Poppins"/>
                <a:sym typeface="Poppins"/>
              </a:rPr>
              <a:t>Prevalencia</a:t>
            </a:r>
            <a:endParaRPr sz="3200"/>
          </a:p>
        </p:txBody>
      </p:sp>
      <p:sp>
        <p:nvSpPr>
          <p:cNvPr id="181" name="Google Shape;181;p9"/>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p>
            <a:pPr indent="0" lvl="0" marL="114300" rtl="0" algn="l">
              <a:lnSpc>
                <a:spcPct val="90000"/>
              </a:lnSpc>
              <a:spcBef>
                <a:spcPts val="1000"/>
              </a:spcBef>
              <a:spcAft>
                <a:spcPts val="0"/>
              </a:spcAft>
              <a:buSzPts val="1800"/>
              <a:buNone/>
            </a:pPr>
            <a:r>
              <a:rPr lang="en-US" sz="2800">
                <a:solidFill>
                  <a:srgbClr val="002177"/>
                </a:solidFill>
                <a:latin typeface="Poppins"/>
                <a:ea typeface="Poppins"/>
                <a:cs typeface="Poppins"/>
                <a:sym typeface="Poppins"/>
              </a:rPr>
              <a:t>According to the CDC by the time students are seniors in high school: </a:t>
            </a:r>
            <a:endParaRPr/>
          </a:p>
          <a:p>
            <a:pPr indent="0" lvl="0" marL="114300" rtl="0" algn="l">
              <a:lnSpc>
                <a:spcPct val="90000"/>
              </a:lnSpc>
              <a:spcBef>
                <a:spcPts val="1000"/>
              </a:spcBef>
              <a:spcAft>
                <a:spcPts val="0"/>
              </a:spcAft>
              <a:buSzPts val="1800"/>
              <a:buNone/>
            </a:pPr>
            <a:r>
              <a:t/>
            </a:r>
            <a:endParaRPr>
              <a:solidFill>
                <a:srgbClr val="002177"/>
              </a:solidFill>
              <a:latin typeface="Poppins"/>
              <a:ea typeface="Poppins"/>
              <a:cs typeface="Poppins"/>
              <a:sym typeface="Poppins"/>
            </a:endParaRPr>
          </a:p>
          <a:p>
            <a:pPr indent="0" lvl="0" marL="114300" rtl="0" algn="l">
              <a:lnSpc>
                <a:spcPct val="90000"/>
              </a:lnSpc>
              <a:spcBef>
                <a:spcPts val="1000"/>
              </a:spcBef>
              <a:spcAft>
                <a:spcPts val="0"/>
              </a:spcAft>
              <a:buSzPts val="1800"/>
              <a:buNone/>
            </a:pPr>
            <a:r>
              <a:t/>
            </a:r>
            <a:endParaRPr sz="2800">
              <a:solidFill>
                <a:srgbClr val="002177"/>
              </a:solidFill>
              <a:latin typeface="Poppins"/>
              <a:ea typeface="Poppins"/>
              <a:cs typeface="Poppins"/>
              <a:sym typeface="Poppins"/>
            </a:endParaRPr>
          </a:p>
          <a:p>
            <a:pPr indent="-228600" lvl="0" marL="457200" rtl="0" algn="l">
              <a:lnSpc>
                <a:spcPct val="90000"/>
              </a:lnSpc>
              <a:spcBef>
                <a:spcPts val="1000"/>
              </a:spcBef>
              <a:spcAft>
                <a:spcPts val="0"/>
              </a:spcAft>
              <a:buClr>
                <a:schemeClr val="dk1"/>
              </a:buClr>
              <a:buSzPts val="1800"/>
              <a:buNone/>
            </a:pPr>
            <a:r>
              <a:t/>
            </a:r>
            <a:endParaRPr/>
          </a:p>
        </p:txBody>
      </p:sp>
      <p:sp>
        <p:nvSpPr>
          <p:cNvPr id="182" name="Google Shape;182;p9"/>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p>
            <a:pPr indent="-342900" lvl="0" marL="457200" rtl="0" algn="l">
              <a:lnSpc>
                <a:spcPct val="90000"/>
              </a:lnSpc>
              <a:spcBef>
                <a:spcPts val="1000"/>
              </a:spcBef>
              <a:spcAft>
                <a:spcPts val="0"/>
              </a:spcAft>
              <a:buClr>
                <a:schemeClr val="dk1"/>
              </a:buClr>
              <a:buSzPts val="1800"/>
              <a:buChar char="•"/>
            </a:pPr>
            <a:r>
              <a:rPr lang="en-US" sz="2800">
                <a:solidFill>
                  <a:srgbClr val="002177"/>
                </a:solidFill>
                <a:latin typeface="Poppins"/>
                <a:ea typeface="Poppins"/>
                <a:cs typeface="Poppins"/>
                <a:sym typeface="Poppins"/>
              </a:rPr>
              <a:t>De acuerdo con los CDC, para cuando los estudiantes llegan al último año de preparatoria: </a:t>
            </a:r>
            <a:endParaRPr/>
          </a:p>
          <a:p>
            <a:pPr indent="-228600" lvl="0" marL="457200" rtl="0" algn="l">
              <a:lnSpc>
                <a:spcPct val="90000"/>
              </a:lnSpc>
              <a:spcBef>
                <a:spcPts val="1000"/>
              </a:spcBef>
              <a:spcAft>
                <a:spcPts val="0"/>
              </a:spcAft>
              <a:buClr>
                <a:schemeClr val="dk1"/>
              </a:buClr>
              <a:buSzPts val="1800"/>
              <a:buNone/>
            </a:pPr>
            <a:r>
              <a:t/>
            </a:r>
            <a:endParaRPr/>
          </a:p>
        </p:txBody>
      </p:sp>
      <p:pic>
        <p:nvPicPr>
          <p:cNvPr id="183" name="Google Shape;183;p9"/>
          <p:cNvPicPr preferRelativeResize="0"/>
          <p:nvPr/>
        </p:nvPicPr>
        <p:blipFill rotWithShape="1">
          <a:blip r:embed="rId3">
            <a:alphaModFix/>
          </a:blip>
          <a:srcRect b="7628" l="0" r="0" t="0"/>
          <a:stretch/>
        </p:blipFill>
        <p:spPr>
          <a:xfrm>
            <a:off x="626034" y="4001294"/>
            <a:ext cx="10787532" cy="2495000"/>
          </a:xfrm>
          <a:prstGeom prst="rect">
            <a:avLst/>
          </a:prstGeom>
          <a:noFill/>
          <a:ln>
            <a:noFill/>
          </a:ln>
        </p:spPr>
      </p:pic>
      <p:sp>
        <p:nvSpPr>
          <p:cNvPr id="184" name="Google Shape;184;p9"/>
          <p:cNvSpPr txBox="1"/>
          <p:nvPr/>
        </p:nvSpPr>
        <p:spPr>
          <a:xfrm>
            <a:off x="883227" y="6660573"/>
            <a:ext cx="184731"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id="185" name="Google Shape;185;p9"/>
          <p:cNvPicPr preferRelativeResize="0"/>
          <p:nvPr/>
        </p:nvPicPr>
        <p:blipFill rotWithShape="1">
          <a:blip r:embed="rId4">
            <a:alphaModFix/>
          </a:blip>
          <a:srcRect b="0" l="0" r="0" t="0"/>
          <a:stretch/>
        </p:blipFill>
        <p:spPr>
          <a:xfrm>
            <a:off x="10438245" y="391960"/>
            <a:ext cx="1363180" cy="411172"/>
          </a:xfrm>
          <a:prstGeom prst="rect">
            <a:avLst/>
          </a:prstGeom>
          <a:noFill/>
          <a:ln>
            <a:noFill/>
          </a:ln>
        </p:spPr>
      </p:pic>
      <p:sp>
        <p:nvSpPr>
          <p:cNvPr id="186" name="Google Shape;186;p9"/>
          <p:cNvSpPr txBox="1"/>
          <p:nvPr/>
        </p:nvSpPr>
        <p:spPr>
          <a:xfrm>
            <a:off x="579000" y="6275650"/>
            <a:ext cx="10881600" cy="6927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000"/>
              <a:buFont typeface="Arial"/>
              <a:buNone/>
            </a:pPr>
            <a:r>
              <a:rPr b="0" i="0" lang="en-US" sz="1000" u="none" cap="none" strike="noStrike">
                <a:solidFill>
                  <a:schemeClr val="dk1"/>
                </a:solidFill>
                <a:latin typeface="Poppins"/>
                <a:ea typeface="Poppins"/>
                <a:cs typeface="Poppins"/>
                <a:sym typeface="Poppins"/>
              </a:rPr>
              <a:t>Centro para el Control y la Prevención de Enfermedades, Sistema Nacional de Vigilancia de Conductas de Riesgo Juvenil (YRBSS, por sus siglas en inglés): Resultados nacionales, estatales y locales 2019 </a:t>
            </a:r>
            <a:r>
              <a:rPr b="0" i="0" lang="en-US" sz="1000" u="sng" cap="none" strike="noStrike">
                <a:solidFill>
                  <a:schemeClr val="hlink"/>
                </a:solidFill>
                <a:latin typeface="Poppins"/>
                <a:ea typeface="Poppins"/>
                <a:cs typeface="Poppins"/>
                <a:sym typeface="Poppins"/>
                <a:hlinkClick r:id="rId5"/>
              </a:rPr>
              <a:t>https://www.cdc.gov/healthyyouth/data/yrbs/index.htm</a:t>
            </a:r>
            <a:endParaRPr/>
          </a:p>
          <a:p>
            <a:pPr indent="0" lvl="0" marL="0" marR="0" rtl="0" algn="l">
              <a:lnSpc>
                <a:spcPct val="115000"/>
              </a:lnSpc>
              <a:spcBef>
                <a:spcPts val="0"/>
              </a:spcBef>
              <a:spcAft>
                <a:spcPts val="0"/>
              </a:spcAft>
              <a:buClr>
                <a:srgbClr val="000000"/>
              </a:buClr>
              <a:buSzPts val="1000"/>
              <a:buFont typeface="Arial"/>
              <a:buNone/>
            </a:pPr>
            <a:r>
              <a:t/>
            </a:r>
            <a:endParaRPr b="0" i="0" sz="1000" u="none" cap="none" strike="noStrike">
              <a:solidFill>
                <a:srgbClr val="0141A6"/>
              </a:solidFill>
              <a:latin typeface="Poppins"/>
              <a:ea typeface="Poppins"/>
              <a:cs typeface="Poppins"/>
              <a:sym typeface="Poppins"/>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91" name="Shape 191"/>
        <p:cNvGrpSpPr/>
        <p:nvPr/>
      </p:nvGrpSpPr>
      <p:grpSpPr>
        <a:xfrm>
          <a:off x="0" y="0"/>
          <a:ext cx="0" cy="0"/>
          <a:chOff x="0" y="0"/>
          <a:chExt cx="0" cy="0"/>
        </a:xfrm>
      </p:grpSpPr>
      <p:sp>
        <p:nvSpPr>
          <p:cNvPr id="192" name="Google Shape;192;p10"/>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SzPts val="1800"/>
              <a:buNone/>
            </a:pPr>
            <a:r>
              <a:rPr b="1" lang="en-US" sz="3200">
                <a:latin typeface="Poppins"/>
                <a:ea typeface="Poppins"/>
                <a:cs typeface="Poppins"/>
                <a:sym typeface="Poppins"/>
              </a:rPr>
              <a:t>Any Use by Youth is a Concern</a:t>
            </a:r>
            <a:br>
              <a:rPr b="1" lang="en-US" sz="3200">
                <a:latin typeface="Poppins"/>
                <a:ea typeface="Poppins"/>
                <a:cs typeface="Poppins"/>
                <a:sym typeface="Poppins"/>
              </a:rPr>
            </a:br>
            <a:r>
              <a:rPr b="1" lang="en-US" sz="3200">
                <a:latin typeface="Poppins"/>
                <a:ea typeface="Poppins"/>
                <a:cs typeface="Poppins"/>
                <a:sym typeface="Poppins"/>
              </a:rPr>
              <a:t>Cualquier Uso </a:t>
            </a:r>
            <a:r>
              <a:rPr b="1" lang="en-US" sz="3200"/>
              <a:t>P</a:t>
            </a:r>
            <a:r>
              <a:rPr b="1" lang="en-US" sz="3200">
                <a:latin typeface="Poppins"/>
                <a:ea typeface="Poppins"/>
                <a:cs typeface="Poppins"/>
                <a:sym typeface="Poppins"/>
              </a:rPr>
              <a:t>or Parte de los Jóvenes es una Preocupación</a:t>
            </a:r>
            <a:endParaRPr sz="3200"/>
          </a:p>
        </p:txBody>
      </p:sp>
      <p:sp>
        <p:nvSpPr>
          <p:cNvPr id="193" name="Google Shape;193;p10"/>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p>
            <a:pPr indent="0" lvl="0" marL="114300" rtl="0" algn="l">
              <a:lnSpc>
                <a:spcPct val="90000"/>
              </a:lnSpc>
              <a:spcBef>
                <a:spcPts val="1000"/>
              </a:spcBef>
              <a:spcAft>
                <a:spcPts val="0"/>
              </a:spcAft>
              <a:buSzPts val="1800"/>
              <a:buNone/>
            </a:pPr>
            <a:r>
              <a:rPr b="1" lang="en-US" sz="2800">
                <a:solidFill>
                  <a:srgbClr val="0563C1"/>
                </a:solidFill>
                <a:latin typeface="Poppins"/>
                <a:ea typeface="Poppins"/>
                <a:cs typeface="Poppins"/>
                <a:sym typeface="Poppins"/>
              </a:rPr>
              <a:t>Substance Abuse</a:t>
            </a:r>
            <a:endParaRPr/>
          </a:p>
          <a:p>
            <a:pPr indent="0" lvl="0" marL="114300" rtl="0" algn="l">
              <a:lnSpc>
                <a:spcPct val="90000"/>
              </a:lnSpc>
              <a:spcBef>
                <a:spcPts val="1000"/>
              </a:spcBef>
              <a:spcAft>
                <a:spcPts val="0"/>
              </a:spcAft>
              <a:buSzPts val="1800"/>
              <a:buNone/>
            </a:pPr>
            <a:r>
              <a:t/>
            </a:r>
            <a:endParaRPr b="1">
              <a:solidFill>
                <a:srgbClr val="0563C1"/>
              </a:solidFill>
              <a:latin typeface="Poppins"/>
              <a:ea typeface="Poppins"/>
              <a:cs typeface="Poppins"/>
              <a:sym typeface="Poppins"/>
            </a:endParaRPr>
          </a:p>
          <a:p>
            <a:pPr indent="0" lvl="0" marL="114300" rtl="0" algn="l">
              <a:lnSpc>
                <a:spcPct val="90000"/>
              </a:lnSpc>
              <a:spcBef>
                <a:spcPts val="1000"/>
              </a:spcBef>
              <a:spcAft>
                <a:spcPts val="0"/>
              </a:spcAft>
              <a:buSzPts val="1800"/>
              <a:buNone/>
            </a:pPr>
            <a:r>
              <a:rPr lang="en-US" sz="2800">
                <a:solidFill>
                  <a:srgbClr val="002177"/>
                </a:solidFill>
                <a:latin typeface="Poppins Light"/>
                <a:ea typeface="Poppins Light"/>
                <a:cs typeface="Poppins Light"/>
                <a:sym typeface="Poppins Light"/>
              </a:rPr>
              <a:t>Any drug or alcohol use by children and teens is considered substance abuse because it interferes with normal brain development. </a:t>
            </a:r>
            <a:endParaRPr/>
          </a:p>
          <a:p>
            <a:pPr indent="0" lvl="0" marL="114300" rtl="0" algn="l">
              <a:lnSpc>
                <a:spcPct val="90000"/>
              </a:lnSpc>
              <a:spcBef>
                <a:spcPts val="1000"/>
              </a:spcBef>
              <a:spcAft>
                <a:spcPts val="0"/>
              </a:spcAft>
              <a:buSzPts val="1800"/>
              <a:buNone/>
            </a:pPr>
            <a:r>
              <a:t/>
            </a:r>
            <a:endParaRPr b="1" sz="2800">
              <a:solidFill>
                <a:srgbClr val="0563C1"/>
              </a:solidFill>
              <a:latin typeface="Poppins"/>
              <a:ea typeface="Poppins"/>
              <a:cs typeface="Poppins"/>
              <a:sym typeface="Poppins"/>
            </a:endParaRPr>
          </a:p>
          <a:p>
            <a:pPr indent="0" lvl="0" marL="114300" rtl="0" algn="l">
              <a:lnSpc>
                <a:spcPct val="90000"/>
              </a:lnSpc>
              <a:spcBef>
                <a:spcPts val="1000"/>
              </a:spcBef>
              <a:spcAft>
                <a:spcPts val="0"/>
              </a:spcAft>
              <a:buSzPts val="1800"/>
              <a:buNone/>
            </a:pPr>
            <a:r>
              <a:t/>
            </a:r>
            <a:endParaRPr b="1">
              <a:solidFill>
                <a:srgbClr val="0563C1"/>
              </a:solidFill>
              <a:latin typeface="Poppins"/>
              <a:ea typeface="Poppins"/>
              <a:cs typeface="Poppins"/>
              <a:sym typeface="Poppins"/>
            </a:endParaRPr>
          </a:p>
          <a:p>
            <a:pPr indent="0" lvl="0" marL="114300" rtl="0" algn="l">
              <a:lnSpc>
                <a:spcPct val="90000"/>
              </a:lnSpc>
              <a:spcBef>
                <a:spcPts val="1000"/>
              </a:spcBef>
              <a:spcAft>
                <a:spcPts val="0"/>
              </a:spcAft>
              <a:buSzPts val="1800"/>
              <a:buNone/>
            </a:pPr>
            <a:r>
              <a:t/>
            </a:r>
            <a:endParaRPr b="1" sz="2800">
              <a:solidFill>
                <a:srgbClr val="0563C1"/>
              </a:solidFill>
              <a:latin typeface="Poppins"/>
              <a:ea typeface="Poppins"/>
              <a:cs typeface="Poppins"/>
              <a:sym typeface="Poppins"/>
            </a:endParaRPr>
          </a:p>
          <a:p>
            <a:pPr indent="-228600" lvl="0" marL="457200" rtl="0" algn="l">
              <a:lnSpc>
                <a:spcPct val="90000"/>
              </a:lnSpc>
              <a:spcBef>
                <a:spcPts val="1000"/>
              </a:spcBef>
              <a:spcAft>
                <a:spcPts val="0"/>
              </a:spcAft>
              <a:buClr>
                <a:schemeClr val="dk1"/>
              </a:buClr>
              <a:buSzPts val="1800"/>
              <a:buNone/>
            </a:pPr>
            <a:r>
              <a:t/>
            </a:r>
            <a:endParaRPr/>
          </a:p>
        </p:txBody>
      </p:sp>
      <p:sp>
        <p:nvSpPr>
          <p:cNvPr id="194" name="Google Shape;194;p10"/>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p>
            <a:pPr indent="0" lvl="0" marL="114300" rtl="0" algn="l">
              <a:lnSpc>
                <a:spcPct val="90000"/>
              </a:lnSpc>
              <a:spcBef>
                <a:spcPts val="1000"/>
              </a:spcBef>
              <a:spcAft>
                <a:spcPts val="0"/>
              </a:spcAft>
              <a:buSzPts val="1800"/>
              <a:buNone/>
            </a:pPr>
            <a:r>
              <a:rPr b="1" lang="en-US" sz="2800">
                <a:solidFill>
                  <a:srgbClr val="0563C1"/>
                </a:solidFill>
                <a:latin typeface="Poppins"/>
                <a:ea typeface="Poppins"/>
                <a:cs typeface="Poppins"/>
                <a:sym typeface="Poppins"/>
              </a:rPr>
              <a:t>Abuso de Sustancias</a:t>
            </a:r>
            <a:endParaRPr/>
          </a:p>
          <a:p>
            <a:pPr indent="0" lvl="0" marL="114300" rtl="0" algn="l">
              <a:lnSpc>
                <a:spcPct val="90000"/>
              </a:lnSpc>
              <a:spcBef>
                <a:spcPts val="1000"/>
              </a:spcBef>
              <a:spcAft>
                <a:spcPts val="0"/>
              </a:spcAft>
              <a:buSzPts val="1800"/>
              <a:buNone/>
            </a:pPr>
            <a:r>
              <a:t/>
            </a:r>
            <a:endParaRPr sz="2800">
              <a:solidFill>
                <a:srgbClr val="002177"/>
              </a:solidFill>
              <a:latin typeface="Poppins Light"/>
              <a:ea typeface="Poppins Light"/>
              <a:cs typeface="Poppins Light"/>
              <a:sym typeface="Poppins Light"/>
            </a:endParaRPr>
          </a:p>
          <a:p>
            <a:pPr indent="0" lvl="0" marL="114300" rtl="0" algn="l">
              <a:lnSpc>
                <a:spcPct val="90000"/>
              </a:lnSpc>
              <a:spcBef>
                <a:spcPts val="1000"/>
              </a:spcBef>
              <a:spcAft>
                <a:spcPts val="0"/>
              </a:spcAft>
              <a:buSzPts val="1800"/>
              <a:buNone/>
            </a:pPr>
            <a:r>
              <a:rPr lang="en-US" sz="2800">
                <a:solidFill>
                  <a:srgbClr val="002177"/>
                </a:solidFill>
                <a:latin typeface="Poppins Light"/>
                <a:ea typeface="Poppins Light"/>
                <a:cs typeface="Poppins Light"/>
                <a:sym typeface="Poppins Light"/>
              </a:rPr>
              <a:t>Cualquier consumo de drogas o alcohol por los niños y adolescentes se considera abuso de sustancias porque interfiere con el desarrollo normal del cerebro. </a:t>
            </a:r>
            <a:endParaRPr/>
          </a:p>
          <a:p>
            <a:pPr indent="0" lvl="0" marL="114300" rtl="0" algn="l">
              <a:lnSpc>
                <a:spcPct val="90000"/>
              </a:lnSpc>
              <a:spcBef>
                <a:spcPts val="1000"/>
              </a:spcBef>
              <a:spcAft>
                <a:spcPts val="0"/>
              </a:spcAft>
              <a:buSzPts val="1800"/>
              <a:buNone/>
            </a:pPr>
            <a:r>
              <a:t/>
            </a:r>
            <a:endParaRPr/>
          </a:p>
        </p:txBody>
      </p:sp>
      <p:pic>
        <p:nvPicPr>
          <p:cNvPr id="195" name="Google Shape;195;p10"/>
          <p:cNvPicPr preferRelativeResize="0"/>
          <p:nvPr/>
        </p:nvPicPr>
        <p:blipFill rotWithShape="1">
          <a:blip r:embed="rId3">
            <a:alphaModFix/>
          </a:blip>
          <a:srcRect b="0" l="0" r="0" t="0"/>
          <a:stretch/>
        </p:blipFill>
        <p:spPr>
          <a:xfrm>
            <a:off x="3518815" y="4946073"/>
            <a:ext cx="2113058" cy="1365825"/>
          </a:xfrm>
          <a:prstGeom prst="rect">
            <a:avLst/>
          </a:prstGeom>
          <a:noFill/>
          <a:ln>
            <a:noFill/>
          </a:ln>
        </p:spPr>
      </p:pic>
      <p:pic>
        <p:nvPicPr>
          <p:cNvPr id="196" name="Google Shape;196;p10"/>
          <p:cNvPicPr preferRelativeResize="0"/>
          <p:nvPr/>
        </p:nvPicPr>
        <p:blipFill rotWithShape="1">
          <a:blip r:embed="rId4">
            <a:alphaModFix/>
          </a:blip>
          <a:srcRect b="0" l="0" r="0" t="0"/>
          <a:stretch/>
        </p:blipFill>
        <p:spPr>
          <a:xfrm>
            <a:off x="10672210" y="230192"/>
            <a:ext cx="1363180" cy="411172"/>
          </a:xfrm>
          <a:prstGeom prst="rect">
            <a:avLst/>
          </a:prstGeom>
          <a:noFill/>
          <a:ln>
            <a:noFill/>
          </a:ln>
        </p:spPr>
      </p:pic>
      <p:sp>
        <p:nvSpPr>
          <p:cNvPr id="197" name="Google Shape;197;p10"/>
          <p:cNvSpPr txBox="1"/>
          <p:nvPr/>
        </p:nvSpPr>
        <p:spPr>
          <a:xfrm>
            <a:off x="838200" y="6311898"/>
            <a:ext cx="8797200" cy="646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b="0" i="0" lang="en-US" sz="1000" u="none" cap="none" strike="noStrike">
                <a:solidFill>
                  <a:schemeClr val="dk1"/>
                </a:solidFill>
                <a:latin typeface="Calibri"/>
                <a:ea typeface="Calibri"/>
                <a:cs typeface="Calibri"/>
                <a:sym typeface="Calibri"/>
              </a:rPr>
              <a:t>Director de NIDA, 5 de octubre de 2022. Extraído de </a:t>
            </a:r>
            <a:r>
              <a:rPr b="0" i="0" lang="en-US" sz="1000" u="none" cap="none" strike="noStrike">
                <a:solidFill>
                  <a:srgbClr val="0141A6"/>
                </a:solidFill>
                <a:latin typeface="Calibri"/>
                <a:ea typeface="Calibri"/>
                <a:cs typeface="Calibri"/>
                <a:sym typeface="Calibri"/>
              </a:rPr>
              <a:t>https://nida.nih.gov/publications/principles-adolescent-substance-use-disorder-treatment-research-based-guide/director el 7 de noviembre de 2022</a:t>
            </a:r>
            <a:endParaRPr/>
          </a:p>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rgbClr val="0141A6"/>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pic>
        <p:nvPicPr>
          <p:cNvPr id="202" name="Google Shape;202;p11"/>
          <p:cNvPicPr preferRelativeResize="0"/>
          <p:nvPr/>
        </p:nvPicPr>
        <p:blipFill rotWithShape="1">
          <a:blip r:embed="rId3">
            <a:alphaModFix/>
          </a:blip>
          <a:srcRect b="0" l="0" r="0" t="0"/>
          <a:stretch/>
        </p:blipFill>
        <p:spPr>
          <a:xfrm>
            <a:off x="-974691" y="266701"/>
            <a:ext cx="13957162" cy="9982039"/>
          </a:xfrm>
          <a:prstGeom prst="rect">
            <a:avLst/>
          </a:prstGeom>
          <a:noFill/>
          <a:ln>
            <a:noFill/>
          </a:ln>
        </p:spPr>
      </p:pic>
      <p:pic>
        <p:nvPicPr>
          <p:cNvPr id="203" name="Google Shape;203;p11"/>
          <p:cNvPicPr preferRelativeResize="0"/>
          <p:nvPr/>
        </p:nvPicPr>
        <p:blipFill rotWithShape="1">
          <a:blip r:embed="rId4">
            <a:alphaModFix/>
          </a:blip>
          <a:srcRect b="0" l="0" r="0" t="0"/>
          <a:stretch/>
        </p:blipFill>
        <p:spPr>
          <a:xfrm>
            <a:off x="10438245" y="391960"/>
            <a:ext cx="1363180" cy="411172"/>
          </a:xfrm>
          <a:prstGeom prst="rect">
            <a:avLst/>
          </a:prstGeom>
          <a:noFill/>
          <a:ln>
            <a:noFill/>
          </a:ln>
        </p:spPr>
      </p:pic>
      <p:sp>
        <p:nvSpPr>
          <p:cNvPr id="204" name="Google Shape;204;p11"/>
          <p:cNvSpPr txBox="1"/>
          <p:nvPr>
            <p:ph type="ctrTitle"/>
          </p:nvPr>
        </p:nvSpPr>
        <p:spPr>
          <a:xfrm>
            <a:off x="735124" y="1893201"/>
            <a:ext cx="10653300" cy="165780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lt1"/>
              </a:buClr>
              <a:buSzPct val="60000"/>
              <a:buFont typeface="Arial"/>
              <a:buNone/>
            </a:pPr>
            <a:r>
              <a:t/>
            </a:r>
            <a:endParaRPr b="1">
              <a:solidFill>
                <a:schemeClr val="lt1"/>
              </a:solidFill>
              <a:latin typeface="Poppins"/>
              <a:ea typeface="Poppins"/>
              <a:cs typeface="Poppins"/>
              <a:sym typeface="Poppins"/>
            </a:endParaRPr>
          </a:p>
          <a:p>
            <a:pPr indent="0" lvl="0" marL="0" rtl="0" algn="ctr">
              <a:lnSpc>
                <a:spcPct val="90000"/>
              </a:lnSpc>
              <a:spcBef>
                <a:spcPts val="0"/>
              </a:spcBef>
              <a:spcAft>
                <a:spcPts val="0"/>
              </a:spcAft>
              <a:buClr>
                <a:schemeClr val="lt1"/>
              </a:buClr>
              <a:buSzPct val="80197"/>
              <a:buFont typeface="Arial"/>
              <a:buNone/>
            </a:pPr>
            <a:r>
              <a:rPr b="1" lang="en-US" sz="4488"/>
              <a:t>Nicotine</a:t>
            </a:r>
            <a:br>
              <a:rPr b="1" lang="en-US" sz="4488"/>
            </a:br>
            <a:r>
              <a:rPr b="1" lang="en-US" sz="4488"/>
              <a:t>Nicotina</a:t>
            </a:r>
            <a:endParaRPr sz="4488">
              <a:solidFill>
                <a:srgbClr val="002177"/>
              </a:solidFill>
              <a:latin typeface="Poppins"/>
              <a:ea typeface="Poppins"/>
              <a:cs typeface="Poppins"/>
              <a:sym typeface="Poppins"/>
            </a:endParaRPr>
          </a:p>
          <a:p>
            <a:pPr indent="0" lvl="0" marL="0" rtl="0" algn="ctr">
              <a:lnSpc>
                <a:spcPct val="90000"/>
              </a:lnSpc>
              <a:spcBef>
                <a:spcPts val="0"/>
              </a:spcBef>
              <a:spcAft>
                <a:spcPts val="0"/>
              </a:spcAft>
              <a:buClr>
                <a:schemeClr val="lt1"/>
              </a:buClr>
              <a:buSzPct val="60000"/>
              <a:buFont typeface="Arial"/>
              <a:buNone/>
            </a:pPr>
            <a:r>
              <a:t/>
            </a:r>
            <a:endParaRPr b="1">
              <a:solidFill>
                <a:schemeClr val="lt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09" name="Shape 209"/>
        <p:cNvGrpSpPr/>
        <p:nvPr/>
      </p:nvGrpSpPr>
      <p:grpSpPr>
        <a:xfrm>
          <a:off x="0" y="0"/>
          <a:ext cx="0" cy="0"/>
          <a:chOff x="0" y="0"/>
          <a:chExt cx="0" cy="0"/>
        </a:xfrm>
      </p:grpSpPr>
      <p:sp>
        <p:nvSpPr>
          <p:cNvPr id="210" name="Google Shape;210;p12"/>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SzPts val="1800"/>
              <a:buNone/>
            </a:pPr>
            <a:r>
              <a:rPr b="1" lang="en-US" sz="3200">
                <a:latin typeface="Poppins"/>
                <a:ea typeface="Poppins"/>
                <a:cs typeface="Poppins"/>
                <a:sym typeface="Poppins"/>
              </a:rPr>
              <a:t>Nicotine Facts</a:t>
            </a:r>
            <a:br>
              <a:rPr b="1" lang="en-US" sz="3200">
                <a:latin typeface="Poppins"/>
                <a:ea typeface="Poppins"/>
                <a:cs typeface="Poppins"/>
                <a:sym typeface="Poppins"/>
              </a:rPr>
            </a:br>
            <a:r>
              <a:rPr b="1" lang="en-US" sz="3200">
                <a:latin typeface="Poppins"/>
                <a:ea typeface="Poppins"/>
                <a:cs typeface="Poppins"/>
                <a:sym typeface="Poppins"/>
              </a:rPr>
              <a:t>Datos Sobre la Nicotina</a:t>
            </a:r>
            <a:endParaRPr sz="3200"/>
          </a:p>
        </p:txBody>
      </p:sp>
      <p:sp>
        <p:nvSpPr>
          <p:cNvPr id="211" name="Google Shape;211;p12"/>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p>
            <a:pPr indent="-355600" lvl="0" marL="457200" rtl="0" algn="l">
              <a:lnSpc>
                <a:spcPct val="115000"/>
              </a:lnSpc>
              <a:spcBef>
                <a:spcPts val="0"/>
              </a:spcBef>
              <a:spcAft>
                <a:spcPts val="0"/>
              </a:spcAft>
              <a:buClr>
                <a:srgbClr val="002177"/>
              </a:buClr>
              <a:buSzPts val="2000"/>
              <a:buFont typeface="Poppins"/>
              <a:buChar char="■"/>
            </a:pPr>
            <a:r>
              <a:rPr lang="en-US" sz="1600">
                <a:solidFill>
                  <a:srgbClr val="002177"/>
                </a:solidFill>
                <a:latin typeface="Poppins"/>
                <a:ea typeface="Poppins"/>
                <a:cs typeface="Poppins"/>
                <a:sym typeface="Poppins"/>
              </a:rPr>
              <a:t>A highly addictive drug in tobacco plants</a:t>
            </a:r>
            <a:endParaRPr/>
          </a:p>
          <a:p>
            <a:pPr indent="-355600" lvl="0" marL="457200" rtl="0" algn="l">
              <a:lnSpc>
                <a:spcPct val="115000"/>
              </a:lnSpc>
              <a:spcBef>
                <a:spcPts val="0"/>
              </a:spcBef>
              <a:spcAft>
                <a:spcPts val="0"/>
              </a:spcAft>
              <a:buClr>
                <a:srgbClr val="002177"/>
              </a:buClr>
              <a:buSzPts val="2000"/>
              <a:buFont typeface="Poppins"/>
              <a:buChar char="■"/>
            </a:pPr>
            <a:r>
              <a:rPr lang="en-US" sz="1600">
                <a:solidFill>
                  <a:srgbClr val="002177"/>
                </a:solidFill>
                <a:latin typeface="Poppins"/>
                <a:ea typeface="Poppins"/>
                <a:cs typeface="Poppins"/>
                <a:sym typeface="Poppins"/>
              </a:rPr>
              <a:t>Found in e-cigarettes  </a:t>
            </a:r>
            <a:endParaRPr/>
          </a:p>
          <a:p>
            <a:pPr indent="-355600" lvl="0" marL="457200" rtl="0" algn="l">
              <a:lnSpc>
                <a:spcPct val="115000"/>
              </a:lnSpc>
              <a:spcBef>
                <a:spcPts val="0"/>
              </a:spcBef>
              <a:spcAft>
                <a:spcPts val="0"/>
              </a:spcAft>
              <a:buClr>
                <a:srgbClr val="002177"/>
              </a:buClr>
              <a:buSzPts val="2000"/>
              <a:buFont typeface="Poppins"/>
              <a:buChar char="■"/>
            </a:pPr>
            <a:r>
              <a:rPr lang="en-US" sz="1600">
                <a:solidFill>
                  <a:srgbClr val="002177"/>
                </a:solidFill>
                <a:latin typeface="Poppins"/>
                <a:ea typeface="Poppins"/>
                <a:cs typeface="Poppins"/>
                <a:sym typeface="Poppins"/>
              </a:rPr>
              <a:t>A stimulant</a:t>
            </a:r>
            <a:endParaRPr/>
          </a:p>
          <a:p>
            <a:pPr indent="-355600" lvl="0" marL="457200" rtl="0" algn="l">
              <a:lnSpc>
                <a:spcPct val="115000"/>
              </a:lnSpc>
              <a:spcBef>
                <a:spcPts val="0"/>
              </a:spcBef>
              <a:spcAft>
                <a:spcPts val="0"/>
              </a:spcAft>
              <a:buClr>
                <a:srgbClr val="002177"/>
              </a:buClr>
              <a:buSzPts val="2000"/>
              <a:buFont typeface="Poppins"/>
              <a:buChar char="■"/>
            </a:pPr>
            <a:r>
              <a:rPr lang="en-US" sz="1600">
                <a:solidFill>
                  <a:srgbClr val="002177"/>
                </a:solidFill>
                <a:latin typeface="Poppins"/>
                <a:ea typeface="Poppins"/>
                <a:cs typeface="Poppins"/>
                <a:sym typeface="Poppins"/>
              </a:rPr>
              <a:t>Contains harmful chemicals</a:t>
            </a:r>
            <a:endParaRPr/>
          </a:p>
          <a:p>
            <a:pPr indent="-355600" lvl="0" marL="457200" rtl="0" algn="l">
              <a:lnSpc>
                <a:spcPct val="115000"/>
              </a:lnSpc>
              <a:spcBef>
                <a:spcPts val="0"/>
              </a:spcBef>
              <a:spcAft>
                <a:spcPts val="0"/>
              </a:spcAft>
              <a:buClr>
                <a:srgbClr val="002177"/>
              </a:buClr>
              <a:buSzPts val="2000"/>
              <a:buFont typeface="Poppins"/>
              <a:buChar char="■"/>
            </a:pPr>
            <a:r>
              <a:rPr lang="en-US" sz="1600">
                <a:solidFill>
                  <a:srgbClr val="002177"/>
                </a:solidFill>
                <a:latin typeface="Poppins"/>
                <a:ea typeface="Poppins"/>
                <a:cs typeface="Poppins"/>
                <a:sym typeface="Poppins"/>
              </a:rPr>
              <a:t>Absorbed into the body and goes directly to the brain</a:t>
            </a:r>
            <a:endParaRPr/>
          </a:p>
          <a:p>
            <a:pPr indent="-355600" lvl="0" marL="457200" rtl="0" algn="l">
              <a:lnSpc>
                <a:spcPct val="115000"/>
              </a:lnSpc>
              <a:spcBef>
                <a:spcPts val="0"/>
              </a:spcBef>
              <a:spcAft>
                <a:spcPts val="0"/>
              </a:spcAft>
              <a:buClr>
                <a:srgbClr val="002177"/>
              </a:buClr>
              <a:buSzPts val="2000"/>
              <a:buFont typeface="Poppins"/>
              <a:buChar char="■"/>
            </a:pPr>
            <a:r>
              <a:rPr lang="en-US" sz="1600">
                <a:solidFill>
                  <a:srgbClr val="002177"/>
                </a:solidFill>
                <a:latin typeface="Poppins"/>
                <a:ea typeface="Poppins"/>
                <a:cs typeface="Poppins"/>
                <a:sym typeface="Poppins"/>
              </a:rPr>
              <a:t>Negatively impacts brain development</a:t>
            </a:r>
            <a:endParaRPr/>
          </a:p>
          <a:p>
            <a:pPr indent="-355600" lvl="0" marL="457200" rtl="0" algn="l">
              <a:lnSpc>
                <a:spcPct val="115000"/>
              </a:lnSpc>
              <a:spcBef>
                <a:spcPts val="0"/>
              </a:spcBef>
              <a:spcAft>
                <a:spcPts val="0"/>
              </a:spcAft>
              <a:buClr>
                <a:srgbClr val="002177"/>
              </a:buClr>
              <a:buSzPts val="2000"/>
              <a:buFont typeface="Poppins"/>
              <a:buChar char="■"/>
            </a:pPr>
            <a:r>
              <a:rPr lang="en-US" sz="1600">
                <a:solidFill>
                  <a:srgbClr val="002177"/>
                </a:solidFill>
                <a:latin typeface="Poppins"/>
                <a:ea typeface="Poppins"/>
                <a:cs typeface="Poppins"/>
                <a:sym typeface="Poppins"/>
              </a:rPr>
              <a:t>Link to mental health disorders</a:t>
            </a:r>
            <a:endParaRPr/>
          </a:p>
          <a:p>
            <a:pPr indent="-228600" lvl="0" marL="457200" rtl="0" algn="l">
              <a:lnSpc>
                <a:spcPct val="90000"/>
              </a:lnSpc>
              <a:spcBef>
                <a:spcPts val="1000"/>
              </a:spcBef>
              <a:spcAft>
                <a:spcPts val="0"/>
              </a:spcAft>
              <a:buClr>
                <a:schemeClr val="dk1"/>
              </a:buClr>
              <a:buSzPts val="1800"/>
              <a:buNone/>
            </a:pPr>
            <a:r>
              <a:t/>
            </a:r>
            <a:endParaRPr/>
          </a:p>
        </p:txBody>
      </p:sp>
      <p:sp>
        <p:nvSpPr>
          <p:cNvPr id="212" name="Google Shape;212;p12"/>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p>
            <a:pPr indent="-355600" lvl="0" marL="457200" rtl="0" algn="l">
              <a:lnSpc>
                <a:spcPct val="115000"/>
              </a:lnSpc>
              <a:spcBef>
                <a:spcPts val="0"/>
              </a:spcBef>
              <a:spcAft>
                <a:spcPts val="0"/>
              </a:spcAft>
              <a:buClr>
                <a:srgbClr val="002177"/>
              </a:buClr>
              <a:buSzPts val="2000"/>
              <a:buFont typeface="Poppins"/>
              <a:buChar char="■"/>
            </a:pPr>
            <a:r>
              <a:rPr lang="en-US" sz="1600">
                <a:solidFill>
                  <a:srgbClr val="002177"/>
                </a:solidFill>
                <a:latin typeface="Poppins"/>
                <a:ea typeface="Poppins"/>
                <a:cs typeface="Poppins"/>
                <a:sym typeface="Poppins"/>
              </a:rPr>
              <a:t>Una droga altamente adictiva en las plantas de tabaco</a:t>
            </a:r>
            <a:endParaRPr/>
          </a:p>
          <a:p>
            <a:pPr indent="-355600" lvl="0" marL="457200" rtl="0" algn="l">
              <a:lnSpc>
                <a:spcPct val="115000"/>
              </a:lnSpc>
              <a:spcBef>
                <a:spcPts val="0"/>
              </a:spcBef>
              <a:spcAft>
                <a:spcPts val="0"/>
              </a:spcAft>
              <a:buClr>
                <a:srgbClr val="002177"/>
              </a:buClr>
              <a:buSzPts val="2000"/>
              <a:buFont typeface="Poppins"/>
              <a:buChar char="■"/>
            </a:pPr>
            <a:r>
              <a:rPr lang="en-US" sz="1600">
                <a:solidFill>
                  <a:srgbClr val="002177"/>
                </a:solidFill>
                <a:latin typeface="Poppins"/>
                <a:ea typeface="Poppins"/>
                <a:cs typeface="Poppins"/>
                <a:sym typeface="Poppins"/>
              </a:rPr>
              <a:t>Se encuentra en los cigarrillos electrónicos  </a:t>
            </a:r>
            <a:endParaRPr/>
          </a:p>
          <a:p>
            <a:pPr indent="-355600" lvl="0" marL="457200" rtl="0" algn="l">
              <a:lnSpc>
                <a:spcPct val="115000"/>
              </a:lnSpc>
              <a:spcBef>
                <a:spcPts val="0"/>
              </a:spcBef>
              <a:spcAft>
                <a:spcPts val="0"/>
              </a:spcAft>
              <a:buClr>
                <a:srgbClr val="002177"/>
              </a:buClr>
              <a:buSzPts val="2000"/>
              <a:buFont typeface="Poppins"/>
              <a:buChar char="■"/>
            </a:pPr>
            <a:r>
              <a:rPr lang="en-US" sz="1600">
                <a:solidFill>
                  <a:srgbClr val="002177"/>
                </a:solidFill>
                <a:latin typeface="Poppins"/>
                <a:ea typeface="Poppins"/>
                <a:cs typeface="Poppins"/>
                <a:sym typeface="Poppins"/>
              </a:rPr>
              <a:t>Un estimulante</a:t>
            </a:r>
            <a:endParaRPr/>
          </a:p>
          <a:p>
            <a:pPr indent="-355600" lvl="0" marL="457200" rtl="0" algn="l">
              <a:lnSpc>
                <a:spcPct val="115000"/>
              </a:lnSpc>
              <a:spcBef>
                <a:spcPts val="0"/>
              </a:spcBef>
              <a:spcAft>
                <a:spcPts val="0"/>
              </a:spcAft>
              <a:buClr>
                <a:srgbClr val="002177"/>
              </a:buClr>
              <a:buSzPts val="2000"/>
              <a:buFont typeface="Poppins"/>
              <a:buChar char="■"/>
            </a:pPr>
            <a:r>
              <a:rPr lang="en-US" sz="1600">
                <a:solidFill>
                  <a:srgbClr val="002177"/>
                </a:solidFill>
                <a:latin typeface="Poppins"/>
                <a:ea typeface="Poppins"/>
                <a:cs typeface="Poppins"/>
                <a:sym typeface="Poppins"/>
              </a:rPr>
              <a:t>Contiene sustancias químicas dañinas</a:t>
            </a:r>
            <a:endParaRPr/>
          </a:p>
          <a:p>
            <a:pPr indent="-355600" lvl="0" marL="457200" rtl="0" algn="l">
              <a:lnSpc>
                <a:spcPct val="115000"/>
              </a:lnSpc>
              <a:spcBef>
                <a:spcPts val="0"/>
              </a:spcBef>
              <a:spcAft>
                <a:spcPts val="0"/>
              </a:spcAft>
              <a:buClr>
                <a:srgbClr val="002177"/>
              </a:buClr>
              <a:buSzPts val="2000"/>
              <a:buFont typeface="Poppins"/>
              <a:buChar char="■"/>
            </a:pPr>
            <a:r>
              <a:rPr lang="en-US" sz="1600">
                <a:solidFill>
                  <a:srgbClr val="002177"/>
                </a:solidFill>
                <a:latin typeface="Poppins"/>
                <a:ea typeface="Poppins"/>
                <a:cs typeface="Poppins"/>
                <a:sym typeface="Poppins"/>
              </a:rPr>
              <a:t>Absorbido por el cuerpo y se dirige directamente al cerebro</a:t>
            </a:r>
            <a:endParaRPr/>
          </a:p>
          <a:p>
            <a:pPr indent="-355600" lvl="0" marL="457200" rtl="0" algn="l">
              <a:lnSpc>
                <a:spcPct val="115000"/>
              </a:lnSpc>
              <a:spcBef>
                <a:spcPts val="0"/>
              </a:spcBef>
              <a:spcAft>
                <a:spcPts val="0"/>
              </a:spcAft>
              <a:buClr>
                <a:srgbClr val="002177"/>
              </a:buClr>
              <a:buSzPts val="2000"/>
              <a:buFont typeface="Poppins"/>
              <a:buChar char="■"/>
            </a:pPr>
            <a:r>
              <a:rPr lang="en-US" sz="1600">
                <a:solidFill>
                  <a:srgbClr val="002177"/>
                </a:solidFill>
                <a:latin typeface="Poppins"/>
                <a:ea typeface="Poppins"/>
                <a:cs typeface="Poppins"/>
                <a:sym typeface="Poppins"/>
              </a:rPr>
              <a:t>Afecta negativamente el desarrollo del cerebro</a:t>
            </a:r>
            <a:endParaRPr/>
          </a:p>
          <a:p>
            <a:pPr indent="-355600" lvl="0" marL="457200" rtl="0" algn="l">
              <a:lnSpc>
                <a:spcPct val="115000"/>
              </a:lnSpc>
              <a:spcBef>
                <a:spcPts val="0"/>
              </a:spcBef>
              <a:spcAft>
                <a:spcPts val="0"/>
              </a:spcAft>
              <a:buClr>
                <a:srgbClr val="002177"/>
              </a:buClr>
              <a:buSzPts val="2000"/>
              <a:buFont typeface="Poppins"/>
              <a:buChar char="■"/>
            </a:pPr>
            <a:r>
              <a:rPr lang="en-US" sz="1600">
                <a:solidFill>
                  <a:srgbClr val="002177"/>
                </a:solidFill>
                <a:latin typeface="Poppins"/>
                <a:ea typeface="Poppins"/>
                <a:cs typeface="Poppins"/>
                <a:sym typeface="Poppins"/>
              </a:rPr>
              <a:t>Vínculo con los trastornos de salud mental</a:t>
            </a:r>
            <a:endParaRPr/>
          </a:p>
          <a:p>
            <a:pPr indent="-228600" lvl="0" marL="457200" rtl="0" algn="l">
              <a:lnSpc>
                <a:spcPct val="90000"/>
              </a:lnSpc>
              <a:spcBef>
                <a:spcPts val="1000"/>
              </a:spcBef>
              <a:spcAft>
                <a:spcPts val="0"/>
              </a:spcAft>
              <a:buClr>
                <a:schemeClr val="dk1"/>
              </a:buClr>
              <a:buSzPts val="1800"/>
              <a:buNone/>
            </a:pPr>
            <a:r>
              <a:t/>
            </a:r>
            <a:endParaRPr/>
          </a:p>
        </p:txBody>
      </p:sp>
      <p:pic>
        <p:nvPicPr>
          <p:cNvPr descr="Nicotine Facts and Dangers" id="213" name="Google Shape;213;p12"/>
          <p:cNvPicPr preferRelativeResize="0"/>
          <p:nvPr/>
        </p:nvPicPr>
        <p:blipFill rotWithShape="1">
          <a:blip r:embed="rId3">
            <a:alphaModFix/>
          </a:blip>
          <a:srcRect b="0" l="0" r="0" t="0"/>
          <a:stretch/>
        </p:blipFill>
        <p:spPr>
          <a:xfrm>
            <a:off x="651163" y="5180098"/>
            <a:ext cx="6975400" cy="1131800"/>
          </a:xfrm>
          <a:prstGeom prst="rect">
            <a:avLst/>
          </a:prstGeom>
          <a:noFill/>
          <a:ln>
            <a:noFill/>
          </a:ln>
        </p:spPr>
      </p:pic>
      <p:pic>
        <p:nvPicPr>
          <p:cNvPr id="214" name="Google Shape;214;p12"/>
          <p:cNvPicPr preferRelativeResize="0"/>
          <p:nvPr/>
        </p:nvPicPr>
        <p:blipFill rotWithShape="1">
          <a:blip r:embed="rId4">
            <a:alphaModFix/>
          </a:blip>
          <a:srcRect b="0" l="0" r="0" t="0"/>
          <a:stretch/>
        </p:blipFill>
        <p:spPr>
          <a:xfrm>
            <a:off x="9829799" y="4655127"/>
            <a:ext cx="2192611" cy="2202873"/>
          </a:xfrm>
          <a:prstGeom prst="rect">
            <a:avLst/>
          </a:prstGeom>
          <a:noFill/>
          <a:ln>
            <a:noFill/>
          </a:ln>
        </p:spPr>
      </p:pic>
      <p:pic>
        <p:nvPicPr>
          <p:cNvPr id="215" name="Google Shape;215;p12"/>
          <p:cNvPicPr preferRelativeResize="0"/>
          <p:nvPr/>
        </p:nvPicPr>
        <p:blipFill rotWithShape="1">
          <a:blip r:embed="rId5">
            <a:alphaModFix/>
          </a:blip>
          <a:srcRect b="0" l="0" r="0" t="0"/>
          <a:stretch/>
        </p:blipFill>
        <p:spPr>
          <a:xfrm>
            <a:off x="10438245" y="391960"/>
            <a:ext cx="1363180" cy="411172"/>
          </a:xfrm>
          <a:prstGeom prst="rect">
            <a:avLst/>
          </a:prstGeom>
          <a:noFill/>
          <a:ln>
            <a:noFill/>
          </a:ln>
        </p:spPr>
      </p:pic>
      <p:sp>
        <p:nvSpPr>
          <p:cNvPr id="216" name="Google Shape;216;p12"/>
          <p:cNvSpPr txBox="1"/>
          <p:nvPr/>
        </p:nvSpPr>
        <p:spPr>
          <a:xfrm>
            <a:off x="578419" y="6492873"/>
            <a:ext cx="6535500" cy="338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0" i="0" lang="en-US" sz="1000" u="none" cap="none" strike="noStrike">
                <a:solidFill>
                  <a:srgbClr val="000000"/>
                </a:solidFill>
                <a:latin typeface="Arial"/>
                <a:ea typeface="Arial"/>
                <a:cs typeface="Arial"/>
                <a:sym typeface="Arial"/>
              </a:rPr>
              <a:t>Asociación Americana del Pulmón </a:t>
            </a:r>
            <a:r>
              <a:rPr b="0" i="0" lang="en-US" sz="1000" u="sng" cap="none" strike="noStrike">
                <a:solidFill>
                  <a:schemeClr val="hlink"/>
                </a:solidFill>
                <a:latin typeface="Arial"/>
                <a:ea typeface="Arial"/>
                <a:cs typeface="Arial"/>
                <a:sym typeface="Arial"/>
                <a:hlinkClick r:id="rId6"/>
              </a:rPr>
              <a:t>https://www.lung.org/quit-smoking/smoking-facts/health-effects/nicotine</a:t>
            </a:r>
            <a:r>
              <a:rPr b="0" i="0" lang="en-US" sz="1000" u="none" cap="none" strike="noStrike">
                <a:solidFill>
                  <a:schemeClr val="dk2"/>
                </a:solidFill>
                <a:latin typeface="Arial"/>
                <a:ea typeface="Arial"/>
                <a:cs typeface="Arial"/>
                <a:sym typeface="Arial"/>
              </a:rPr>
              <a:t>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13"/>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SzPts val="1800"/>
              <a:buNone/>
            </a:pPr>
            <a:r>
              <a:rPr b="1" lang="en-US" sz="3200">
                <a:latin typeface="Poppins"/>
                <a:ea typeface="Poppins"/>
                <a:cs typeface="Poppins"/>
                <a:sym typeface="Poppins"/>
              </a:rPr>
              <a:t>What makes nicotine harmful? </a:t>
            </a:r>
            <a:br>
              <a:rPr b="1" lang="en-US" sz="3200">
                <a:latin typeface="Poppins"/>
                <a:ea typeface="Poppins"/>
                <a:cs typeface="Poppins"/>
                <a:sym typeface="Poppins"/>
              </a:rPr>
            </a:br>
            <a:r>
              <a:rPr b="1" lang="en-US" sz="3200">
                <a:latin typeface="Poppins"/>
                <a:ea typeface="Poppins"/>
                <a:cs typeface="Poppins"/>
                <a:sym typeface="Poppins"/>
              </a:rPr>
              <a:t>¿Qué hace que la nicotina sea dañina? </a:t>
            </a:r>
            <a:endParaRPr b="1" sz="3200"/>
          </a:p>
        </p:txBody>
      </p:sp>
      <p:sp>
        <p:nvSpPr>
          <p:cNvPr id="223" name="Google Shape;223;p13"/>
          <p:cNvSpPr txBox="1"/>
          <p:nvPr>
            <p:ph idx="1" type="body"/>
          </p:nvPr>
        </p:nvSpPr>
        <p:spPr>
          <a:xfrm>
            <a:off x="838200" y="3788326"/>
            <a:ext cx="5181600" cy="4351338"/>
          </a:xfrm>
          <a:prstGeom prst="rect">
            <a:avLst/>
          </a:prstGeom>
          <a:noFill/>
          <a:ln>
            <a:noFill/>
          </a:ln>
        </p:spPr>
        <p:txBody>
          <a:bodyPr anchorCtr="0" anchor="t" bIns="45700" lIns="91425" spcFirstLastPara="1" rIns="91425" wrap="square" tIns="45700">
            <a:normAutofit/>
          </a:bodyPr>
          <a:lstStyle/>
          <a:p>
            <a:pPr indent="-355600" lvl="0" marL="457200" rtl="0" algn="l">
              <a:lnSpc>
                <a:spcPct val="115000"/>
              </a:lnSpc>
              <a:spcBef>
                <a:spcPts val="0"/>
              </a:spcBef>
              <a:spcAft>
                <a:spcPts val="0"/>
              </a:spcAft>
              <a:buClr>
                <a:srgbClr val="FF0000"/>
              </a:buClr>
              <a:buSzPts val="2000"/>
              <a:buFont typeface="Poppins"/>
              <a:buChar char="■"/>
            </a:pPr>
            <a:r>
              <a:rPr b="1" lang="en-US" sz="1600">
                <a:solidFill>
                  <a:srgbClr val="FF0000"/>
                </a:solidFill>
                <a:latin typeface="Poppins"/>
                <a:ea typeface="Poppins"/>
                <a:cs typeface="Poppins"/>
                <a:sym typeface="Poppins"/>
              </a:rPr>
              <a:t>Traditional cigarettes contain over 7,000 chemicals</a:t>
            </a:r>
            <a:endParaRPr b="1">
              <a:solidFill>
                <a:srgbClr val="FF0000"/>
              </a:solidFill>
            </a:endParaRPr>
          </a:p>
          <a:p>
            <a:pPr indent="-355600" lvl="0" marL="457200" rtl="0" algn="l">
              <a:lnSpc>
                <a:spcPct val="115000"/>
              </a:lnSpc>
              <a:spcBef>
                <a:spcPts val="0"/>
              </a:spcBef>
              <a:spcAft>
                <a:spcPts val="0"/>
              </a:spcAft>
              <a:buClr>
                <a:srgbClr val="002177"/>
              </a:buClr>
              <a:buSzPts val="2000"/>
              <a:buFont typeface="Poppins"/>
              <a:buChar char="■"/>
            </a:pPr>
            <a:r>
              <a:rPr lang="en-US" sz="1600">
                <a:solidFill>
                  <a:srgbClr val="002177"/>
                </a:solidFill>
                <a:latin typeface="Poppins"/>
                <a:ea typeface="Poppins"/>
                <a:cs typeface="Poppins"/>
                <a:sym typeface="Poppins"/>
              </a:rPr>
              <a:t>Some chemicals cause cancer</a:t>
            </a:r>
            <a:endParaRPr/>
          </a:p>
          <a:p>
            <a:pPr indent="-355600" lvl="0" marL="457200" rtl="0" algn="l">
              <a:lnSpc>
                <a:spcPct val="115000"/>
              </a:lnSpc>
              <a:spcBef>
                <a:spcPts val="0"/>
              </a:spcBef>
              <a:spcAft>
                <a:spcPts val="0"/>
              </a:spcAft>
              <a:buClr>
                <a:srgbClr val="002177"/>
              </a:buClr>
              <a:buSzPts val="2000"/>
              <a:buFont typeface="Poppins"/>
              <a:buChar char="■"/>
            </a:pPr>
            <a:r>
              <a:rPr lang="en-US" sz="1600">
                <a:solidFill>
                  <a:srgbClr val="002177"/>
                </a:solidFill>
                <a:latin typeface="Poppins"/>
                <a:ea typeface="Poppins"/>
                <a:cs typeface="Poppins"/>
                <a:sym typeface="Poppins"/>
              </a:rPr>
              <a:t>Other chemicals in cigarettes are toxins</a:t>
            </a:r>
            <a:endParaRPr/>
          </a:p>
          <a:p>
            <a:pPr indent="-355600" lvl="0" marL="457200" rtl="0" algn="l">
              <a:lnSpc>
                <a:spcPct val="115000"/>
              </a:lnSpc>
              <a:spcBef>
                <a:spcPts val="0"/>
              </a:spcBef>
              <a:spcAft>
                <a:spcPts val="0"/>
              </a:spcAft>
              <a:buClr>
                <a:srgbClr val="002177"/>
              </a:buClr>
              <a:buSzPts val="2000"/>
              <a:buFont typeface="Poppins"/>
              <a:buChar char="■"/>
            </a:pPr>
            <a:r>
              <a:rPr lang="en-US" sz="1600">
                <a:solidFill>
                  <a:srgbClr val="002177"/>
                </a:solidFill>
                <a:latin typeface="Poppins"/>
                <a:ea typeface="Poppins"/>
                <a:cs typeface="Poppins"/>
                <a:sym typeface="Poppins"/>
              </a:rPr>
              <a:t>Harmful ingredients in vape aerosol </a:t>
            </a:r>
            <a:endParaRPr/>
          </a:p>
          <a:p>
            <a:pPr indent="0" lvl="0" marL="114300" rtl="0" algn="l">
              <a:lnSpc>
                <a:spcPct val="90000"/>
              </a:lnSpc>
              <a:spcBef>
                <a:spcPts val="1000"/>
              </a:spcBef>
              <a:spcAft>
                <a:spcPts val="0"/>
              </a:spcAft>
              <a:buSzPts val="1800"/>
              <a:buNone/>
            </a:pPr>
            <a:r>
              <a:t/>
            </a:r>
            <a:endParaRPr/>
          </a:p>
        </p:txBody>
      </p:sp>
      <p:sp>
        <p:nvSpPr>
          <p:cNvPr id="224" name="Google Shape;224;p13"/>
          <p:cNvSpPr txBox="1"/>
          <p:nvPr>
            <p:ph idx="2" type="body"/>
          </p:nvPr>
        </p:nvSpPr>
        <p:spPr>
          <a:xfrm>
            <a:off x="6019800" y="3781110"/>
            <a:ext cx="5181600" cy="4351338"/>
          </a:xfrm>
          <a:prstGeom prst="rect">
            <a:avLst/>
          </a:prstGeom>
          <a:noFill/>
          <a:ln>
            <a:noFill/>
          </a:ln>
        </p:spPr>
        <p:txBody>
          <a:bodyPr anchorCtr="0" anchor="t" bIns="45700" lIns="91425" spcFirstLastPara="1" rIns="91425" wrap="square" tIns="45700">
            <a:normAutofit/>
          </a:bodyPr>
          <a:lstStyle/>
          <a:p>
            <a:pPr indent="-355600" lvl="0" marL="457200" rtl="0" algn="l">
              <a:lnSpc>
                <a:spcPct val="115000"/>
              </a:lnSpc>
              <a:spcBef>
                <a:spcPts val="0"/>
              </a:spcBef>
              <a:spcAft>
                <a:spcPts val="0"/>
              </a:spcAft>
              <a:buClr>
                <a:srgbClr val="002177"/>
              </a:buClr>
              <a:buSzPts val="2000"/>
              <a:buFont typeface="Poppins"/>
              <a:buChar char="■"/>
            </a:pPr>
            <a:r>
              <a:rPr b="1" lang="en-US" sz="1600">
                <a:solidFill>
                  <a:srgbClr val="FF0000"/>
                </a:solidFill>
                <a:latin typeface="Poppins"/>
                <a:ea typeface="Poppins"/>
                <a:cs typeface="Poppins"/>
                <a:sym typeface="Poppins"/>
              </a:rPr>
              <a:t>Los cigarrillos tradicionales contienen más de 7,000 productos químicos</a:t>
            </a:r>
            <a:endParaRPr b="1">
              <a:solidFill>
                <a:srgbClr val="FF0000"/>
              </a:solidFill>
            </a:endParaRPr>
          </a:p>
          <a:p>
            <a:pPr indent="-355600" lvl="0" marL="457200" rtl="0" algn="l">
              <a:lnSpc>
                <a:spcPct val="115000"/>
              </a:lnSpc>
              <a:spcBef>
                <a:spcPts val="0"/>
              </a:spcBef>
              <a:spcAft>
                <a:spcPts val="0"/>
              </a:spcAft>
              <a:buClr>
                <a:srgbClr val="002177"/>
              </a:buClr>
              <a:buSzPts val="2000"/>
              <a:buFont typeface="Poppins"/>
              <a:buChar char="■"/>
            </a:pPr>
            <a:r>
              <a:rPr lang="en-US" sz="1600">
                <a:solidFill>
                  <a:srgbClr val="002177"/>
                </a:solidFill>
                <a:latin typeface="Poppins"/>
                <a:ea typeface="Poppins"/>
                <a:cs typeface="Poppins"/>
                <a:sym typeface="Poppins"/>
              </a:rPr>
              <a:t>Algunas sustancias químicas causan cáncer</a:t>
            </a:r>
            <a:endParaRPr/>
          </a:p>
          <a:p>
            <a:pPr indent="-355600" lvl="0" marL="457200" rtl="0" algn="l">
              <a:lnSpc>
                <a:spcPct val="115000"/>
              </a:lnSpc>
              <a:spcBef>
                <a:spcPts val="0"/>
              </a:spcBef>
              <a:spcAft>
                <a:spcPts val="0"/>
              </a:spcAft>
              <a:buClr>
                <a:srgbClr val="002177"/>
              </a:buClr>
              <a:buSzPts val="2000"/>
              <a:buFont typeface="Poppins"/>
              <a:buChar char="■"/>
            </a:pPr>
            <a:r>
              <a:rPr lang="en-US" sz="1600">
                <a:solidFill>
                  <a:srgbClr val="002177"/>
                </a:solidFill>
                <a:latin typeface="Poppins"/>
                <a:ea typeface="Poppins"/>
                <a:cs typeface="Poppins"/>
                <a:sym typeface="Poppins"/>
              </a:rPr>
              <a:t>Otros productos químicos en los cigarrillos son toxinas</a:t>
            </a:r>
            <a:endParaRPr/>
          </a:p>
          <a:p>
            <a:pPr indent="-355600" lvl="0" marL="457200" rtl="0" algn="l">
              <a:lnSpc>
                <a:spcPct val="115000"/>
              </a:lnSpc>
              <a:spcBef>
                <a:spcPts val="0"/>
              </a:spcBef>
              <a:spcAft>
                <a:spcPts val="0"/>
              </a:spcAft>
              <a:buClr>
                <a:srgbClr val="002177"/>
              </a:buClr>
              <a:buSzPts val="2000"/>
              <a:buFont typeface="Poppins"/>
              <a:buChar char="■"/>
            </a:pPr>
            <a:r>
              <a:rPr lang="en-US" sz="1600">
                <a:solidFill>
                  <a:srgbClr val="002177"/>
                </a:solidFill>
                <a:latin typeface="Poppins"/>
                <a:ea typeface="Poppins"/>
                <a:cs typeface="Poppins"/>
                <a:sym typeface="Poppins"/>
              </a:rPr>
              <a:t>Ingredientes dañinos en aerosol de los cigarrillos electrónicos o conocido en inglés como VAPE </a:t>
            </a:r>
            <a:endParaRPr/>
          </a:p>
          <a:p>
            <a:pPr indent="-228600" lvl="0" marL="457200" rtl="0" algn="l">
              <a:lnSpc>
                <a:spcPct val="90000"/>
              </a:lnSpc>
              <a:spcBef>
                <a:spcPts val="1000"/>
              </a:spcBef>
              <a:spcAft>
                <a:spcPts val="0"/>
              </a:spcAft>
              <a:buClr>
                <a:schemeClr val="dk1"/>
              </a:buClr>
              <a:buSzPts val="1800"/>
              <a:buNone/>
            </a:pPr>
            <a:r>
              <a:t/>
            </a:r>
            <a:endParaRPr/>
          </a:p>
        </p:txBody>
      </p:sp>
      <p:pic>
        <p:nvPicPr>
          <p:cNvPr id="225" name="Google Shape;225;p13"/>
          <p:cNvPicPr preferRelativeResize="0"/>
          <p:nvPr/>
        </p:nvPicPr>
        <p:blipFill rotWithShape="1">
          <a:blip r:embed="rId3">
            <a:alphaModFix/>
          </a:blip>
          <a:srcRect b="0" l="0" r="0" t="0"/>
          <a:stretch/>
        </p:blipFill>
        <p:spPr>
          <a:xfrm>
            <a:off x="838200" y="1684394"/>
            <a:ext cx="4690024" cy="2089500"/>
          </a:xfrm>
          <a:prstGeom prst="rect">
            <a:avLst/>
          </a:prstGeom>
          <a:noFill/>
          <a:ln>
            <a:noFill/>
          </a:ln>
        </p:spPr>
      </p:pic>
      <p:pic>
        <p:nvPicPr>
          <p:cNvPr id="226" name="Google Shape;226;p13"/>
          <p:cNvPicPr preferRelativeResize="0"/>
          <p:nvPr/>
        </p:nvPicPr>
        <p:blipFill rotWithShape="1">
          <a:blip r:embed="rId4">
            <a:alphaModFix/>
          </a:blip>
          <a:srcRect b="0" l="0" r="0" t="0"/>
          <a:stretch/>
        </p:blipFill>
        <p:spPr>
          <a:xfrm rot="1">
            <a:off x="5528226" y="1684395"/>
            <a:ext cx="5825574" cy="2089498"/>
          </a:xfrm>
          <a:prstGeom prst="rect">
            <a:avLst/>
          </a:prstGeom>
          <a:noFill/>
          <a:ln>
            <a:noFill/>
          </a:ln>
        </p:spPr>
      </p:pic>
      <p:pic>
        <p:nvPicPr>
          <p:cNvPr id="227" name="Google Shape;227;p13"/>
          <p:cNvPicPr preferRelativeResize="0"/>
          <p:nvPr/>
        </p:nvPicPr>
        <p:blipFill rotWithShape="1">
          <a:blip r:embed="rId5">
            <a:alphaModFix/>
          </a:blip>
          <a:srcRect b="0" l="0" r="0" t="0"/>
          <a:stretch/>
        </p:blipFill>
        <p:spPr>
          <a:xfrm>
            <a:off x="10438245" y="391960"/>
            <a:ext cx="1363180" cy="411172"/>
          </a:xfrm>
          <a:prstGeom prst="rect">
            <a:avLst/>
          </a:prstGeom>
          <a:noFill/>
          <a:ln>
            <a:noFill/>
          </a:ln>
        </p:spPr>
      </p:pic>
      <p:sp>
        <p:nvSpPr>
          <p:cNvPr id="228" name="Google Shape;228;p13"/>
          <p:cNvSpPr txBox="1"/>
          <p:nvPr/>
        </p:nvSpPr>
        <p:spPr>
          <a:xfrm>
            <a:off x="672776" y="6277323"/>
            <a:ext cx="9121200" cy="431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800"/>
              <a:buFont typeface="Arial"/>
              <a:buNone/>
            </a:pPr>
            <a:r>
              <a:rPr b="0" i="0" lang="en-US" sz="800" u="none" cap="none" strike="noStrike">
                <a:solidFill>
                  <a:schemeClr val="dk1"/>
                </a:solidFill>
                <a:latin typeface="Poppins"/>
                <a:ea typeface="Poppins"/>
                <a:cs typeface="Poppins"/>
                <a:sym typeface="Poppins"/>
              </a:rPr>
              <a:t>CDC:</a:t>
            </a:r>
            <a:endParaRPr/>
          </a:p>
          <a:p>
            <a:pPr indent="0" lvl="0" marL="0" marR="0" rtl="0" algn="l">
              <a:lnSpc>
                <a:spcPct val="100000"/>
              </a:lnSpc>
              <a:spcBef>
                <a:spcPts val="0"/>
              </a:spcBef>
              <a:spcAft>
                <a:spcPts val="0"/>
              </a:spcAft>
              <a:buClr>
                <a:srgbClr val="000000"/>
              </a:buClr>
              <a:buSzPts val="800"/>
              <a:buFont typeface="Arial"/>
              <a:buNone/>
            </a:pPr>
            <a:r>
              <a:rPr b="0" i="0" lang="en-US" sz="800" u="sng" cap="none" strike="noStrike">
                <a:solidFill>
                  <a:schemeClr val="hlink"/>
                </a:solidFill>
                <a:latin typeface="Poppins"/>
                <a:ea typeface="Poppins"/>
                <a:cs typeface="Poppins"/>
                <a:sym typeface="Poppins"/>
                <a:hlinkClick r:id="rId6"/>
              </a:rPr>
              <a:t>https://www.cdc.gov/tobacco/basic_information/e-cigarettes/about-e-cigarettes.html</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14"/>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SzPts val="1800"/>
              <a:buNone/>
            </a:pPr>
            <a:r>
              <a:rPr b="1" lang="en-US" sz="3200">
                <a:latin typeface="Poppins"/>
                <a:ea typeface="Poppins"/>
                <a:cs typeface="Poppins"/>
                <a:sym typeface="Poppins"/>
              </a:rPr>
              <a:t>E-</a:t>
            </a:r>
            <a:r>
              <a:rPr b="1" lang="en-US" sz="3200"/>
              <a:t>cigarette</a:t>
            </a:r>
            <a:r>
              <a:rPr b="1" lang="en-US" sz="3200">
                <a:latin typeface="Poppins"/>
                <a:ea typeface="Poppins"/>
                <a:cs typeface="Poppins"/>
                <a:sym typeface="Poppins"/>
              </a:rPr>
              <a:t> Facts</a:t>
            </a:r>
            <a:br>
              <a:rPr b="1" lang="en-US" sz="3200">
                <a:latin typeface="Poppins"/>
                <a:ea typeface="Poppins"/>
                <a:cs typeface="Poppins"/>
                <a:sym typeface="Poppins"/>
              </a:rPr>
            </a:br>
            <a:r>
              <a:rPr b="1" lang="en-US" sz="3200"/>
              <a:t>Datos sobre los </a:t>
            </a:r>
            <a:r>
              <a:rPr b="1" lang="en-US" sz="3200">
                <a:latin typeface="Poppins"/>
                <a:ea typeface="Poppins"/>
                <a:cs typeface="Poppins"/>
                <a:sym typeface="Poppins"/>
              </a:rPr>
              <a:t>E-</a:t>
            </a:r>
            <a:r>
              <a:rPr b="1" lang="en-US" sz="3200"/>
              <a:t>Cigarrillos</a:t>
            </a:r>
            <a:endParaRPr sz="3200"/>
          </a:p>
        </p:txBody>
      </p:sp>
      <p:sp>
        <p:nvSpPr>
          <p:cNvPr id="235" name="Google Shape;235;p14"/>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lnSpcReduction="20000"/>
          </a:bodyPr>
          <a:lstStyle/>
          <a:p>
            <a:pPr indent="-355600" lvl="0" marL="457200" rtl="0" algn="l">
              <a:lnSpc>
                <a:spcPct val="115000"/>
              </a:lnSpc>
              <a:spcBef>
                <a:spcPts val="0"/>
              </a:spcBef>
              <a:spcAft>
                <a:spcPts val="0"/>
              </a:spcAft>
              <a:buClr>
                <a:srgbClr val="002177"/>
              </a:buClr>
              <a:buSzPts val="2000"/>
              <a:buFont typeface="Poppins"/>
              <a:buChar char="■"/>
            </a:pPr>
            <a:r>
              <a:rPr lang="en-US" sz="1600">
                <a:solidFill>
                  <a:srgbClr val="002177"/>
                </a:solidFill>
                <a:latin typeface="Poppins"/>
                <a:ea typeface="Poppins"/>
                <a:cs typeface="Poppins"/>
                <a:sym typeface="Poppins"/>
              </a:rPr>
              <a:t>Electronic devices used for </a:t>
            </a:r>
            <a:r>
              <a:rPr b="1" lang="en-US" sz="1600">
                <a:solidFill>
                  <a:srgbClr val="002177"/>
                </a:solidFill>
                <a:latin typeface="Poppins"/>
                <a:ea typeface="Poppins"/>
                <a:cs typeface="Poppins"/>
                <a:sym typeface="Poppins"/>
              </a:rPr>
              <a:t>vaping </a:t>
            </a:r>
            <a:r>
              <a:rPr lang="en-US" sz="1600">
                <a:solidFill>
                  <a:srgbClr val="002177"/>
                </a:solidFill>
                <a:latin typeface="Poppins"/>
                <a:ea typeface="Poppins"/>
                <a:cs typeface="Poppins"/>
                <a:sym typeface="Poppins"/>
              </a:rPr>
              <a:t>that take in and heat liquid, producing             an aerosol </a:t>
            </a:r>
            <a:endParaRPr b="1" sz="1600">
              <a:solidFill>
                <a:srgbClr val="002177"/>
              </a:solidFill>
              <a:latin typeface="Poppins"/>
              <a:ea typeface="Poppins"/>
              <a:cs typeface="Poppins"/>
              <a:sym typeface="Poppins"/>
            </a:endParaRPr>
          </a:p>
          <a:p>
            <a:pPr indent="-355600" lvl="0" marL="457200" rtl="0" algn="l">
              <a:lnSpc>
                <a:spcPct val="115000"/>
              </a:lnSpc>
              <a:spcBef>
                <a:spcPts val="0"/>
              </a:spcBef>
              <a:spcAft>
                <a:spcPts val="0"/>
              </a:spcAft>
              <a:buClr>
                <a:srgbClr val="002177"/>
              </a:buClr>
              <a:buSzPts val="2000"/>
              <a:buFont typeface="Poppins"/>
              <a:buChar char="■"/>
            </a:pPr>
            <a:r>
              <a:rPr lang="en-US" sz="1600">
                <a:solidFill>
                  <a:srgbClr val="002177"/>
                </a:solidFill>
                <a:latin typeface="Poppins"/>
                <a:ea typeface="Poppins"/>
                <a:cs typeface="Poppins"/>
                <a:sym typeface="Poppins"/>
              </a:rPr>
              <a:t>Also known as e-cigs, vapes, vaporizers, hookahs, JUUL, etc.</a:t>
            </a:r>
            <a:endParaRPr b="1" sz="1600">
              <a:solidFill>
                <a:srgbClr val="002177"/>
              </a:solidFill>
              <a:latin typeface="Poppins"/>
              <a:ea typeface="Poppins"/>
              <a:cs typeface="Poppins"/>
              <a:sym typeface="Poppins"/>
            </a:endParaRPr>
          </a:p>
          <a:p>
            <a:pPr indent="-355600" lvl="0" marL="457200" rtl="0" algn="l">
              <a:lnSpc>
                <a:spcPct val="115000"/>
              </a:lnSpc>
              <a:spcBef>
                <a:spcPts val="0"/>
              </a:spcBef>
              <a:spcAft>
                <a:spcPts val="0"/>
              </a:spcAft>
              <a:buClr>
                <a:srgbClr val="FF0000"/>
              </a:buClr>
              <a:buSzPts val="2000"/>
              <a:buFont typeface="Poppins"/>
              <a:buChar char="■"/>
            </a:pPr>
            <a:r>
              <a:rPr b="1" lang="en-US" sz="1600">
                <a:solidFill>
                  <a:srgbClr val="FF0000"/>
                </a:solidFill>
                <a:latin typeface="Poppins"/>
                <a:ea typeface="Poppins"/>
                <a:cs typeface="Poppins"/>
                <a:sym typeface="Poppins"/>
              </a:rPr>
              <a:t>Users can get more nicotine from e-cigarettes compared to regular cigarettes</a:t>
            </a:r>
            <a:endParaRPr b="1">
              <a:solidFill>
                <a:srgbClr val="FF0000"/>
              </a:solidFill>
            </a:endParaRPr>
          </a:p>
          <a:p>
            <a:pPr indent="-355600" lvl="0" marL="457200" rtl="0" algn="l">
              <a:lnSpc>
                <a:spcPct val="115000"/>
              </a:lnSpc>
              <a:spcBef>
                <a:spcPts val="0"/>
              </a:spcBef>
              <a:spcAft>
                <a:spcPts val="0"/>
              </a:spcAft>
              <a:buClr>
                <a:srgbClr val="002177"/>
              </a:buClr>
              <a:buSzPts val="2000"/>
              <a:buFont typeface="Poppins"/>
              <a:buChar char="■"/>
            </a:pPr>
            <a:r>
              <a:rPr lang="en-US" sz="1600">
                <a:solidFill>
                  <a:srgbClr val="002177"/>
                </a:solidFill>
                <a:latin typeface="Poppins"/>
                <a:ea typeface="Poppins"/>
                <a:cs typeface="Poppins"/>
                <a:sym typeface="Poppins"/>
              </a:rPr>
              <a:t>Kid-friendly flavors make it appealing</a:t>
            </a:r>
            <a:endParaRPr/>
          </a:p>
          <a:p>
            <a:pPr indent="-355600" lvl="0" marL="457200" rtl="0" algn="l">
              <a:lnSpc>
                <a:spcPct val="115000"/>
              </a:lnSpc>
              <a:spcBef>
                <a:spcPts val="0"/>
              </a:spcBef>
              <a:spcAft>
                <a:spcPts val="0"/>
              </a:spcAft>
              <a:buClr>
                <a:srgbClr val="002177"/>
              </a:buClr>
              <a:buSzPts val="2000"/>
              <a:buFont typeface="Poppins"/>
              <a:buChar char="■"/>
            </a:pPr>
            <a:r>
              <a:rPr lang="en-US" sz="1600">
                <a:solidFill>
                  <a:srgbClr val="002177"/>
                </a:solidFill>
                <a:latin typeface="Poppins"/>
                <a:ea typeface="Poppins"/>
                <a:cs typeface="Poppins"/>
                <a:sym typeface="Poppins"/>
              </a:rPr>
              <a:t>Also used to inhale cannabis and other drugs</a:t>
            </a:r>
            <a:endParaRPr/>
          </a:p>
          <a:p>
            <a:pPr indent="-355600" lvl="0" marL="457200" rtl="0" algn="l">
              <a:lnSpc>
                <a:spcPct val="115000"/>
              </a:lnSpc>
              <a:spcBef>
                <a:spcPts val="0"/>
              </a:spcBef>
              <a:spcAft>
                <a:spcPts val="0"/>
              </a:spcAft>
              <a:buClr>
                <a:srgbClr val="002177"/>
              </a:buClr>
              <a:buSzPts val="2000"/>
              <a:buFont typeface="Poppins"/>
              <a:buChar char="■"/>
            </a:pPr>
            <a:r>
              <a:rPr b="1" lang="en-US" sz="1600">
                <a:solidFill>
                  <a:srgbClr val="002177"/>
                </a:solidFill>
                <a:latin typeface="Poppins"/>
                <a:ea typeface="Poppins"/>
                <a:cs typeface="Poppins"/>
                <a:sym typeface="Poppins"/>
              </a:rPr>
              <a:t>Negative impact on the adolescent brain</a:t>
            </a:r>
            <a:endParaRPr sz="1600">
              <a:solidFill>
                <a:schemeClr val="dk1"/>
              </a:solidFill>
              <a:latin typeface="Poppins"/>
              <a:ea typeface="Poppins"/>
              <a:cs typeface="Poppins"/>
              <a:sym typeface="Poppins"/>
            </a:endParaRPr>
          </a:p>
          <a:p>
            <a:pPr indent="-228600" lvl="0" marL="457200" rtl="0" algn="l">
              <a:lnSpc>
                <a:spcPct val="90000"/>
              </a:lnSpc>
              <a:spcBef>
                <a:spcPts val="1000"/>
              </a:spcBef>
              <a:spcAft>
                <a:spcPts val="0"/>
              </a:spcAft>
              <a:buClr>
                <a:schemeClr val="dk1"/>
              </a:buClr>
              <a:buSzPts val="1800"/>
              <a:buNone/>
            </a:pPr>
            <a:r>
              <a:t/>
            </a:r>
            <a:endParaRPr/>
          </a:p>
        </p:txBody>
      </p:sp>
      <p:sp>
        <p:nvSpPr>
          <p:cNvPr id="236" name="Google Shape;236;p14"/>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fontScale="92500" lnSpcReduction="20000"/>
          </a:bodyPr>
          <a:lstStyle/>
          <a:p>
            <a:pPr indent="-346075" lvl="0" marL="457200" rtl="0" algn="l">
              <a:lnSpc>
                <a:spcPct val="115000"/>
              </a:lnSpc>
              <a:spcBef>
                <a:spcPts val="0"/>
              </a:spcBef>
              <a:spcAft>
                <a:spcPts val="0"/>
              </a:spcAft>
              <a:buClr>
                <a:srgbClr val="002177"/>
              </a:buClr>
              <a:buSzPct val="142857"/>
              <a:buFont typeface="Poppins"/>
              <a:buChar char="■"/>
            </a:pPr>
            <a:r>
              <a:rPr lang="en-US" sz="1400">
                <a:solidFill>
                  <a:srgbClr val="002177"/>
                </a:solidFill>
                <a:latin typeface="Poppins"/>
                <a:ea typeface="Poppins"/>
                <a:cs typeface="Poppins"/>
                <a:sym typeface="Poppins"/>
              </a:rPr>
              <a:t>Dispositivos electrónicos utilizados para </a:t>
            </a:r>
            <a:r>
              <a:rPr b="1" lang="en-US" sz="1400">
                <a:solidFill>
                  <a:srgbClr val="002177"/>
                </a:solidFill>
                <a:latin typeface="Poppins"/>
                <a:ea typeface="Poppins"/>
                <a:cs typeface="Poppins"/>
                <a:sym typeface="Poppins"/>
              </a:rPr>
              <a:t>vapear </a:t>
            </a:r>
            <a:r>
              <a:rPr lang="en-US" sz="1400">
                <a:solidFill>
                  <a:srgbClr val="002177"/>
                </a:solidFill>
                <a:latin typeface="Poppins"/>
                <a:ea typeface="Poppins"/>
                <a:cs typeface="Poppins"/>
                <a:sym typeface="Poppins"/>
              </a:rPr>
              <a:t>que absorben y calientan el líquido, produciendo un aerosol </a:t>
            </a:r>
            <a:endParaRPr/>
          </a:p>
          <a:p>
            <a:pPr indent="-346075" lvl="0" marL="457200" rtl="0" algn="l">
              <a:lnSpc>
                <a:spcPct val="115000"/>
              </a:lnSpc>
              <a:spcBef>
                <a:spcPts val="0"/>
              </a:spcBef>
              <a:spcAft>
                <a:spcPts val="0"/>
              </a:spcAft>
              <a:buClr>
                <a:srgbClr val="002177"/>
              </a:buClr>
              <a:buSzPct val="142857"/>
              <a:buFont typeface="Poppins"/>
              <a:buChar char="■"/>
            </a:pPr>
            <a:r>
              <a:rPr lang="en-US" sz="1400">
                <a:solidFill>
                  <a:srgbClr val="002177"/>
                </a:solidFill>
                <a:latin typeface="Poppins"/>
                <a:ea typeface="Poppins"/>
                <a:cs typeface="Poppins"/>
                <a:sym typeface="Poppins"/>
              </a:rPr>
              <a:t>También conocido como e-cigs, vapeador, vaporizadores, pipas de agua, JUUL, etc.</a:t>
            </a:r>
            <a:endParaRPr/>
          </a:p>
          <a:p>
            <a:pPr indent="-346075" lvl="0" marL="457200" rtl="0" algn="l">
              <a:lnSpc>
                <a:spcPct val="115000"/>
              </a:lnSpc>
              <a:spcBef>
                <a:spcPts val="0"/>
              </a:spcBef>
              <a:spcAft>
                <a:spcPts val="0"/>
              </a:spcAft>
              <a:buClr>
                <a:srgbClr val="FF0000"/>
              </a:buClr>
              <a:buSzPct val="142857"/>
              <a:buFont typeface="Poppins"/>
              <a:buChar char="■"/>
            </a:pPr>
            <a:r>
              <a:rPr b="1" lang="en-US" sz="1400">
                <a:solidFill>
                  <a:srgbClr val="FF0000"/>
                </a:solidFill>
                <a:latin typeface="Poppins"/>
                <a:ea typeface="Poppins"/>
                <a:cs typeface="Poppins"/>
                <a:sym typeface="Poppins"/>
              </a:rPr>
              <a:t>Los usuarios pueden consumir más nicotina de los cigarrillos electrónicos en comparación con los cigarrillos normales</a:t>
            </a:r>
            <a:endParaRPr b="1">
              <a:solidFill>
                <a:srgbClr val="FF0000"/>
              </a:solidFill>
            </a:endParaRPr>
          </a:p>
          <a:p>
            <a:pPr indent="-346075" lvl="0" marL="457200" rtl="0" algn="l">
              <a:lnSpc>
                <a:spcPct val="115000"/>
              </a:lnSpc>
              <a:spcBef>
                <a:spcPts val="0"/>
              </a:spcBef>
              <a:spcAft>
                <a:spcPts val="0"/>
              </a:spcAft>
              <a:buClr>
                <a:srgbClr val="002177"/>
              </a:buClr>
              <a:buSzPct val="142857"/>
              <a:buFont typeface="Poppins"/>
              <a:buChar char="■"/>
            </a:pPr>
            <a:r>
              <a:rPr lang="en-US" sz="1400">
                <a:solidFill>
                  <a:srgbClr val="002177"/>
                </a:solidFill>
                <a:latin typeface="Poppins"/>
                <a:ea typeface="Poppins"/>
                <a:cs typeface="Poppins"/>
                <a:sym typeface="Poppins"/>
              </a:rPr>
              <a:t>Los sabores apetitosos para los niños los hacen atractivos</a:t>
            </a:r>
            <a:endParaRPr/>
          </a:p>
          <a:p>
            <a:pPr indent="-346075" lvl="0" marL="457200" rtl="0" algn="l">
              <a:lnSpc>
                <a:spcPct val="115000"/>
              </a:lnSpc>
              <a:spcBef>
                <a:spcPts val="0"/>
              </a:spcBef>
              <a:spcAft>
                <a:spcPts val="0"/>
              </a:spcAft>
              <a:buClr>
                <a:srgbClr val="002177"/>
              </a:buClr>
              <a:buSzPct val="142857"/>
              <a:buFont typeface="Poppins"/>
              <a:buChar char="■"/>
            </a:pPr>
            <a:r>
              <a:rPr lang="en-US" sz="1400">
                <a:solidFill>
                  <a:srgbClr val="002177"/>
                </a:solidFill>
                <a:latin typeface="Poppins"/>
                <a:ea typeface="Poppins"/>
                <a:cs typeface="Poppins"/>
                <a:sym typeface="Poppins"/>
              </a:rPr>
              <a:t>También se usa para inhalar cannabis y otras drogas</a:t>
            </a:r>
            <a:endParaRPr/>
          </a:p>
          <a:p>
            <a:pPr indent="-346075" lvl="0" marL="457200" rtl="0" algn="l">
              <a:lnSpc>
                <a:spcPct val="115000"/>
              </a:lnSpc>
              <a:spcBef>
                <a:spcPts val="0"/>
              </a:spcBef>
              <a:spcAft>
                <a:spcPts val="0"/>
              </a:spcAft>
              <a:buClr>
                <a:srgbClr val="002177"/>
              </a:buClr>
              <a:buSzPct val="142857"/>
              <a:buFont typeface="Poppins"/>
              <a:buChar char="■"/>
            </a:pPr>
            <a:r>
              <a:rPr b="1" lang="en-US" sz="1400">
                <a:solidFill>
                  <a:srgbClr val="002177"/>
                </a:solidFill>
                <a:latin typeface="Poppins"/>
                <a:ea typeface="Poppins"/>
                <a:cs typeface="Poppins"/>
                <a:sym typeface="Poppins"/>
              </a:rPr>
              <a:t>Impacto negativo en el cerebro de los adolescentes</a:t>
            </a:r>
            <a:endParaRPr/>
          </a:p>
          <a:p>
            <a:pPr indent="-228600" lvl="0" marL="457200" rtl="0" algn="l">
              <a:lnSpc>
                <a:spcPct val="90000"/>
              </a:lnSpc>
              <a:spcBef>
                <a:spcPts val="1000"/>
              </a:spcBef>
              <a:spcAft>
                <a:spcPts val="0"/>
              </a:spcAft>
              <a:buClr>
                <a:schemeClr val="dk1"/>
              </a:buClr>
              <a:buSzPct val="64285"/>
              <a:buNone/>
            </a:pPr>
            <a:r>
              <a:t/>
            </a:r>
            <a:endParaRPr/>
          </a:p>
        </p:txBody>
      </p:sp>
      <p:pic>
        <p:nvPicPr>
          <p:cNvPr id="237" name="Google Shape;237;p14"/>
          <p:cNvPicPr preferRelativeResize="0"/>
          <p:nvPr/>
        </p:nvPicPr>
        <p:blipFill rotWithShape="1">
          <a:blip r:embed="rId3">
            <a:alphaModFix/>
          </a:blip>
          <a:srcRect b="0" l="0" r="0" t="0"/>
          <a:stretch/>
        </p:blipFill>
        <p:spPr>
          <a:xfrm>
            <a:off x="685800" y="5132032"/>
            <a:ext cx="3886200" cy="1044931"/>
          </a:xfrm>
          <a:prstGeom prst="rect">
            <a:avLst/>
          </a:prstGeom>
          <a:noFill/>
          <a:ln>
            <a:noFill/>
          </a:ln>
        </p:spPr>
      </p:pic>
      <p:pic>
        <p:nvPicPr>
          <p:cNvPr id="238" name="Google Shape;238;p14">
            <a:hlinkClick r:id="rId4"/>
          </p:cNvPr>
          <p:cNvPicPr preferRelativeResize="0"/>
          <p:nvPr/>
        </p:nvPicPr>
        <p:blipFill rotWithShape="1">
          <a:blip r:embed="rId5">
            <a:alphaModFix/>
          </a:blip>
          <a:srcRect b="0" l="0" r="0" t="0"/>
          <a:stretch/>
        </p:blipFill>
        <p:spPr>
          <a:xfrm>
            <a:off x="9528785" y="5132031"/>
            <a:ext cx="2272640" cy="1044932"/>
          </a:xfrm>
          <a:prstGeom prst="rect">
            <a:avLst/>
          </a:prstGeom>
          <a:noFill/>
          <a:ln>
            <a:noFill/>
          </a:ln>
        </p:spPr>
      </p:pic>
      <p:pic>
        <p:nvPicPr>
          <p:cNvPr id="239" name="Google Shape;239;p14"/>
          <p:cNvPicPr preferRelativeResize="0"/>
          <p:nvPr/>
        </p:nvPicPr>
        <p:blipFill rotWithShape="1">
          <a:blip r:embed="rId6">
            <a:alphaModFix/>
          </a:blip>
          <a:srcRect b="0" l="0" r="0" t="0"/>
          <a:stretch/>
        </p:blipFill>
        <p:spPr>
          <a:xfrm>
            <a:off x="10438245" y="391960"/>
            <a:ext cx="1363180" cy="411172"/>
          </a:xfrm>
          <a:prstGeom prst="rect">
            <a:avLst/>
          </a:prstGeom>
          <a:noFill/>
          <a:ln>
            <a:noFill/>
          </a:ln>
        </p:spPr>
      </p:pic>
      <p:sp>
        <p:nvSpPr>
          <p:cNvPr id="240" name="Google Shape;240;p14"/>
          <p:cNvSpPr txBox="1"/>
          <p:nvPr/>
        </p:nvSpPr>
        <p:spPr>
          <a:xfrm>
            <a:off x="838200" y="6371850"/>
            <a:ext cx="11513700" cy="477000"/>
          </a:xfrm>
          <a:prstGeom prst="rect">
            <a:avLst/>
          </a:prstGeom>
          <a:noFill/>
          <a:ln>
            <a:noFill/>
          </a:ln>
        </p:spPr>
        <p:txBody>
          <a:bodyPr anchorCtr="0" anchor="t" bIns="91425" lIns="91425" spcFirstLastPara="1" rIns="91425" wrap="square" tIns="91425">
            <a:spAutoFit/>
          </a:bodyPr>
          <a:lstStyle/>
          <a:p>
            <a:pPr indent="0" lvl="0" marL="123444" marR="0" rtl="0" algn="l">
              <a:lnSpc>
                <a:spcPct val="100000"/>
              </a:lnSpc>
              <a:spcBef>
                <a:spcPts val="360"/>
              </a:spcBef>
              <a:spcAft>
                <a:spcPts val="0"/>
              </a:spcAft>
              <a:buClr>
                <a:srgbClr val="000000"/>
              </a:buClr>
              <a:buSzPts val="800"/>
              <a:buFont typeface="Arial"/>
              <a:buNone/>
            </a:pPr>
            <a:r>
              <a:rPr b="0" i="0" lang="en-US" sz="800" u="none" cap="none" strike="noStrike">
                <a:solidFill>
                  <a:schemeClr val="dk1"/>
                </a:solidFill>
                <a:latin typeface="Poppins"/>
                <a:ea typeface="Poppins"/>
                <a:cs typeface="Poppins"/>
                <a:sym typeface="Poppins"/>
              </a:rPr>
              <a:t>Centros para el Control de Enfermedades</a:t>
            </a:r>
            <a:endParaRPr/>
          </a:p>
          <a:p>
            <a:pPr indent="0" lvl="0" marL="123444" marR="0" rtl="0" algn="l">
              <a:lnSpc>
                <a:spcPct val="100000"/>
              </a:lnSpc>
              <a:spcBef>
                <a:spcPts val="360"/>
              </a:spcBef>
              <a:spcAft>
                <a:spcPts val="0"/>
              </a:spcAft>
              <a:buClr>
                <a:srgbClr val="000000"/>
              </a:buClr>
              <a:buSzPts val="800"/>
              <a:buFont typeface="Arial"/>
              <a:buNone/>
            </a:pPr>
            <a:r>
              <a:rPr b="0" i="0" lang="en-US" sz="800" u="sng" cap="none" strike="noStrike">
                <a:solidFill>
                  <a:schemeClr val="hlink"/>
                </a:solidFill>
                <a:latin typeface="Poppins"/>
                <a:ea typeface="Poppins"/>
                <a:cs typeface="Poppins"/>
                <a:sym typeface="Poppins"/>
                <a:hlinkClick r:id="rId7"/>
              </a:rPr>
              <a:t>https://www.cdc.gov/tobacco/basic_information/e-cigarettes/pdfs/OSH-E-Cigarettes-and-Youth-What-Educators-and-Coaches-Need-to-Know-508.pdf</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p15"/>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SzPts val="1800"/>
              <a:buNone/>
            </a:pPr>
            <a:r>
              <a:rPr b="1" lang="en-US" sz="3200"/>
              <a:t>E-cigarette Use by Youth</a:t>
            </a:r>
            <a:br>
              <a:rPr b="1" lang="en-US" sz="3200"/>
            </a:br>
            <a:r>
              <a:rPr b="1" lang="en-US" sz="3200"/>
              <a:t>Uso de los cigarrillos electrónicos por los jóvenes</a:t>
            </a:r>
            <a:endParaRPr sz="3200"/>
          </a:p>
        </p:txBody>
      </p:sp>
      <p:sp>
        <p:nvSpPr>
          <p:cNvPr id="247" name="Google Shape;247;p15"/>
          <p:cNvSpPr txBox="1"/>
          <p:nvPr>
            <p:ph idx="1" type="body"/>
          </p:nvPr>
        </p:nvSpPr>
        <p:spPr>
          <a:xfrm>
            <a:off x="495301" y="3088553"/>
            <a:ext cx="5181600" cy="4351338"/>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360"/>
              </a:spcBef>
              <a:spcAft>
                <a:spcPts val="0"/>
              </a:spcAft>
              <a:buSzPts val="1800"/>
              <a:buNone/>
            </a:pPr>
            <a:r>
              <a:t/>
            </a:r>
            <a:endParaRPr sz="1800">
              <a:solidFill>
                <a:srgbClr val="002177"/>
              </a:solidFill>
              <a:latin typeface="Poppins"/>
              <a:ea typeface="Poppins"/>
              <a:cs typeface="Poppins"/>
              <a:sym typeface="Poppins"/>
            </a:endParaRPr>
          </a:p>
          <a:p>
            <a:pPr indent="-355600" lvl="0" marL="457200" rtl="0" algn="l">
              <a:lnSpc>
                <a:spcPct val="115000"/>
              </a:lnSpc>
              <a:spcBef>
                <a:spcPts val="0"/>
              </a:spcBef>
              <a:spcAft>
                <a:spcPts val="0"/>
              </a:spcAft>
              <a:buClr>
                <a:srgbClr val="002177"/>
              </a:buClr>
              <a:buSzPts val="2000"/>
              <a:buFont typeface="Poppins"/>
              <a:buChar char="◼"/>
            </a:pPr>
            <a:r>
              <a:rPr lang="en-US" sz="1500">
                <a:solidFill>
                  <a:srgbClr val="002177"/>
                </a:solidFill>
                <a:latin typeface="Poppins"/>
                <a:ea typeface="Poppins"/>
                <a:cs typeface="Poppins"/>
                <a:sym typeface="Poppins"/>
              </a:rPr>
              <a:t>2022 e-cigarette use remained a top concern for the Federal Drug Administration</a:t>
            </a:r>
            <a:endParaRPr/>
          </a:p>
          <a:p>
            <a:pPr indent="-355600" lvl="0" marL="457200" rtl="0" algn="l">
              <a:lnSpc>
                <a:spcPct val="115000"/>
              </a:lnSpc>
              <a:spcBef>
                <a:spcPts val="0"/>
              </a:spcBef>
              <a:spcAft>
                <a:spcPts val="0"/>
              </a:spcAft>
              <a:buClr>
                <a:srgbClr val="FF0000"/>
              </a:buClr>
              <a:buSzPts val="2000"/>
              <a:buFont typeface="Poppins"/>
              <a:buChar char="◼"/>
            </a:pPr>
            <a:r>
              <a:rPr b="1" lang="en-US" sz="1500">
                <a:solidFill>
                  <a:srgbClr val="FF0000"/>
                </a:solidFill>
                <a:latin typeface="Poppins"/>
                <a:ea typeface="Poppins"/>
                <a:cs typeface="Poppins"/>
                <a:sym typeface="Poppins"/>
              </a:rPr>
              <a:t>About 1 in 10 (2.5 million) middle and high school students used e-cigarettes within the past 30 days</a:t>
            </a:r>
            <a:endParaRPr b="1">
              <a:solidFill>
                <a:srgbClr val="FF0000"/>
              </a:solidFill>
            </a:endParaRPr>
          </a:p>
          <a:p>
            <a:pPr indent="-355600" lvl="0" marL="457200" rtl="0" algn="l">
              <a:lnSpc>
                <a:spcPct val="115000"/>
              </a:lnSpc>
              <a:spcBef>
                <a:spcPts val="0"/>
              </a:spcBef>
              <a:spcAft>
                <a:spcPts val="0"/>
              </a:spcAft>
              <a:buClr>
                <a:srgbClr val="002177"/>
              </a:buClr>
              <a:buSzPts val="2000"/>
              <a:buFont typeface="Poppins"/>
              <a:buChar char="◼"/>
            </a:pPr>
            <a:r>
              <a:rPr lang="en-US" sz="1500">
                <a:solidFill>
                  <a:srgbClr val="002177"/>
                </a:solidFill>
                <a:latin typeface="Poppins"/>
                <a:ea typeface="Poppins"/>
                <a:cs typeface="Poppins"/>
                <a:sym typeface="Poppins"/>
              </a:rPr>
              <a:t>Currently, 14.1% (2.14 million) high school students and 3.3% (380,000) middle school students reported current e-cigarette use</a:t>
            </a:r>
            <a:endParaRPr sz="1500">
              <a:solidFill>
                <a:srgbClr val="000000"/>
              </a:solidFill>
              <a:latin typeface="Calibri"/>
              <a:ea typeface="Calibri"/>
              <a:cs typeface="Calibri"/>
              <a:sym typeface="Calibri"/>
            </a:endParaRPr>
          </a:p>
          <a:p>
            <a:pPr indent="-228600" lvl="0" marL="457200" rtl="0" algn="l">
              <a:lnSpc>
                <a:spcPct val="90000"/>
              </a:lnSpc>
              <a:spcBef>
                <a:spcPts val="1000"/>
              </a:spcBef>
              <a:spcAft>
                <a:spcPts val="0"/>
              </a:spcAft>
              <a:buClr>
                <a:schemeClr val="dk1"/>
              </a:buClr>
              <a:buSzPts val="1800"/>
              <a:buNone/>
            </a:pPr>
            <a:r>
              <a:t/>
            </a:r>
            <a:endParaRPr/>
          </a:p>
        </p:txBody>
      </p:sp>
      <p:sp>
        <p:nvSpPr>
          <p:cNvPr id="248" name="Google Shape;248;p15"/>
          <p:cNvSpPr txBox="1"/>
          <p:nvPr>
            <p:ph idx="2" type="body"/>
          </p:nvPr>
        </p:nvSpPr>
        <p:spPr>
          <a:xfrm>
            <a:off x="6096000" y="3429000"/>
            <a:ext cx="5181600" cy="4351338"/>
          </a:xfrm>
          <a:prstGeom prst="rect">
            <a:avLst/>
          </a:prstGeom>
          <a:noFill/>
          <a:ln>
            <a:noFill/>
          </a:ln>
        </p:spPr>
        <p:txBody>
          <a:bodyPr anchorCtr="0" anchor="t" bIns="45700" lIns="91425" spcFirstLastPara="1" rIns="91425" wrap="square" tIns="45700">
            <a:normAutofit/>
          </a:bodyPr>
          <a:lstStyle/>
          <a:p>
            <a:pPr indent="-355600" lvl="0" marL="457200" rtl="0" algn="l">
              <a:lnSpc>
                <a:spcPct val="115000"/>
              </a:lnSpc>
              <a:spcBef>
                <a:spcPts val="0"/>
              </a:spcBef>
              <a:spcAft>
                <a:spcPts val="0"/>
              </a:spcAft>
              <a:buClr>
                <a:srgbClr val="002177"/>
              </a:buClr>
              <a:buSzPts val="2000"/>
              <a:buFont typeface="Poppins"/>
              <a:buChar char="◼"/>
            </a:pPr>
            <a:r>
              <a:rPr lang="en-US" sz="1400">
                <a:solidFill>
                  <a:srgbClr val="002177"/>
                </a:solidFill>
                <a:latin typeface="Poppins"/>
                <a:ea typeface="Poppins"/>
                <a:cs typeface="Poppins"/>
                <a:sym typeface="Poppins"/>
              </a:rPr>
              <a:t>2022 El uso de cigarrillos electrónicos siguió siendo una de las principales preocupaciones de la Administración para el Control de la Drogas</a:t>
            </a:r>
            <a:endParaRPr/>
          </a:p>
          <a:p>
            <a:pPr indent="-355600" lvl="0" marL="457200" rtl="0" algn="l">
              <a:lnSpc>
                <a:spcPct val="115000"/>
              </a:lnSpc>
              <a:spcBef>
                <a:spcPts val="0"/>
              </a:spcBef>
              <a:spcAft>
                <a:spcPts val="0"/>
              </a:spcAft>
              <a:buClr>
                <a:srgbClr val="FF0000"/>
              </a:buClr>
              <a:buSzPts val="2000"/>
              <a:buFont typeface="Poppins"/>
              <a:buChar char="◼"/>
            </a:pPr>
            <a:r>
              <a:rPr b="1" lang="en-US" sz="1400">
                <a:solidFill>
                  <a:srgbClr val="FF0000"/>
                </a:solidFill>
                <a:latin typeface="Poppins"/>
                <a:ea typeface="Poppins"/>
                <a:cs typeface="Poppins"/>
                <a:sym typeface="Poppins"/>
              </a:rPr>
              <a:t>Aproximadamente 1 de cada 10 (2.5 millones) estudiantes de intermedia y preparatoria usaron cigarrillos electrónicos en los últimos 30 días</a:t>
            </a:r>
            <a:endParaRPr b="1">
              <a:solidFill>
                <a:srgbClr val="FF0000"/>
              </a:solidFill>
            </a:endParaRPr>
          </a:p>
          <a:p>
            <a:pPr indent="-355600" lvl="0" marL="457200" rtl="0" algn="l">
              <a:lnSpc>
                <a:spcPct val="115000"/>
              </a:lnSpc>
              <a:spcBef>
                <a:spcPts val="0"/>
              </a:spcBef>
              <a:spcAft>
                <a:spcPts val="0"/>
              </a:spcAft>
              <a:buClr>
                <a:srgbClr val="002177"/>
              </a:buClr>
              <a:buSzPts val="2000"/>
              <a:buFont typeface="Poppins"/>
              <a:buChar char="◼"/>
            </a:pPr>
            <a:r>
              <a:rPr lang="en-US" sz="1400">
                <a:solidFill>
                  <a:srgbClr val="002177"/>
                </a:solidFill>
                <a:latin typeface="Poppins"/>
                <a:ea typeface="Poppins"/>
                <a:cs typeface="Poppins"/>
                <a:sym typeface="Poppins"/>
              </a:rPr>
              <a:t>En la actualidad, el 14.1 % (2.14 millones) de estudiantes de preparatoria y el 3.3 % (380,000) de intermedia reportaron el uso actual de cigarrillos electrónicos</a:t>
            </a:r>
            <a:endParaRPr/>
          </a:p>
          <a:p>
            <a:pPr indent="-228600" lvl="0" marL="457200" rtl="0" algn="l">
              <a:lnSpc>
                <a:spcPct val="90000"/>
              </a:lnSpc>
              <a:spcBef>
                <a:spcPts val="1000"/>
              </a:spcBef>
              <a:spcAft>
                <a:spcPts val="0"/>
              </a:spcAft>
              <a:buClr>
                <a:schemeClr val="dk1"/>
              </a:buClr>
              <a:buSzPts val="1800"/>
              <a:buNone/>
            </a:pPr>
            <a:r>
              <a:t/>
            </a:r>
            <a:endParaRPr/>
          </a:p>
        </p:txBody>
      </p:sp>
      <p:pic>
        <p:nvPicPr>
          <p:cNvPr descr="youth e-cigarette use infographic" id="249" name="Google Shape;249;p15" title="2022-10-06-WEB-WEB-NYTS-Summary-15.png"/>
          <p:cNvPicPr preferRelativeResize="0"/>
          <p:nvPr/>
        </p:nvPicPr>
        <p:blipFill rotWithShape="1">
          <a:blip r:embed="rId3">
            <a:alphaModFix/>
          </a:blip>
          <a:srcRect b="4484" l="3936" r="8189" t="9271"/>
          <a:stretch/>
        </p:blipFill>
        <p:spPr>
          <a:xfrm>
            <a:off x="2844542" y="1688200"/>
            <a:ext cx="6083817" cy="1573860"/>
          </a:xfrm>
          <a:prstGeom prst="rect">
            <a:avLst/>
          </a:prstGeom>
          <a:noFill/>
          <a:ln>
            <a:noFill/>
          </a:ln>
        </p:spPr>
      </p:pic>
      <p:pic>
        <p:nvPicPr>
          <p:cNvPr id="250" name="Google Shape;250;p15"/>
          <p:cNvPicPr preferRelativeResize="0"/>
          <p:nvPr/>
        </p:nvPicPr>
        <p:blipFill rotWithShape="1">
          <a:blip r:embed="rId4">
            <a:alphaModFix/>
          </a:blip>
          <a:srcRect b="0" l="0" r="0" t="0"/>
          <a:stretch/>
        </p:blipFill>
        <p:spPr>
          <a:xfrm>
            <a:off x="10596010" y="236097"/>
            <a:ext cx="1363180" cy="411172"/>
          </a:xfrm>
          <a:prstGeom prst="rect">
            <a:avLst/>
          </a:prstGeom>
          <a:noFill/>
          <a:ln>
            <a:noFill/>
          </a:ln>
        </p:spPr>
      </p:pic>
      <p:sp>
        <p:nvSpPr>
          <p:cNvPr id="251" name="Google Shape;251;p15"/>
          <p:cNvSpPr txBox="1"/>
          <p:nvPr/>
        </p:nvSpPr>
        <p:spPr>
          <a:xfrm>
            <a:off x="838208" y="6243400"/>
            <a:ext cx="8577300" cy="461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600"/>
              <a:buFont typeface="Arial"/>
              <a:buNone/>
            </a:pPr>
            <a:r>
              <a:rPr b="0" i="0" lang="en-US" sz="600" u="none" cap="none" strike="noStrike">
                <a:solidFill>
                  <a:srgbClr val="000000"/>
                </a:solidFill>
                <a:latin typeface="Arial"/>
                <a:ea typeface="Arial"/>
                <a:cs typeface="Arial"/>
                <a:sym typeface="Arial"/>
              </a:rPr>
              <a:t>Administración de Alimentos y Medicamentos de EE.UU</a:t>
            </a:r>
            <a:endParaRPr/>
          </a:p>
          <a:p>
            <a:pPr indent="0" lvl="0" marL="0" marR="0" rtl="0" algn="l">
              <a:lnSpc>
                <a:spcPct val="100000"/>
              </a:lnSpc>
              <a:spcBef>
                <a:spcPts val="0"/>
              </a:spcBef>
              <a:spcAft>
                <a:spcPts val="0"/>
              </a:spcAft>
              <a:buClr>
                <a:srgbClr val="000000"/>
              </a:buClr>
              <a:buSzPts val="1100"/>
              <a:buFont typeface="Arial"/>
              <a:buNone/>
            </a:pPr>
            <a:r>
              <a:rPr b="0" i="0" lang="en-US" sz="600" u="sng" cap="none" strike="noStrike">
                <a:solidFill>
                  <a:srgbClr val="0563C1"/>
                </a:solidFill>
                <a:latin typeface="Arial"/>
                <a:ea typeface="Arial"/>
                <a:cs typeface="Arial"/>
                <a:sym typeface="Arial"/>
                <a:hlinkClick r:id="rId5">
                  <a:extLst>
                    <a:ext uri="{A12FA001-AC4F-418D-AE19-62706E023703}">
                      <ahyp:hlinkClr val="tx"/>
                    </a:ext>
                  </a:extLst>
                </a:hlinkClick>
              </a:rPr>
              <a:t>https://www.fda.gov/tobacco-products/youth-and-tobacco/results-annual-national-youth-tobacco-survey#:~:text=2022 %20Findings%20on%20Youth%20E%2DCigarette%20Use,-In%20October%202022&amp;text=In%202022%2C%20about%201%20in,(past%2030%2Dday).&amp;text=14.1%25%20(2.14%20million)%20of,reported%20current%20e%2Dcigarette%20use&lt;/s&gt;202022 % 201 %2030 %1 %25 %14 %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
        <p:nvSpPr>
          <p:cNvPr id="257" name="Google Shape;257;p16"/>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800"/>
              <a:buNone/>
            </a:pPr>
            <a:r>
              <a:rPr b="1" lang="en-US" sz="2800">
                <a:latin typeface="Poppins"/>
                <a:ea typeface="Poppins"/>
                <a:cs typeface="Poppins"/>
                <a:sym typeface="Poppins"/>
              </a:rPr>
              <a:t>Recognizing the Signs of Nicotine Dependence </a:t>
            </a:r>
            <a:br>
              <a:rPr b="1" lang="en-US" sz="2800">
                <a:latin typeface="Poppins"/>
                <a:ea typeface="Poppins"/>
                <a:cs typeface="Poppins"/>
                <a:sym typeface="Poppins"/>
              </a:rPr>
            </a:br>
            <a:r>
              <a:rPr b="1" lang="en-US" sz="2800">
                <a:latin typeface="Poppins"/>
                <a:ea typeface="Poppins"/>
                <a:cs typeface="Poppins"/>
                <a:sym typeface="Poppins"/>
              </a:rPr>
              <a:t>Reconocer las Señales de la Dependencia a la Nicotina </a:t>
            </a:r>
            <a:endParaRPr sz="2800"/>
          </a:p>
        </p:txBody>
      </p:sp>
      <p:sp>
        <p:nvSpPr>
          <p:cNvPr id="258" name="Google Shape;258;p16"/>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p>
            <a:pPr indent="-355600" lvl="0" marL="457200" rtl="0" algn="l">
              <a:lnSpc>
                <a:spcPct val="115000"/>
              </a:lnSpc>
              <a:spcBef>
                <a:spcPts val="1000"/>
              </a:spcBef>
              <a:spcAft>
                <a:spcPts val="0"/>
              </a:spcAft>
              <a:buClr>
                <a:srgbClr val="002177"/>
              </a:buClr>
              <a:buSzPts val="2000"/>
              <a:buFont typeface="Poppins"/>
              <a:buChar char="■"/>
            </a:pPr>
            <a:r>
              <a:rPr lang="en-US" sz="1700">
                <a:solidFill>
                  <a:srgbClr val="002177"/>
                </a:solidFill>
                <a:latin typeface="Poppins"/>
                <a:ea typeface="Poppins"/>
                <a:cs typeface="Poppins"/>
                <a:sym typeface="Poppins"/>
              </a:rPr>
              <a:t>Dizziness/lightheadedness</a:t>
            </a:r>
            <a:endParaRPr/>
          </a:p>
          <a:p>
            <a:pPr indent="-355600" lvl="0" marL="457200" rtl="0" algn="l">
              <a:lnSpc>
                <a:spcPct val="115000"/>
              </a:lnSpc>
              <a:spcBef>
                <a:spcPts val="1000"/>
              </a:spcBef>
              <a:spcAft>
                <a:spcPts val="0"/>
              </a:spcAft>
              <a:buClr>
                <a:srgbClr val="002177"/>
              </a:buClr>
              <a:buSzPts val="2000"/>
              <a:buFont typeface="Poppins"/>
              <a:buChar char="■"/>
            </a:pPr>
            <a:r>
              <a:rPr lang="en-US" sz="1700">
                <a:solidFill>
                  <a:srgbClr val="002177"/>
                </a:solidFill>
                <a:latin typeface="Poppins"/>
                <a:ea typeface="Poppins"/>
                <a:cs typeface="Poppins"/>
                <a:sym typeface="Poppins"/>
              </a:rPr>
              <a:t>Sleep problems</a:t>
            </a:r>
            <a:endParaRPr/>
          </a:p>
          <a:p>
            <a:pPr indent="-355600" lvl="0" marL="457200" rtl="0" algn="l">
              <a:lnSpc>
                <a:spcPct val="115000"/>
              </a:lnSpc>
              <a:spcBef>
                <a:spcPts val="1000"/>
              </a:spcBef>
              <a:spcAft>
                <a:spcPts val="0"/>
              </a:spcAft>
              <a:buClr>
                <a:srgbClr val="002177"/>
              </a:buClr>
              <a:buSzPts val="2000"/>
              <a:buFont typeface="Poppins"/>
              <a:buChar char="■"/>
            </a:pPr>
            <a:r>
              <a:rPr lang="en-US" sz="1700">
                <a:solidFill>
                  <a:srgbClr val="002177"/>
                </a:solidFill>
                <a:latin typeface="Poppins"/>
                <a:ea typeface="Poppins"/>
                <a:cs typeface="Poppins"/>
                <a:sym typeface="Poppins"/>
              </a:rPr>
              <a:t>Blood-flow changes</a:t>
            </a:r>
            <a:endParaRPr/>
          </a:p>
          <a:p>
            <a:pPr indent="-355600" lvl="0" marL="457200" rtl="0" algn="l">
              <a:lnSpc>
                <a:spcPct val="115000"/>
              </a:lnSpc>
              <a:spcBef>
                <a:spcPts val="1000"/>
              </a:spcBef>
              <a:spcAft>
                <a:spcPts val="0"/>
              </a:spcAft>
              <a:buClr>
                <a:srgbClr val="002177"/>
              </a:buClr>
              <a:buSzPts val="2000"/>
              <a:buFont typeface="Poppins"/>
              <a:buChar char="■"/>
            </a:pPr>
            <a:r>
              <a:rPr lang="en-US" sz="1700">
                <a:solidFill>
                  <a:srgbClr val="002177"/>
                </a:solidFill>
                <a:latin typeface="Poppins"/>
                <a:ea typeface="Poppins"/>
                <a:cs typeface="Poppins"/>
                <a:sym typeface="Poppins"/>
              </a:rPr>
              <a:t>Headaches</a:t>
            </a:r>
            <a:endParaRPr/>
          </a:p>
          <a:p>
            <a:pPr indent="-355600" lvl="0" marL="457200" rtl="0" algn="l">
              <a:lnSpc>
                <a:spcPct val="115000"/>
              </a:lnSpc>
              <a:spcBef>
                <a:spcPts val="1000"/>
              </a:spcBef>
              <a:spcAft>
                <a:spcPts val="0"/>
              </a:spcAft>
              <a:buClr>
                <a:srgbClr val="002177"/>
              </a:buClr>
              <a:buSzPts val="2000"/>
              <a:buFont typeface="Poppins"/>
              <a:buChar char="■"/>
            </a:pPr>
            <a:r>
              <a:rPr lang="en-US" sz="1700">
                <a:solidFill>
                  <a:srgbClr val="002177"/>
                </a:solidFill>
                <a:latin typeface="Poppins"/>
                <a:ea typeface="Poppins"/>
                <a:cs typeface="Poppins"/>
                <a:sym typeface="Poppins"/>
              </a:rPr>
              <a:t>Shortness of breath</a:t>
            </a:r>
            <a:endParaRPr/>
          </a:p>
          <a:p>
            <a:pPr indent="-355600" lvl="0" marL="457200" rtl="0" algn="l">
              <a:lnSpc>
                <a:spcPct val="115000"/>
              </a:lnSpc>
              <a:spcBef>
                <a:spcPts val="1000"/>
              </a:spcBef>
              <a:spcAft>
                <a:spcPts val="0"/>
              </a:spcAft>
              <a:buClr>
                <a:srgbClr val="002177"/>
              </a:buClr>
              <a:buSzPts val="2000"/>
              <a:buFont typeface="Poppins"/>
              <a:buChar char="■"/>
            </a:pPr>
            <a:r>
              <a:rPr lang="en-US" sz="1700">
                <a:solidFill>
                  <a:srgbClr val="002177"/>
                </a:solidFill>
                <a:latin typeface="Poppins"/>
                <a:ea typeface="Poppins"/>
                <a:cs typeface="Poppins"/>
                <a:sym typeface="Poppins"/>
              </a:rPr>
              <a:t>Racing heartbeat</a:t>
            </a:r>
            <a:endParaRPr/>
          </a:p>
          <a:p>
            <a:pPr indent="-355600" lvl="0" marL="457200" rtl="0" algn="l">
              <a:lnSpc>
                <a:spcPct val="115000"/>
              </a:lnSpc>
              <a:spcBef>
                <a:spcPts val="1000"/>
              </a:spcBef>
              <a:spcAft>
                <a:spcPts val="0"/>
              </a:spcAft>
              <a:buClr>
                <a:srgbClr val="002177"/>
              </a:buClr>
              <a:buSzPts val="2000"/>
              <a:buFont typeface="Poppins"/>
              <a:buChar char="■"/>
            </a:pPr>
            <a:r>
              <a:rPr lang="en-US" sz="1700">
                <a:solidFill>
                  <a:srgbClr val="002177"/>
                </a:solidFill>
                <a:latin typeface="Poppins"/>
                <a:ea typeface="Poppins"/>
                <a:cs typeface="Poppins"/>
                <a:sym typeface="Poppins"/>
              </a:rPr>
              <a:t>Diarrhea</a:t>
            </a:r>
            <a:endParaRPr/>
          </a:p>
          <a:p>
            <a:pPr indent="-355600" lvl="0" marL="457200" rtl="0" algn="l">
              <a:lnSpc>
                <a:spcPct val="115000"/>
              </a:lnSpc>
              <a:spcBef>
                <a:spcPts val="1000"/>
              </a:spcBef>
              <a:spcAft>
                <a:spcPts val="0"/>
              </a:spcAft>
              <a:buClr>
                <a:srgbClr val="002177"/>
              </a:buClr>
              <a:buSzPts val="2000"/>
              <a:buFont typeface="Poppins"/>
              <a:buChar char="■"/>
            </a:pPr>
            <a:r>
              <a:rPr lang="en-US" sz="1700">
                <a:solidFill>
                  <a:srgbClr val="002177"/>
                </a:solidFill>
                <a:latin typeface="Poppins"/>
                <a:ea typeface="Poppins"/>
                <a:cs typeface="Poppins"/>
                <a:sym typeface="Poppins"/>
              </a:rPr>
              <a:t>Nausea </a:t>
            </a:r>
            <a:endParaRPr/>
          </a:p>
          <a:p>
            <a:pPr indent="-355600" lvl="0" marL="457200" rtl="0" algn="l">
              <a:lnSpc>
                <a:spcPct val="115000"/>
              </a:lnSpc>
              <a:spcBef>
                <a:spcPts val="1000"/>
              </a:spcBef>
              <a:spcAft>
                <a:spcPts val="0"/>
              </a:spcAft>
              <a:buClr>
                <a:srgbClr val="002177"/>
              </a:buClr>
              <a:buSzPts val="2000"/>
              <a:buFont typeface="Poppins"/>
              <a:buChar char="■"/>
            </a:pPr>
            <a:r>
              <a:rPr lang="en-US" sz="1700">
                <a:solidFill>
                  <a:srgbClr val="002177"/>
                </a:solidFill>
                <a:latin typeface="Poppins"/>
                <a:ea typeface="Poppins"/>
                <a:cs typeface="Poppins"/>
                <a:sym typeface="Poppins"/>
              </a:rPr>
              <a:t>Dry mouth</a:t>
            </a:r>
            <a:endParaRPr/>
          </a:p>
          <a:p>
            <a:pPr indent="-228600" lvl="0" marL="457200" rtl="0" algn="l">
              <a:lnSpc>
                <a:spcPct val="90000"/>
              </a:lnSpc>
              <a:spcBef>
                <a:spcPts val="1000"/>
              </a:spcBef>
              <a:spcAft>
                <a:spcPts val="0"/>
              </a:spcAft>
              <a:buClr>
                <a:schemeClr val="dk1"/>
              </a:buClr>
              <a:buSzPts val="1800"/>
              <a:buNone/>
            </a:pPr>
            <a:r>
              <a:t/>
            </a:r>
            <a:endParaRPr/>
          </a:p>
        </p:txBody>
      </p:sp>
      <p:sp>
        <p:nvSpPr>
          <p:cNvPr id="259" name="Google Shape;259;p16"/>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p>
            <a:pPr indent="-355600" lvl="0" marL="457200" rtl="0" algn="l">
              <a:lnSpc>
                <a:spcPct val="115000"/>
              </a:lnSpc>
              <a:spcBef>
                <a:spcPts val="1000"/>
              </a:spcBef>
              <a:spcAft>
                <a:spcPts val="0"/>
              </a:spcAft>
              <a:buClr>
                <a:srgbClr val="002177"/>
              </a:buClr>
              <a:buSzPts val="2000"/>
              <a:buFont typeface="Poppins"/>
              <a:buChar char="■"/>
            </a:pPr>
            <a:r>
              <a:rPr lang="en-US" sz="1400">
                <a:solidFill>
                  <a:srgbClr val="002177"/>
                </a:solidFill>
                <a:latin typeface="Poppins"/>
                <a:ea typeface="Poppins"/>
                <a:cs typeface="Poppins"/>
                <a:sym typeface="Poppins"/>
              </a:rPr>
              <a:t>Mareos/aturdimiento</a:t>
            </a:r>
            <a:endParaRPr/>
          </a:p>
          <a:p>
            <a:pPr indent="-355600" lvl="0" marL="457200" rtl="0" algn="l">
              <a:lnSpc>
                <a:spcPct val="115000"/>
              </a:lnSpc>
              <a:spcBef>
                <a:spcPts val="1000"/>
              </a:spcBef>
              <a:spcAft>
                <a:spcPts val="0"/>
              </a:spcAft>
              <a:buClr>
                <a:srgbClr val="002177"/>
              </a:buClr>
              <a:buSzPts val="2000"/>
              <a:buFont typeface="Poppins"/>
              <a:buChar char="■"/>
            </a:pPr>
            <a:r>
              <a:rPr lang="en-US" sz="1400">
                <a:solidFill>
                  <a:srgbClr val="002177"/>
                </a:solidFill>
                <a:latin typeface="Poppins"/>
                <a:ea typeface="Poppins"/>
                <a:cs typeface="Poppins"/>
                <a:sym typeface="Poppins"/>
              </a:rPr>
              <a:t>Problemas para dormir</a:t>
            </a:r>
            <a:endParaRPr/>
          </a:p>
          <a:p>
            <a:pPr indent="-355600" lvl="0" marL="457200" rtl="0" algn="l">
              <a:lnSpc>
                <a:spcPct val="115000"/>
              </a:lnSpc>
              <a:spcBef>
                <a:spcPts val="1000"/>
              </a:spcBef>
              <a:spcAft>
                <a:spcPts val="0"/>
              </a:spcAft>
              <a:buClr>
                <a:srgbClr val="002177"/>
              </a:buClr>
              <a:buSzPts val="2000"/>
              <a:buFont typeface="Poppins"/>
              <a:buChar char="■"/>
            </a:pPr>
            <a:r>
              <a:rPr lang="en-US" sz="1400">
                <a:solidFill>
                  <a:srgbClr val="002177"/>
                </a:solidFill>
                <a:latin typeface="Poppins"/>
                <a:ea typeface="Poppins"/>
                <a:cs typeface="Poppins"/>
                <a:sym typeface="Poppins"/>
              </a:rPr>
              <a:t>Cambios en el flujo sanguíneo</a:t>
            </a:r>
            <a:endParaRPr/>
          </a:p>
          <a:p>
            <a:pPr indent="-355600" lvl="0" marL="457200" rtl="0" algn="l">
              <a:lnSpc>
                <a:spcPct val="115000"/>
              </a:lnSpc>
              <a:spcBef>
                <a:spcPts val="1000"/>
              </a:spcBef>
              <a:spcAft>
                <a:spcPts val="0"/>
              </a:spcAft>
              <a:buClr>
                <a:srgbClr val="002177"/>
              </a:buClr>
              <a:buSzPts val="2000"/>
              <a:buFont typeface="Poppins"/>
              <a:buChar char="■"/>
            </a:pPr>
            <a:r>
              <a:rPr lang="en-US" sz="1400">
                <a:solidFill>
                  <a:srgbClr val="002177"/>
                </a:solidFill>
                <a:latin typeface="Poppins"/>
                <a:ea typeface="Poppins"/>
                <a:cs typeface="Poppins"/>
                <a:sym typeface="Poppins"/>
              </a:rPr>
              <a:t>Dolores de cabeza</a:t>
            </a:r>
            <a:endParaRPr/>
          </a:p>
          <a:p>
            <a:pPr indent="-355600" lvl="0" marL="457200" rtl="0" algn="l">
              <a:lnSpc>
                <a:spcPct val="115000"/>
              </a:lnSpc>
              <a:spcBef>
                <a:spcPts val="1000"/>
              </a:spcBef>
              <a:spcAft>
                <a:spcPts val="0"/>
              </a:spcAft>
              <a:buClr>
                <a:srgbClr val="002177"/>
              </a:buClr>
              <a:buSzPts val="2000"/>
              <a:buFont typeface="Poppins"/>
              <a:buChar char="■"/>
            </a:pPr>
            <a:r>
              <a:rPr lang="en-US" sz="1400">
                <a:solidFill>
                  <a:srgbClr val="002177"/>
                </a:solidFill>
                <a:latin typeface="Poppins"/>
                <a:ea typeface="Poppins"/>
                <a:cs typeface="Poppins"/>
                <a:sym typeface="Poppins"/>
              </a:rPr>
              <a:t>Dificultad para respirar</a:t>
            </a:r>
            <a:endParaRPr/>
          </a:p>
          <a:p>
            <a:pPr indent="-355600" lvl="0" marL="457200" rtl="0" algn="l">
              <a:lnSpc>
                <a:spcPct val="115000"/>
              </a:lnSpc>
              <a:spcBef>
                <a:spcPts val="1000"/>
              </a:spcBef>
              <a:spcAft>
                <a:spcPts val="0"/>
              </a:spcAft>
              <a:buClr>
                <a:srgbClr val="002177"/>
              </a:buClr>
              <a:buSzPts val="2000"/>
              <a:buFont typeface="Poppins"/>
              <a:buChar char="■"/>
            </a:pPr>
            <a:r>
              <a:rPr lang="en-US" sz="1400">
                <a:solidFill>
                  <a:srgbClr val="002177"/>
                </a:solidFill>
                <a:latin typeface="Poppins"/>
                <a:ea typeface="Poppins"/>
                <a:cs typeface="Poppins"/>
                <a:sym typeface="Poppins"/>
              </a:rPr>
              <a:t>Latidos del corazón rápidos</a:t>
            </a:r>
            <a:endParaRPr/>
          </a:p>
          <a:p>
            <a:pPr indent="-355600" lvl="0" marL="457200" rtl="0" algn="l">
              <a:lnSpc>
                <a:spcPct val="115000"/>
              </a:lnSpc>
              <a:spcBef>
                <a:spcPts val="1000"/>
              </a:spcBef>
              <a:spcAft>
                <a:spcPts val="0"/>
              </a:spcAft>
              <a:buClr>
                <a:srgbClr val="002177"/>
              </a:buClr>
              <a:buSzPts val="2000"/>
              <a:buFont typeface="Poppins"/>
              <a:buChar char="■"/>
            </a:pPr>
            <a:r>
              <a:rPr lang="en-US" sz="1400">
                <a:solidFill>
                  <a:srgbClr val="002177"/>
                </a:solidFill>
                <a:latin typeface="Poppins"/>
                <a:ea typeface="Poppins"/>
                <a:cs typeface="Poppins"/>
                <a:sym typeface="Poppins"/>
              </a:rPr>
              <a:t>Diarrea</a:t>
            </a:r>
            <a:endParaRPr/>
          </a:p>
          <a:p>
            <a:pPr indent="-355600" lvl="0" marL="457200" rtl="0" algn="l">
              <a:lnSpc>
                <a:spcPct val="115000"/>
              </a:lnSpc>
              <a:spcBef>
                <a:spcPts val="1000"/>
              </a:spcBef>
              <a:spcAft>
                <a:spcPts val="0"/>
              </a:spcAft>
              <a:buClr>
                <a:srgbClr val="002177"/>
              </a:buClr>
              <a:buSzPts val="2000"/>
              <a:buFont typeface="Poppins"/>
              <a:buChar char="■"/>
            </a:pPr>
            <a:r>
              <a:rPr lang="en-US" sz="1400">
                <a:solidFill>
                  <a:srgbClr val="002177"/>
                </a:solidFill>
                <a:latin typeface="Poppins"/>
                <a:ea typeface="Poppins"/>
                <a:cs typeface="Poppins"/>
                <a:sym typeface="Poppins"/>
              </a:rPr>
              <a:t>Náuseas </a:t>
            </a:r>
            <a:endParaRPr/>
          </a:p>
          <a:p>
            <a:pPr indent="-355600" lvl="0" marL="457200" rtl="0" algn="l">
              <a:lnSpc>
                <a:spcPct val="115000"/>
              </a:lnSpc>
              <a:spcBef>
                <a:spcPts val="1000"/>
              </a:spcBef>
              <a:spcAft>
                <a:spcPts val="0"/>
              </a:spcAft>
              <a:buClr>
                <a:srgbClr val="002177"/>
              </a:buClr>
              <a:buSzPts val="2000"/>
              <a:buFont typeface="Poppins"/>
              <a:buChar char="■"/>
            </a:pPr>
            <a:r>
              <a:rPr lang="en-US" sz="1400">
                <a:solidFill>
                  <a:srgbClr val="002177"/>
                </a:solidFill>
                <a:latin typeface="Poppins"/>
                <a:ea typeface="Poppins"/>
                <a:cs typeface="Poppins"/>
                <a:sym typeface="Poppins"/>
              </a:rPr>
              <a:t>Boca seca</a:t>
            </a:r>
            <a:endParaRPr/>
          </a:p>
          <a:p>
            <a:pPr indent="-228600" lvl="0" marL="457200" rtl="0" algn="l">
              <a:lnSpc>
                <a:spcPct val="90000"/>
              </a:lnSpc>
              <a:spcBef>
                <a:spcPts val="1000"/>
              </a:spcBef>
              <a:spcAft>
                <a:spcPts val="0"/>
              </a:spcAft>
              <a:buClr>
                <a:schemeClr val="dk1"/>
              </a:buClr>
              <a:buSzPts val="1800"/>
              <a:buNone/>
            </a:pPr>
            <a:r>
              <a:t/>
            </a:r>
            <a:endParaRPr/>
          </a:p>
        </p:txBody>
      </p:sp>
      <p:pic>
        <p:nvPicPr>
          <p:cNvPr id="260" name="Google Shape;260;p16"/>
          <p:cNvPicPr preferRelativeResize="0"/>
          <p:nvPr/>
        </p:nvPicPr>
        <p:blipFill rotWithShape="1">
          <a:blip r:embed="rId3">
            <a:alphaModFix/>
          </a:blip>
          <a:srcRect b="0" l="0" r="0" t="0"/>
          <a:stretch/>
        </p:blipFill>
        <p:spPr>
          <a:xfrm>
            <a:off x="9497848" y="5339705"/>
            <a:ext cx="2820933" cy="1518295"/>
          </a:xfrm>
          <a:prstGeom prst="rect">
            <a:avLst/>
          </a:prstGeom>
          <a:noFill/>
          <a:ln>
            <a:noFill/>
          </a:ln>
        </p:spPr>
      </p:pic>
      <p:pic>
        <p:nvPicPr>
          <p:cNvPr id="261" name="Google Shape;261;p16"/>
          <p:cNvPicPr preferRelativeResize="0"/>
          <p:nvPr/>
        </p:nvPicPr>
        <p:blipFill rotWithShape="1">
          <a:blip r:embed="rId4">
            <a:alphaModFix/>
          </a:blip>
          <a:srcRect b="0" l="4479" r="0" t="0"/>
          <a:stretch/>
        </p:blipFill>
        <p:spPr>
          <a:xfrm>
            <a:off x="9624630" y="1744684"/>
            <a:ext cx="2567370" cy="1518295"/>
          </a:xfrm>
          <a:prstGeom prst="rect">
            <a:avLst/>
          </a:prstGeom>
          <a:noFill/>
          <a:ln>
            <a:noFill/>
          </a:ln>
        </p:spPr>
      </p:pic>
      <p:pic>
        <p:nvPicPr>
          <p:cNvPr id="262" name="Google Shape;262;p16"/>
          <p:cNvPicPr preferRelativeResize="0"/>
          <p:nvPr/>
        </p:nvPicPr>
        <p:blipFill rotWithShape="1">
          <a:blip r:embed="rId5">
            <a:alphaModFix/>
          </a:blip>
          <a:srcRect b="0" l="0" r="0" t="0"/>
          <a:stretch/>
        </p:blipFill>
        <p:spPr>
          <a:xfrm>
            <a:off x="10678837" y="176231"/>
            <a:ext cx="1363180" cy="411172"/>
          </a:xfrm>
          <a:prstGeom prst="rect">
            <a:avLst/>
          </a:prstGeom>
          <a:noFill/>
          <a:ln>
            <a:noFill/>
          </a:ln>
        </p:spPr>
      </p:pic>
      <p:sp>
        <p:nvSpPr>
          <p:cNvPr id="263" name="Google Shape;263;p16"/>
          <p:cNvSpPr txBox="1"/>
          <p:nvPr/>
        </p:nvSpPr>
        <p:spPr>
          <a:xfrm>
            <a:off x="838200" y="6299468"/>
            <a:ext cx="11766900" cy="431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100"/>
              <a:buFont typeface="Arial"/>
              <a:buNone/>
            </a:pPr>
            <a:r>
              <a:rPr b="0" i="0" lang="en-US" sz="800" u="none" cap="none" strike="noStrike">
                <a:solidFill>
                  <a:srgbClr val="000000"/>
                </a:solidFill>
                <a:latin typeface="Poppins"/>
                <a:ea typeface="Poppins"/>
                <a:cs typeface="Poppins"/>
                <a:sym typeface="Poppins"/>
              </a:rPr>
              <a:t>Noticias médicas hoy</a:t>
            </a:r>
            <a:endParaRPr/>
          </a:p>
          <a:p>
            <a:pPr indent="0" lvl="0" marL="0" marR="0" rtl="0" algn="l">
              <a:lnSpc>
                <a:spcPct val="100000"/>
              </a:lnSpc>
              <a:spcBef>
                <a:spcPts val="0"/>
              </a:spcBef>
              <a:spcAft>
                <a:spcPts val="0"/>
              </a:spcAft>
              <a:buClr>
                <a:srgbClr val="000000"/>
              </a:buClr>
              <a:buSzPts val="1100"/>
              <a:buFont typeface="Arial"/>
              <a:buNone/>
            </a:pPr>
            <a:r>
              <a:rPr b="0" i="0" lang="en-US" sz="800" u="sng" cap="none" strike="noStrike">
                <a:solidFill>
                  <a:srgbClr val="0563C1"/>
                </a:solidFill>
                <a:latin typeface="Poppins"/>
                <a:ea typeface="Poppins"/>
                <a:cs typeface="Poppins"/>
                <a:sym typeface="Poppins"/>
                <a:hlinkClick r:id="rId6">
                  <a:extLst>
                    <a:ext uri="{A12FA001-AC4F-418D-AE19-62706E023703}">
                      <ahyp:hlinkClr val="tx"/>
                    </a:ext>
                  </a:extLst>
                </a:hlinkClick>
              </a:rPr>
              <a:t>https://www.medicalnewstoday.com/articles/240820</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68" name="Shape 268"/>
        <p:cNvGrpSpPr/>
        <p:nvPr/>
      </p:nvGrpSpPr>
      <p:grpSpPr>
        <a:xfrm>
          <a:off x="0" y="0"/>
          <a:ext cx="0" cy="0"/>
          <a:chOff x="0" y="0"/>
          <a:chExt cx="0" cy="0"/>
        </a:xfrm>
      </p:grpSpPr>
      <p:pic>
        <p:nvPicPr>
          <p:cNvPr id="269" name="Google Shape;269;p17"/>
          <p:cNvPicPr preferRelativeResize="0"/>
          <p:nvPr/>
        </p:nvPicPr>
        <p:blipFill rotWithShape="1">
          <a:blip r:embed="rId3">
            <a:alphaModFix/>
          </a:blip>
          <a:srcRect b="0" l="0" r="0" t="0"/>
          <a:stretch/>
        </p:blipFill>
        <p:spPr>
          <a:xfrm>
            <a:off x="7568001" y="3976000"/>
            <a:ext cx="3220476" cy="2146984"/>
          </a:xfrm>
          <a:prstGeom prst="rect">
            <a:avLst/>
          </a:prstGeom>
          <a:noFill/>
          <a:ln>
            <a:noFill/>
          </a:ln>
        </p:spPr>
      </p:pic>
      <p:pic>
        <p:nvPicPr>
          <p:cNvPr id="270" name="Google Shape;270;p17"/>
          <p:cNvPicPr preferRelativeResize="0"/>
          <p:nvPr/>
        </p:nvPicPr>
        <p:blipFill rotWithShape="1">
          <a:blip r:embed="rId4">
            <a:alphaModFix/>
          </a:blip>
          <a:srcRect b="0" l="0" r="0" t="0"/>
          <a:stretch/>
        </p:blipFill>
        <p:spPr>
          <a:xfrm>
            <a:off x="2801892" y="4564346"/>
            <a:ext cx="4153966" cy="1702429"/>
          </a:xfrm>
          <a:prstGeom prst="rect">
            <a:avLst/>
          </a:prstGeom>
          <a:noFill/>
          <a:ln>
            <a:noFill/>
          </a:ln>
        </p:spPr>
      </p:pic>
      <p:pic>
        <p:nvPicPr>
          <p:cNvPr id="271" name="Google Shape;271;p17"/>
          <p:cNvPicPr preferRelativeResize="0"/>
          <p:nvPr/>
        </p:nvPicPr>
        <p:blipFill rotWithShape="1">
          <a:blip r:embed="rId5">
            <a:alphaModFix/>
          </a:blip>
          <a:srcRect b="15986" l="0" r="0" t="17182"/>
          <a:stretch/>
        </p:blipFill>
        <p:spPr>
          <a:xfrm rot="-255762">
            <a:off x="952791" y="1650963"/>
            <a:ext cx="4994566" cy="2619161"/>
          </a:xfrm>
          <a:prstGeom prst="rect">
            <a:avLst/>
          </a:prstGeom>
          <a:noFill/>
          <a:ln>
            <a:noFill/>
          </a:ln>
        </p:spPr>
      </p:pic>
      <p:sp>
        <p:nvSpPr>
          <p:cNvPr id="272" name="Google Shape;272;p17"/>
          <p:cNvSpPr txBox="1"/>
          <p:nvPr/>
        </p:nvSpPr>
        <p:spPr>
          <a:xfrm rot="-362086">
            <a:off x="1135538" y="2305447"/>
            <a:ext cx="4574249" cy="987088"/>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600"/>
              <a:buFont typeface="Arial"/>
              <a:buNone/>
            </a:pPr>
            <a:r>
              <a:rPr b="1" i="0" lang="en-US" sz="2600" u="none" cap="none" strike="noStrike">
                <a:solidFill>
                  <a:schemeClr val="lt1"/>
                </a:solidFill>
                <a:latin typeface="Poppins"/>
                <a:ea typeface="Poppins"/>
                <a:cs typeface="Poppins"/>
                <a:sym typeface="Poppins"/>
              </a:rPr>
              <a:t>You catch your child vaping.  What do you do? </a:t>
            </a:r>
            <a:endParaRPr b="1" i="0" sz="2600" u="none" cap="none" strike="noStrike">
              <a:solidFill>
                <a:schemeClr val="lt1"/>
              </a:solidFill>
              <a:latin typeface="Poppins"/>
              <a:ea typeface="Poppins"/>
              <a:cs typeface="Poppins"/>
              <a:sym typeface="Poppins"/>
            </a:endParaRPr>
          </a:p>
        </p:txBody>
      </p:sp>
      <p:sp>
        <p:nvSpPr>
          <p:cNvPr id="273" name="Google Shape;273;p17"/>
          <p:cNvSpPr txBox="1"/>
          <p:nvPr/>
        </p:nvSpPr>
        <p:spPr>
          <a:xfrm>
            <a:off x="2354844" y="243331"/>
            <a:ext cx="6934500" cy="1169521"/>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chemeClr val="dk1"/>
              </a:buClr>
              <a:buSzPts val="1800"/>
              <a:buFont typeface="Arial"/>
              <a:buNone/>
            </a:pPr>
            <a:r>
              <a:rPr b="1" i="0" lang="en-US" sz="3200" u="none" cap="none" strike="noStrike">
                <a:solidFill>
                  <a:srgbClr val="002177"/>
                </a:solidFill>
                <a:latin typeface="Poppins"/>
                <a:ea typeface="Poppins"/>
                <a:cs typeface="Poppins"/>
                <a:sym typeface="Poppins"/>
              </a:rPr>
              <a:t>Scenario #1</a:t>
            </a:r>
            <a:endParaRPr/>
          </a:p>
          <a:p>
            <a:pPr indent="0" lvl="0" marL="0" marR="0" rtl="0" algn="ctr">
              <a:lnSpc>
                <a:spcPct val="100000"/>
              </a:lnSpc>
              <a:spcBef>
                <a:spcPts val="0"/>
              </a:spcBef>
              <a:spcAft>
                <a:spcPts val="0"/>
              </a:spcAft>
              <a:buClr>
                <a:schemeClr val="dk1"/>
              </a:buClr>
              <a:buSzPts val="1800"/>
              <a:buFont typeface="Arial"/>
              <a:buNone/>
            </a:pPr>
            <a:r>
              <a:rPr b="1" i="0" lang="en-US" sz="3200" u="none" cap="none" strike="noStrike">
                <a:solidFill>
                  <a:srgbClr val="002177"/>
                </a:solidFill>
                <a:latin typeface="Poppins"/>
                <a:ea typeface="Poppins"/>
                <a:cs typeface="Poppins"/>
                <a:sym typeface="Poppins"/>
              </a:rPr>
              <a:t>Situación Hipotética</a:t>
            </a:r>
            <a:endParaRPr b="0" i="0" sz="3200" u="none" cap="none" strike="noStrike">
              <a:solidFill>
                <a:srgbClr val="002177"/>
              </a:solidFill>
              <a:latin typeface="Arial"/>
              <a:ea typeface="Arial"/>
              <a:cs typeface="Arial"/>
              <a:sym typeface="Arial"/>
            </a:endParaRPr>
          </a:p>
        </p:txBody>
      </p:sp>
      <p:pic>
        <p:nvPicPr>
          <p:cNvPr id="274" name="Google Shape;274;p17"/>
          <p:cNvPicPr preferRelativeResize="0"/>
          <p:nvPr/>
        </p:nvPicPr>
        <p:blipFill rotWithShape="1">
          <a:blip r:embed="rId6">
            <a:alphaModFix/>
          </a:blip>
          <a:srcRect b="0" l="0" r="0" t="0"/>
          <a:stretch/>
        </p:blipFill>
        <p:spPr>
          <a:xfrm>
            <a:off x="10438245" y="391960"/>
            <a:ext cx="1363180" cy="411172"/>
          </a:xfrm>
          <a:prstGeom prst="rect">
            <a:avLst/>
          </a:prstGeom>
          <a:noFill/>
          <a:ln>
            <a:noFill/>
          </a:ln>
        </p:spPr>
      </p:pic>
      <p:pic>
        <p:nvPicPr>
          <p:cNvPr id="275" name="Google Shape;275;p17"/>
          <p:cNvPicPr preferRelativeResize="0"/>
          <p:nvPr/>
        </p:nvPicPr>
        <p:blipFill rotWithShape="1">
          <a:blip r:embed="rId5">
            <a:alphaModFix/>
          </a:blip>
          <a:srcRect b="15986" l="0" r="0" t="17182"/>
          <a:stretch/>
        </p:blipFill>
        <p:spPr>
          <a:xfrm rot="-255762">
            <a:off x="6591590" y="1227275"/>
            <a:ext cx="4994566" cy="2619161"/>
          </a:xfrm>
          <a:prstGeom prst="rect">
            <a:avLst/>
          </a:prstGeom>
          <a:noFill/>
          <a:ln>
            <a:noFill/>
          </a:ln>
        </p:spPr>
      </p:pic>
      <p:sp>
        <p:nvSpPr>
          <p:cNvPr id="276" name="Google Shape;276;p17"/>
          <p:cNvSpPr txBox="1"/>
          <p:nvPr/>
        </p:nvSpPr>
        <p:spPr>
          <a:xfrm rot="-693828">
            <a:off x="6927752" y="1729178"/>
            <a:ext cx="4480509" cy="120032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600"/>
              <a:buFont typeface="Arial"/>
              <a:buNone/>
            </a:pPr>
            <a:r>
              <a:rPr b="1" i="0" lang="en-US" sz="2400" u="none" cap="none" strike="noStrike">
                <a:solidFill>
                  <a:schemeClr val="lt1"/>
                </a:solidFill>
                <a:latin typeface="Poppins"/>
                <a:ea typeface="Poppins"/>
                <a:cs typeface="Poppins"/>
                <a:sym typeface="Poppins"/>
              </a:rPr>
              <a:t>Usted sorprende a su estudiante vapeando.  ¿Qué hace?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pic>
        <p:nvPicPr>
          <p:cNvPr id="281" name="Google Shape;281;p18"/>
          <p:cNvPicPr preferRelativeResize="0"/>
          <p:nvPr/>
        </p:nvPicPr>
        <p:blipFill rotWithShape="1">
          <a:blip r:embed="rId3">
            <a:alphaModFix/>
          </a:blip>
          <a:srcRect b="0" l="0" r="0" t="0"/>
          <a:stretch/>
        </p:blipFill>
        <p:spPr>
          <a:xfrm>
            <a:off x="-974691" y="266701"/>
            <a:ext cx="13957162" cy="9982039"/>
          </a:xfrm>
          <a:prstGeom prst="rect">
            <a:avLst/>
          </a:prstGeom>
          <a:noFill/>
          <a:ln>
            <a:noFill/>
          </a:ln>
        </p:spPr>
      </p:pic>
      <p:pic>
        <p:nvPicPr>
          <p:cNvPr id="282" name="Google Shape;282;p18"/>
          <p:cNvPicPr preferRelativeResize="0"/>
          <p:nvPr/>
        </p:nvPicPr>
        <p:blipFill rotWithShape="1">
          <a:blip r:embed="rId4">
            <a:alphaModFix/>
          </a:blip>
          <a:srcRect b="0" l="0" r="0" t="0"/>
          <a:stretch/>
        </p:blipFill>
        <p:spPr>
          <a:xfrm>
            <a:off x="10438245" y="391960"/>
            <a:ext cx="1363180" cy="411172"/>
          </a:xfrm>
          <a:prstGeom prst="rect">
            <a:avLst/>
          </a:prstGeom>
          <a:noFill/>
          <a:ln>
            <a:noFill/>
          </a:ln>
        </p:spPr>
      </p:pic>
      <p:sp>
        <p:nvSpPr>
          <p:cNvPr id="283" name="Google Shape;283;p18"/>
          <p:cNvSpPr txBox="1"/>
          <p:nvPr>
            <p:ph type="ctrTitle"/>
          </p:nvPr>
        </p:nvSpPr>
        <p:spPr>
          <a:xfrm>
            <a:off x="735124" y="1893201"/>
            <a:ext cx="10653300" cy="16578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3600"/>
              <a:buFont typeface="Arial"/>
              <a:buNone/>
            </a:pPr>
            <a:r>
              <a:t/>
            </a:r>
            <a:endParaRPr b="1">
              <a:solidFill>
                <a:schemeClr val="lt1"/>
              </a:solidFill>
              <a:latin typeface="Poppins"/>
              <a:ea typeface="Poppins"/>
              <a:cs typeface="Poppins"/>
              <a:sym typeface="Poppins"/>
            </a:endParaRPr>
          </a:p>
          <a:p>
            <a:pPr indent="0" lvl="0" marL="0" rtl="0" algn="ctr">
              <a:lnSpc>
                <a:spcPct val="90000"/>
              </a:lnSpc>
              <a:spcBef>
                <a:spcPts val="0"/>
              </a:spcBef>
              <a:spcAft>
                <a:spcPts val="0"/>
              </a:spcAft>
              <a:buClr>
                <a:schemeClr val="lt1"/>
              </a:buClr>
              <a:buSzPts val="3599"/>
              <a:buFont typeface="Arial"/>
              <a:buNone/>
            </a:pPr>
            <a:r>
              <a:rPr b="1" lang="en-US" sz="4488">
                <a:solidFill>
                  <a:srgbClr val="002177"/>
                </a:solidFill>
                <a:latin typeface="Poppins"/>
                <a:ea typeface="Poppins"/>
                <a:cs typeface="Poppins"/>
                <a:sym typeface="Poppins"/>
              </a:rPr>
              <a:t>Cannabis/Marihuana</a:t>
            </a:r>
            <a:endParaRPr/>
          </a:p>
          <a:p>
            <a:pPr indent="0" lvl="0" marL="0" rtl="0" algn="ctr">
              <a:lnSpc>
                <a:spcPct val="90000"/>
              </a:lnSpc>
              <a:spcBef>
                <a:spcPts val="0"/>
              </a:spcBef>
              <a:spcAft>
                <a:spcPts val="0"/>
              </a:spcAft>
              <a:buClr>
                <a:schemeClr val="lt1"/>
              </a:buClr>
              <a:buSzPts val="3600"/>
              <a:buFont typeface="Arial"/>
              <a:buNone/>
            </a:pPr>
            <a:r>
              <a:t/>
            </a:r>
            <a:endParaRPr b="1">
              <a:solidFill>
                <a:schemeClr val="lt1"/>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sp>
        <p:nvSpPr>
          <p:cNvPr id="289" name="Google Shape;289;p19"/>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SzPct val="50000"/>
              <a:buNone/>
            </a:pPr>
            <a:br>
              <a:rPr b="1" lang="en-US" sz="4000">
                <a:solidFill>
                  <a:srgbClr val="002177"/>
                </a:solidFill>
                <a:latin typeface="Poppins"/>
                <a:ea typeface="Poppins"/>
                <a:cs typeface="Poppins"/>
                <a:sym typeface="Poppins"/>
              </a:rPr>
            </a:br>
            <a:br>
              <a:rPr b="1" lang="en-US" sz="4000">
                <a:solidFill>
                  <a:srgbClr val="002177"/>
                </a:solidFill>
                <a:latin typeface="Poppins"/>
                <a:ea typeface="Poppins"/>
                <a:cs typeface="Poppins"/>
                <a:sym typeface="Poppins"/>
              </a:rPr>
            </a:br>
            <a:r>
              <a:rPr b="1" lang="en-US" sz="3600">
                <a:solidFill>
                  <a:srgbClr val="002177"/>
                </a:solidFill>
                <a:latin typeface="Poppins"/>
                <a:ea typeface="Poppins"/>
                <a:cs typeface="Poppins"/>
                <a:sym typeface="Poppins"/>
              </a:rPr>
              <a:t>Cannabis/Marijuana Facts</a:t>
            </a:r>
            <a:br>
              <a:rPr b="1" lang="en-US" sz="3600">
                <a:solidFill>
                  <a:srgbClr val="002177"/>
                </a:solidFill>
                <a:latin typeface="Poppins"/>
                <a:ea typeface="Poppins"/>
                <a:cs typeface="Poppins"/>
                <a:sym typeface="Poppins"/>
              </a:rPr>
            </a:br>
            <a:r>
              <a:rPr b="1" lang="en-US" sz="3600">
                <a:solidFill>
                  <a:srgbClr val="002177"/>
                </a:solidFill>
                <a:latin typeface="Poppins"/>
                <a:ea typeface="Poppins"/>
                <a:cs typeface="Poppins"/>
                <a:sym typeface="Poppins"/>
              </a:rPr>
              <a:t>Datos Sobre el Cannabis/Marihuana</a:t>
            </a:r>
            <a:br>
              <a:rPr b="1" lang="en-US" sz="4000">
                <a:solidFill>
                  <a:srgbClr val="002177"/>
                </a:solidFill>
                <a:latin typeface="Poppins"/>
                <a:ea typeface="Poppins"/>
                <a:cs typeface="Poppins"/>
                <a:sym typeface="Poppins"/>
              </a:rPr>
            </a:br>
            <a:endParaRPr/>
          </a:p>
        </p:txBody>
      </p:sp>
      <p:sp>
        <p:nvSpPr>
          <p:cNvPr id="290" name="Google Shape;290;p19"/>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fontScale="70000" lnSpcReduction="20000"/>
          </a:bodyPr>
          <a:lstStyle/>
          <a:p>
            <a:pPr indent="-346964" lvl="0" marL="457200" rtl="0" algn="l">
              <a:lnSpc>
                <a:spcPct val="115000"/>
              </a:lnSpc>
              <a:spcBef>
                <a:spcPts val="0"/>
              </a:spcBef>
              <a:spcAft>
                <a:spcPts val="0"/>
              </a:spcAft>
              <a:buClr>
                <a:srgbClr val="002177"/>
              </a:buClr>
              <a:buSzPct val="95102"/>
              <a:buFont typeface="Poppins"/>
              <a:buChar char="◼"/>
            </a:pPr>
            <a:r>
              <a:rPr lang="en-US" sz="2800">
                <a:solidFill>
                  <a:srgbClr val="002177"/>
                </a:solidFill>
                <a:latin typeface="Poppins"/>
                <a:ea typeface="Poppins"/>
                <a:cs typeface="Poppins"/>
                <a:sym typeface="Poppins"/>
              </a:rPr>
              <a:t>Produced from the cannabis sativa plant </a:t>
            </a:r>
            <a:endParaRPr/>
          </a:p>
          <a:p>
            <a:pPr indent="-356108" lvl="0" marL="457200" rtl="0" algn="l">
              <a:lnSpc>
                <a:spcPct val="115000"/>
              </a:lnSpc>
              <a:spcBef>
                <a:spcPts val="0"/>
              </a:spcBef>
              <a:spcAft>
                <a:spcPts val="0"/>
              </a:spcAft>
              <a:buClr>
                <a:srgbClr val="FF0000"/>
              </a:buClr>
              <a:buSzPct val="102448"/>
              <a:buFont typeface="Poppins"/>
              <a:buChar char="◼"/>
            </a:pPr>
            <a:r>
              <a:rPr b="1" lang="en-US" sz="2800">
                <a:solidFill>
                  <a:srgbClr val="FF0000"/>
                </a:solidFill>
                <a:latin typeface="Poppins"/>
                <a:ea typeface="Poppins"/>
                <a:cs typeface="Poppins"/>
                <a:sym typeface="Poppins"/>
              </a:rPr>
              <a:t>Also called marijuana, weed, pot, grass, dope, bud, blunt, 420, etc.</a:t>
            </a:r>
            <a:endParaRPr b="1">
              <a:solidFill>
                <a:srgbClr val="FF0000"/>
              </a:solidFill>
            </a:endParaRPr>
          </a:p>
          <a:p>
            <a:pPr indent="-346964" lvl="0" marL="457200" rtl="0" algn="l">
              <a:lnSpc>
                <a:spcPct val="115000"/>
              </a:lnSpc>
              <a:spcBef>
                <a:spcPts val="0"/>
              </a:spcBef>
              <a:spcAft>
                <a:spcPts val="0"/>
              </a:spcAft>
              <a:buClr>
                <a:srgbClr val="002177"/>
              </a:buClr>
              <a:buSzPct val="95102"/>
              <a:buFont typeface="Poppins"/>
              <a:buChar char="◼"/>
            </a:pPr>
            <a:r>
              <a:rPr lang="en-US" sz="2800">
                <a:solidFill>
                  <a:srgbClr val="002177"/>
                </a:solidFill>
                <a:latin typeface="Poppins"/>
                <a:ea typeface="Poppins"/>
                <a:cs typeface="Poppins"/>
                <a:sym typeface="Poppins"/>
              </a:rPr>
              <a:t>Main active chemical is THC, Tetrahydrocannabinol</a:t>
            </a:r>
            <a:endParaRPr/>
          </a:p>
          <a:p>
            <a:pPr indent="-356108" lvl="0" marL="457200" rtl="0" algn="l">
              <a:lnSpc>
                <a:spcPct val="115000"/>
              </a:lnSpc>
              <a:spcBef>
                <a:spcPts val="0"/>
              </a:spcBef>
              <a:spcAft>
                <a:spcPts val="0"/>
              </a:spcAft>
              <a:buClr>
                <a:srgbClr val="002177"/>
              </a:buClr>
              <a:buSzPct val="102448"/>
              <a:buFont typeface="Poppins"/>
              <a:buChar char="◼"/>
            </a:pPr>
            <a:r>
              <a:rPr lang="en-US" sz="2800">
                <a:solidFill>
                  <a:srgbClr val="002177"/>
                </a:solidFill>
                <a:latin typeface="Poppins"/>
                <a:ea typeface="Poppins"/>
                <a:cs typeface="Poppins"/>
                <a:sym typeface="Poppins"/>
              </a:rPr>
              <a:t>THC creates addiction</a:t>
            </a:r>
            <a:endParaRPr/>
          </a:p>
          <a:p>
            <a:pPr indent="-356108" lvl="0" marL="457200" rtl="0" algn="l">
              <a:lnSpc>
                <a:spcPct val="115000"/>
              </a:lnSpc>
              <a:spcBef>
                <a:spcPts val="0"/>
              </a:spcBef>
              <a:spcAft>
                <a:spcPts val="0"/>
              </a:spcAft>
              <a:buClr>
                <a:srgbClr val="002177"/>
              </a:buClr>
              <a:buSzPct val="102448"/>
              <a:buFont typeface="Poppins"/>
              <a:buChar char="◼"/>
            </a:pPr>
            <a:r>
              <a:rPr lang="en-US" sz="2800">
                <a:solidFill>
                  <a:srgbClr val="002177"/>
                </a:solidFill>
                <a:latin typeface="Poppins"/>
                <a:ea typeface="Poppins"/>
                <a:cs typeface="Poppins"/>
                <a:sym typeface="Poppins"/>
              </a:rPr>
              <a:t>THC can impair and alter the mind</a:t>
            </a:r>
            <a:endParaRPr/>
          </a:p>
          <a:p>
            <a:pPr indent="-356108" lvl="0" marL="457200" rtl="0" algn="l">
              <a:lnSpc>
                <a:spcPct val="115000"/>
              </a:lnSpc>
              <a:spcBef>
                <a:spcPts val="0"/>
              </a:spcBef>
              <a:spcAft>
                <a:spcPts val="0"/>
              </a:spcAft>
              <a:buClr>
                <a:srgbClr val="002177"/>
              </a:buClr>
              <a:buSzPct val="102448"/>
              <a:buFont typeface="Poppins"/>
              <a:buChar char="◼"/>
            </a:pPr>
            <a:r>
              <a:rPr lang="en-US" sz="2800">
                <a:solidFill>
                  <a:srgbClr val="002177"/>
                </a:solidFill>
                <a:latin typeface="Poppins"/>
                <a:ea typeface="Poppins"/>
                <a:cs typeface="Poppins"/>
                <a:sym typeface="Poppins"/>
              </a:rPr>
              <a:t>Cannabidiol (CBD) compound contains less than 0.3% THC</a:t>
            </a:r>
            <a:endParaRPr/>
          </a:p>
          <a:p>
            <a:pPr indent="-356108" lvl="0" marL="457200" rtl="0" algn="l">
              <a:lnSpc>
                <a:spcPct val="115000"/>
              </a:lnSpc>
              <a:spcBef>
                <a:spcPts val="0"/>
              </a:spcBef>
              <a:spcAft>
                <a:spcPts val="0"/>
              </a:spcAft>
              <a:buClr>
                <a:srgbClr val="002177"/>
              </a:buClr>
              <a:buSzPct val="102448"/>
              <a:buFont typeface="Poppins"/>
              <a:buChar char="◼"/>
            </a:pPr>
            <a:r>
              <a:rPr lang="en-US" sz="2800">
                <a:solidFill>
                  <a:srgbClr val="002177"/>
                </a:solidFill>
                <a:latin typeface="Poppins"/>
                <a:ea typeface="Poppins"/>
                <a:cs typeface="Poppins"/>
                <a:sym typeface="Poppins"/>
              </a:rPr>
              <a:t>May cause marijuana use disorder </a:t>
            </a:r>
            <a:endParaRPr/>
          </a:p>
          <a:p>
            <a:pPr indent="-356108" lvl="0" marL="457200" rtl="0" algn="l">
              <a:lnSpc>
                <a:spcPct val="115000"/>
              </a:lnSpc>
              <a:spcBef>
                <a:spcPts val="0"/>
              </a:spcBef>
              <a:spcAft>
                <a:spcPts val="0"/>
              </a:spcAft>
              <a:buClr>
                <a:srgbClr val="FF0000"/>
              </a:buClr>
              <a:buSzPct val="102448"/>
              <a:buFont typeface="Poppins"/>
              <a:buChar char="◼"/>
            </a:pPr>
            <a:r>
              <a:rPr b="1" lang="en-US" sz="2800">
                <a:solidFill>
                  <a:srgbClr val="FF0000"/>
                </a:solidFill>
                <a:latin typeface="Poppins"/>
                <a:ea typeface="Poppins"/>
                <a:cs typeface="Poppins"/>
                <a:sym typeface="Poppins"/>
              </a:rPr>
              <a:t>Can be smoked, vaped, eaten</a:t>
            </a:r>
            <a:endParaRPr b="1" sz="2400">
              <a:solidFill>
                <a:srgbClr val="FF0000"/>
              </a:solidFill>
              <a:latin typeface="Poppins"/>
              <a:ea typeface="Poppins"/>
              <a:cs typeface="Poppins"/>
              <a:sym typeface="Poppins"/>
            </a:endParaRPr>
          </a:p>
          <a:p>
            <a:pPr indent="-228600" lvl="0" marL="457200" rtl="0" algn="l">
              <a:lnSpc>
                <a:spcPct val="90000"/>
              </a:lnSpc>
              <a:spcBef>
                <a:spcPts val="1000"/>
              </a:spcBef>
              <a:spcAft>
                <a:spcPts val="0"/>
              </a:spcAft>
              <a:buClr>
                <a:schemeClr val="dk1"/>
              </a:buClr>
              <a:buSzPct val="91836"/>
              <a:buNone/>
            </a:pPr>
            <a:r>
              <a:t/>
            </a:r>
            <a:endParaRPr/>
          </a:p>
        </p:txBody>
      </p:sp>
      <p:sp>
        <p:nvSpPr>
          <p:cNvPr id="291" name="Google Shape;291;p19"/>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fontScale="62500" lnSpcReduction="20000"/>
          </a:bodyPr>
          <a:lstStyle/>
          <a:p>
            <a:pPr indent="-346964" lvl="0" marL="457200" rtl="0" algn="l">
              <a:lnSpc>
                <a:spcPct val="115000"/>
              </a:lnSpc>
              <a:spcBef>
                <a:spcPts val="0"/>
              </a:spcBef>
              <a:spcAft>
                <a:spcPts val="0"/>
              </a:spcAft>
              <a:buClr>
                <a:srgbClr val="002177"/>
              </a:buClr>
              <a:buSzPct val="106514"/>
              <a:buFont typeface="Poppins"/>
              <a:buChar char="◼"/>
            </a:pPr>
            <a:r>
              <a:rPr lang="en-US" sz="2800">
                <a:solidFill>
                  <a:srgbClr val="002177"/>
                </a:solidFill>
                <a:latin typeface="Poppins"/>
                <a:ea typeface="Poppins"/>
                <a:cs typeface="Poppins"/>
                <a:sym typeface="Poppins"/>
              </a:rPr>
              <a:t>Producido de la planta Cannabis sativa </a:t>
            </a:r>
            <a:endParaRPr/>
          </a:p>
          <a:p>
            <a:pPr indent="-356108" lvl="0" marL="457200" rtl="0" algn="l">
              <a:lnSpc>
                <a:spcPct val="115000"/>
              </a:lnSpc>
              <a:spcBef>
                <a:spcPts val="0"/>
              </a:spcBef>
              <a:spcAft>
                <a:spcPts val="0"/>
              </a:spcAft>
              <a:buClr>
                <a:srgbClr val="FF0000"/>
              </a:buClr>
              <a:buSzPct val="114742"/>
              <a:buFont typeface="Poppins"/>
              <a:buChar char="◼"/>
            </a:pPr>
            <a:r>
              <a:rPr b="1" lang="en-US" sz="2800">
                <a:solidFill>
                  <a:srgbClr val="FF0000"/>
                </a:solidFill>
                <a:latin typeface="Poppins"/>
                <a:ea typeface="Poppins"/>
                <a:cs typeface="Poppins"/>
                <a:sym typeface="Poppins"/>
              </a:rPr>
              <a:t>También se llama marihuana, hierba, mota, ganja, yerba, cana, porro, 420, etc.</a:t>
            </a:r>
            <a:endParaRPr b="1">
              <a:solidFill>
                <a:srgbClr val="FF0000"/>
              </a:solidFill>
            </a:endParaRPr>
          </a:p>
          <a:p>
            <a:pPr indent="-346964" lvl="0" marL="457200" rtl="0" algn="l">
              <a:lnSpc>
                <a:spcPct val="115000"/>
              </a:lnSpc>
              <a:spcBef>
                <a:spcPts val="0"/>
              </a:spcBef>
              <a:spcAft>
                <a:spcPts val="0"/>
              </a:spcAft>
              <a:buClr>
                <a:srgbClr val="002177"/>
              </a:buClr>
              <a:buSzPct val="106514"/>
              <a:buFont typeface="Poppins"/>
              <a:buChar char="◼"/>
            </a:pPr>
            <a:r>
              <a:rPr lang="en-US" sz="2800">
                <a:solidFill>
                  <a:srgbClr val="002177"/>
                </a:solidFill>
                <a:latin typeface="Poppins"/>
                <a:ea typeface="Poppins"/>
                <a:cs typeface="Poppins"/>
                <a:sym typeface="Poppins"/>
              </a:rPr>
              <a:t>El principal químico activo es el THC, tetrahidrocannabinol</a:t>
            </a:r>
            <a:endParaRPr/>
          </a:p>
          <a:p>
            <a:pPr indent="-356108" lvl="0" marL="457200" rtl="0" algn="l">
              <a:lnSpc>
                <a:spcPct val="115000"/>
              </a:lnSpc>
              <a:spcBef>
                <a:spcPts val="0"/>
              </a:spcBef>
              <a:spcAft>
                <a:spcPts val="0"/>
              </a:spcAft>
              <a:buClr>
                <a:srgbClr val="002177"/>
              </a:buClr>
              <a:buSzPct val="114742"/>
              <a:buFont typeface="Poppins"/>
              <a:buChar char="◼"/>
            </a:pPr>
            <a:r>
              <a:rPr lang="en-US" sz="2800">
                <a:solidFill>
                  <a:srgbClr val="002177"/>
                </a:solidFill>
                <a:latin typeface="Poppins"/>
                <a:ea typeface="Poppins"/>
                <a:cs typeface="Poppins"/>
                <a:sym typeface="Poppins"/>
              </a:rPr>
              <a:t>El THC crea una adicción</a:t>
            </a:r>
            <a:endParaRPr/>
          </a:p>
          <a:p>
            <a:pPr indent="-356108" lvl="0" marL="457200" rtl="0" algn="l">
              <a:lnSpc>
                <a:spcPct val="115000"/>
              </a:lnSpc>
              <a:spcBef>
                <a:spcPts val="0"/>
              </a:spcBef>
              <a:spcAft>
                <a:spcPts val="0"/>
              </a:spcAft>
              <a:buClr>
                <a:srgbClr val="002177"/>
              </a:buClr>
              <a:buSzPct val="114742"/>
              <a:buFont typeface="Poppins"/>
              <a:buChar char="◼"/>
            </a:pPr>
            <a:r>
              <a:rPr lang="en-US" sz="2800">
                <a:solidFill>
                  <a:srgbClr val="002177"/>
                </a:solidFill>
                <a:latin typeface="Poppins"/>
                <a:ea typeface="Poppins"/>
                <a:cs typeface="Poppins"/>
                <a:sym typeface="Poppins"/>
              </a:rPr>
              <a:t>El THC puede perjudicar y alterar la mente</a:t>
            </a:r>
            <a:endParaRPr/>
          </a:p>
          <a:p>
            <a:pPr indent="-356108" lvl="0" marL="457200" rtl="0" algn="l">
              <a:lnSpc>
                <a:spcPct val="115000"/>
              </a:lnSpc>
              <a:spcBef>
                <a:spcPts val="0"/>
              </a:spcBef>
              <a:spcAft>
                <a:spcPts val="0"/>
              </a:spcAft>
              <a:buClr>
                <a:srgbClr val="002177"/>
              </a:buClr>
              <a:buSzPct val="114742"/>
              <a:buFont typeface="Poppins"/>
              <a:buChar char="◼"/>
            </a:pPr>
            <a:r>
              <a:rPr lang="en-US" sz="2800">
                <a:solidFill>
                  <a:srgbClr val="002177"/>
                </a:solidFill>
                <a:latin typeface="Poppins"/>
                <a:ea typeface="Poppins"/>
                <a:cs typeface="Poppins"/>
                <a:sym typeface="Poppins"/>
              </a:rPr>
              <a:t>El compuesto cannabidiol (CBD) contiene menos de 0.3 % de THC</a:t>
            </a:r>
            <a:endParaRPr/>
          </a:p>
          <a:p>
            <a:pPr indent="-356108" lvl="0" marL="457200" rtl="0" algn="l">
              <a:lnSpc>
                <a:spcPct val="115000"/>
              </a:lnSpc>
              <a:spcBef>
                <a:spcPts val="0"/>
              </a:spcBef>
              <a:spcAft>
                <a:spcPts val="0"/>
              </a:spcAft>
              <a:buClr>
                <a:srgbClr val="002177"/>
              </a:buClr>
              <a:buSzPct val="114742"/>
              <a:buFont typeface="Poppins"/>
              <a:buChar char="◼"/>
            </a:pPr>
            <a:r>
              <a:rPr lang="en-US" sz="2800">
                <a:solidFill>
                  <a:srgbClr val="002177"/>
                </a:solidFill>
                <a:latin typeface="Poppins"/>
                <a:ea typeface="Poppins"/>
                <a:cs typeface="Poppins"/>
                <a:sym typeface="Poppins"/>
              </a:rPr>
              <a:t>Puede causar trastorno por consumo de marihuana </a:t>
            </a:r>
            <a:endParaRPr/>
          </a:p>
          <a:p>
            <a:pPr indent="-356108" lvl="0" marL="457200" rtl="0" algn="l">
              <a:lnSpc>
                <a:spcPct val="115000"/>
              </a:lnSpc>
              <a:spcBef>
                <a:spcPts val="0"/>
              </a:spcBef>
              <a:spcAft>
                <a:spcPts val="0"/>
              </a:spcAft>
              <a:buClr>
                <a:srgbClr val="FF0000"/>
              </a:buClr>
              <a:buSzPct val="114742"/>
              <a:buFont typeface="Poppins"/>
              <a:buChar char="◼"/>
            </a:pPr>
            <a:r>
              <a:rPr b="1" lang="en-US" sz="2800">
                <a:solidFill>
                  <a:srgbClr val="FF0000"/>
                </a:solidFill>
                <a:latin typeface="Poppins"/>
                <a:ea typeface="Poppins"/>
                <a:cs typeface="Poppins"/>
                <a:sym typeface="Poppins"/>
              </a:rPr>
              <a:t>Se puede fumar, vapear, comer</a:t>
            </a:r>
            <a:endParaRPr b="1">
              <a:solidFill>
                <a:srgbClr val="FF0000"/>
              </a:solidFill>
            </a:endParaRPr>
          </a:p>
          <a:p>
            <a:pPr indent="-228600" lvl="0" marL="457200" rtl="0" algn="l">
              <a:lnSpc>
                <a:spcPct val="90000"/>
              </a:lnSpc>
              <a:spcBef>
                <a:spcPts val="1000"/>
              </a:spcBef>
              <a:spcAft>
                <a:spcPts val="0"/>
              </a:spcAft>
              <a:buClr>
                <a:schemeClr val="dk1"/>
              </a:buClr>
              <a:buSzPct val="102857"/>
              <a:buNone/>
            </a:pPr>
            <a:r>
              <a:t/>
            </a:r>
            <a:endParaRPr/>
          </a:p>
        </p:txBody>
      </p:sp>
      <p:pic>
        <p:nvPicPr>
          <p:cNvPr id="292" name="Google Shape;292;p19"/>
          <p:cNvPicPr preferRelativeResize="0"/>
          <p:nvPr/>
        </p:nvPicPr>
        <p:blipFill rotWithShape="1">
          <a:blip r:embed="rId3">
            <a:alphaModFix/>
          </a:blip>
          <a:srcRect b="0" l="0" r="0" t="0"/>
          <a:stretch/>
        </p:blipFill>
        <p:spPr>
          <a:xfrm>
            <a:off x="10125384" y="5685807"/>
            <a:ext cx="2251546" cy="1101319"/>
          </a:xfrm>
          <a:prstGeom prst="rect">
            <a:avLst/>
          </a:prstGeom>
          <a:noFill/>
          <a:ln>
            <a:noFill/>
          </a:ln>
        </p:spPr>
      </p:pic>
      <p:pic>
        <p:nvPicPr>
          <p:cNvPr id="293" name="Google Shape;293;p19"/>
          <p:cNvPicPr preferRelativeResize="0"/>
          <p:nvPr/>
        </p:nvPicPr>
        <p:blipFill rotWithShape="1">
          <a:blip r:embed="rId4">
            <a:alphaModFix/>
          </a:blip>
          <a:srcRect b="0" l="0" r="0" t="0"/>
          <a:stretch/>
        </p:blipFill>
        <p:spPr>
          <a:xfrm>
            <a:off x="10438245" y="391960"/>
            <a:ext cx="1363180" cy="411172"/>
          </a:xfrm>
          <a:prstGeom prst="rect">
            <a:avLst/>
          </a:prstGeom>
          <a:noFill/>
          <a:ln>
            <a:noFill/>
          </a:ln>
        </p:spPr>
      </p:pic>
      <p:sp>
        <p:nvSpPr>
          <p:cNvPr id="294" name="Google Shape;294;p19"/>
          <p:cNvSpPr txBox="1"/>
          <p:nvPr/>
        </p:nvSpPr>
        <p:spPr>
          <a:xfrm>
            <a:off x="675417" y="6277323"/>
            <a:ext cx="9071700" cy="431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360"/>
              </a:spcBef>
              <a:spcAft>
                <a:spcPts val="0"/>
              </a:spcAft>
              <a:buClr>
                <a:schemeClr val="dk1"/>
              </a:buClr>
              <a:buSzPts val="1100"/>
              <a:buFont typeface="Arial"/>
              <a:buNone/>
            </a:pPr>
            <a:r>
              <a:rPr b="0" i="0" lang="en-US" sz="800" u="none" cap="none" strike="noStrike">
                <a:solidFill>
                  <a:schemeClr val="dk1"/>
                </a:solidFill>
                <a:latin typeface="Poppins"/>
                <a:ea typeface="Poppins"/>
                <a:cs typeface="Poppins"/>
                <a:sym typeface="Poppins"/>
              </a:rPr>
              <a:t>Centro Nacional de Inteligencia de Drogas </a:t>
            </a:r>
            <a:r>
              <a:rPr b="0" i="0" lang="en-US" sz="800" u="sng" cap="none" strike="noStrike">
                <a:solidFill>
                  <a:schemeClr val="hlink"/>
                </a:solidFill>
                <a:latin typeface="Poppins"/>
                <a:ea typeface="Poppins"/>
                <a:cs typeface="Poppins"/>
                <a:sym typeface="Poppins"/>
                <a:hlinkClick r:id="rId5"/>
              </a:rPr>
              <a:t>https://www.justice.gov/archive/ndic/pubs3/3593/index.htm#:~:text=High%20doses%20of%20marijuana%20may,%2C%20anxiety%2C%20and%20panic%20attacks</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 name="Shape 299"/>
        <p:cNvGrpSpPr/>
        <p:nvPr/>
      </p:nvGrpSpPr>
      <p:grpSpPr>
        <a:xfrm>
          <a:off x="0" y="0"/>
          <a:ext cx="0" cy="0"/>
          <a:chOff x="0" y="0"/>
          <a:chExt cx="0" cy="0"/>
        </a:xfrm>
      </p:grpSpPr>
      <p:sp>
        <p:nvSpPr>
          <p:cNvPr id="300" name="Google Shape;300;p20"/>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SzPts val="1800"/>
              <a:buNone/>
            </a:pPr>
            <a:r>
              <a:rPr b="1" lang="en-US" sz="3200">
                <a:latin typeface="Poppins"/>
                <a:ea typeface="Poppins"/>
                <a:cs typeface="Poppins"/>
                <a:sym typeface="Poppins"/>
              </a:rPr>
              <a:t>Facts About Edibles</a:t>
            </a:r>
            <a:br>
              <a:rPr b="1" lang="en-US" sz="3200">
                <a:latin typeface="Poppins"/>
                <a:ea typeface="Poppins"/>
                <a:cs typeface="Poppins"/>
                <a:sym typeface="Poppins"/>
              </a:rPr>
            </a:br>
            <a:r>
              <a:rPr b="1" lang="en-US" sz="3200">
                <a:latin typeface="Poppins"/>
                <a:ea typeface="Poppins"/>
                <a:cs typeface="Poppins"/>
                <a:sym typeface="Poppins"/>
              </a:rPr>
              <a:t>Datos Sobre los Productos </a:t>
            </a:r>
            <a:r>
              <a:rPr b="1" lang="en-US" sz="3200"/>
              <a:t>C</a:t>
            </a:r>
            <a:r>
              <a:rPr b="1" lang="en-US" sz="3200">
                <a:latin typeface="Poppins"/>
                <a:ea typeface="Poppins"/>
                <a:cs typeface="Poppins"/>
                <a:sym typeface="Poppins"/>
              </a:rPr>
              <a:t>omestibles de Marihuana o </a:t>
            </a:r>
            <a:r>
              <a:rPr b="1" i="1" lang="en-US" sz="3200"/>
              <a:t>E</a:t>
            </a:r>
            <a:r>
              <a:rPr b="1" i="1" lang="en-US" sz="3200">
                <a:latin typeface="Poppins"/>
                <a:ea typeface="Poppins"/>
                <a:cs typeface="Poppins"/>
                <a:sym typeface="Poppins"/>
              </a:rPr>
              <a:t>dibles</a:t>
            </a:r>
            <a:endParaRPr sz="3200"/>
          </a:p>
        </p:txBody>
      </p:sp>
      <p:sp>
        <p:nvSpPr>
          <p:cNvPr id="301" name="Google Shape;301;p20"/>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p>
            <a:pPr indent="0" lvl="0" marL="123444" rtl="0" algn="l">
              <a:lnSpc>
                <a:spcPct val="115000"/>
              </a:lnSpc>
              <a:spcBef>
                <a:spcPts val="360"/>
              </a:spcBef>
              <a:spcAft>
                <a:spcPts val="0"/>
              </a:spcAft>
              <a:buSzPts val="1800"/>
              <a:buNone/>
            </a:pPr>
            <a:r>
              <a:t/>
            </a:r>
            <a:endParaRPr b="1" sz="1300">
              <a:solidFill>
                <a:srgbClr val="000000"/>
              </a:solidFill>
              <a:latin typeface="Poppins"/>
              <a:ea typeface="Poppins"/>
              <a:cs typeface="Poppins"/>
              <a:sym typeface="Poppins"/>
            </a:endParaRPr>
          </a:p>
          <a:p>
            <a:pPr indent="-355600" lvl="0" marL="457200" rtl="0" algn="l">
              <a:lnSpc>
                <a:spcPct val="90000"/>
              </a:lnSpc>
              <a:spcBef>
                <a:spcPts val="360"/>
              </a:spcBef>
              <a:spcAft>
                <a:spcPts val="0"/>
              </a:spcAft>
              <a:buClr>
                <a:srgbClr val="002177"/>
              </a:buClr>
              <a:buSzPts val="2000"/>
              <a:buFont typeface="Poppins"/>
              <a:buChar char="◼"/>
            </a:pPr>
            <a:r>
              <a:rPr lang="en-US" sz="1300">
                <a:solidFill>
                  <a:srgbClr val="002177"/>
                </a:solidFill>
                <a:latin typeface="Poppins"/>
                <a:ea typeface="Poppins"/>
                <a:cs typeface="Poppins"/>
                <a:sym typeface="Poppins"/>
              </a:rPr>
              <a:t>Foods or drinks containing marijuana or THC </a:t>
            </a:r>
            <a:endParaRPr/>
          </a:p>
          <a:p>
            <a:pPr indent="-355600" lvl="0" marL="457200" rtl="0" algn="l">
              <a:lnSpc>
                <a:spcPct val="90000"/>
              </a:lnSpc>
              <a:spcBef>
                <a:spcPts val="360"/>
              </a:spcBef>
              <a:spcAft>
                <a:spcPts val="0"/>
              </a:spcAft>
              <a:buClr>
                <a:srgbClr val="002177"/>
              </a:buClr>
              <a:buSzPts val="2000"/>
              <a:buFont typeface="Poppins"/>
              <a:buChar char="◼"/>
            </a:pPr>
            <a:r>
              <a:rPr lang="en-US" sz="1300">
                <a:solidFill>
                  <a:srgbClr val="002177"/>
                </a:solidFill>
                <a:latin typeface="Poppins"/>
                <a:ea typeface="Poppins"/>
                <a:cs typeface="Poppins"/>
                <a:sym typeface="Poppins"/>
              </a:rPr>
              <a:t>Differing effects of eating and drinking edibles vs. smoking and vaping </a:t>
            </a:r>
            <a:endParaRPr/>
          </a:p>
          <a:p>
            <a:pPr indent="-355600" lvl="0" marL="457200" rtl="0" algn="l">
              <a:lnSpc>
                <a:spcPct val="90000"/>
              </a:lnSpc>
              <a:spcBef>
                <a:spcPts val="360"/>
              </a:spcBef>
              <a:spcAft>
                <a:spcPts val="0"/>
              </a:spcAft>
              <a:buClr>
                <a:srgbClr val="002177"/>
              </a:buClr>
              <a:buSzPts val="2000"/>
              <a:buFont typeface="Poppins"/>
              <a:buChar char="◼"/>
            </a:pPr>
            <a:r>
              <a:rPr lang="en-US" sz="1300">
                <a:solidFill>
                  <a:srgbClr val="002177"/>
                </a:solidFill>
                <a:latin typeface="Poppins"/>
                <a:ea typeface="Poppins"/>
                <a:cs typeface="Poppins"/>
                <a:sym typeface="Poppins"/>
              </a:rPr>
              <a:t>Smoking marijuana gives instant effect</a:t>
            </a:r>
            <a:endParaRPr/>
          </a:p>
          <a:p>
            <a:pPr indent="-355600" lvl="0" marL="457200" rtl="0" algn="l">
              <a:lnSpc>
                <a:spcPct val="90000"/>
              </a:lnSpc>
              <a:spcBef>
                <a:spcPts val="360"/>
              </a:spcBef>
              <a:spcAft>
                <a:spcPts val="0"/>
              </a:spcAft>
              <a:buClr>
                <a:srgbClr val="002177"/>
              </a:buClr>
              <a:buSzPts val="2000"/>
              <a:buFont typeface="Poppins"/>
              <a:buChar char="◼"/>
            </a:pPr>
            <a:r>
              <a:rPr lang="en-US" sz="1300">
                <a:solidFill>
                  <a:srgbClr val="002177"/>
                </a:solidFill>
                <a:latin typeface="Poppins"/>
                <a:ea typeface="Poppins"/>
                <a:cs typeface="Poppins"/>
                <a:sym typeface="Poppins"/>
              </a:rPr>
              <a:t>Differing effects of THC in edibles based on potency and/or the individual </a:t>
            </a:r>
            <a:endParaRPr/>
          </a:p>
          <a:p>
            <a:pPr indent="-355600" lvl="0" marL="457200" rtl="0" algn="l">
              <a:lnSpc>
                <a:spcPct val="90000"/>
              </a:lnSpc>
              <a:spcBef>
                <a:spcPts val="360"/>
              </a:spcBef>
              <a:spcAft>
                <a:spcPts val="0"/>
              </a:spcAft>
              <a:buClr>
                <a:srgbClr val="FF0000"/>
              </a:buClr>
              <a:buSzPts val="2000"/>
              <a:buFont typeface="Poppins"/>
              <a:buChar char="◼"/>
            </a:pPr>
            <a:r>
              <a:rPr b="1" lang="en-US" sz="1300">
                <a:solidFill>
                  <a:srgbClr val="FF0000"/>
                </a:solidFill>
                <a:latin typeface="Poppins"/>
                <a:ea typeface="Poppins"/>
                <a:cs typeface="Poppins"/>
                <a:sym typeface="Poppins"/>
              </a:rPr>
              <a:t>Food and Drug Administration (FDA) does not monitor edibles </a:t>
            </a:r>
            <a:endParaRPr b="1">
              <a:solidFill>
                <a:srgbClr val="FF0000"/>
              </a:solidFill>
            </a:endParaRPr>
          </a:p>
          <a:p>
            <a:pPr indent="-355600" lvl="0" marL="457200" rtl="0" algn="l">
              <a:lnSpc>
                <a:spcPct val="90000"/>
              </a:lnSpc>
              <a:spcBef>
                <a:spcPts val="360"/>
              </a:spcBef>
              <a:spcAft>
                <a:spcPts val="0"/>
              </a:spcAft>
              <a:buClr>
                <a:srgbClr val="002177"/>
              </a:buClr>
              <a:buSzPts val="2000"/>
              <a:buFont typeface="Poppins"/>
              <a:buChar char="◼"/>
            </a:pPr>
            <a:r>
              <a:rPr lang="en-US" sz="1300">
                <a:solidFill>
                  <a:srgbClr val="002177"/>
                </a:solidFill>
                <a:latin typeface="Poppins"/>
                <a:ea typeface="Poppins"/>
                <a:cs typeface="Poppins"/>
                <a:sym typeface="Poppins"/>
              </a:rPr>
              <a:t>Can mimic regular foods that do not contain marijuana</a:t>
            </a:r>
            <a:endParaRPr/>
          </a:p>
          <a:p>
            <a:pPr indent="-355600" lvl="0" marL="457200" rtl="0" algn="l">
              <a:lnSpc>
                <a:spcPct val="90000"/>
              </a:lnSpc>
              <a:spcBef>
                <a:spcPts val="360"/>
              </a:spcBef>
              <a:spcAft>
                <a:spcPts val="0"/>
              </a:spcAft>
              <a:buClr>
                <a:srgbClr val="002177"/>
              </a:buClr>
              <a:buSzPts val="2000"/>
              <a:buFont typeface="Poppins"/>
              <a:buChar char="◼"/>
            </a:pPr>
            <a:r>
              <a:rPr lang="en-US" sz="1300">
                <a:solidFill>
                  <a:srgbClr val="002177"/>
                </a:solidFill>
                <a:latin typeface="Poppins"/>
                <a:ea typeface="Poppins"/>
                <a:cs typeface="Poppins"/>
                <a:sym typeface="Poppins"/>
              </a:rPr>
              <a:t>Label shows products containing cannabis</a:t>
            </a:r>
            <a:endParaRPr/>
          </a:p>
          <a:p>
            <a:pPr indent="-228600" lvl="0" marL="457200" rtl="0" algn="l">
              <a:lnSpc>
                <a:spcPct val="90000"/>
              </a:lnSpc>
              <a:spcBef>
                <a:spcPts val="1000"/>
              </a:spcBef>
              <a:spcAft>
                <a:spcPts val="0"/>
              </a:spcAft>
              <a:buClr>
                <a:schemeClr val="dk1"/>
              </a:buClr>
              <a:buSzPts val="1800"/>
              <a:buNone/>
            </a:pPr>
            <a:r>
              <a:t/>
            </a:r>
            <a:endParaRPr/>
          </a:p>
        </p:txBody>
      </p:sp>
      <p:sp>
        <p:nvSpPr>
          <p:cNvPr id="302" name="Google Shape;302;p20"/>
          <p:cNvSpPr txBox="1"/>
          <p:nvPr>
            <p:ph idx="2" type="body"/>
          </p:nvPr>
        </p:nvSpPr>
        <p:spPr>
          <a:xfrm>
            <a:off x="6172202" y="2006454"/>
            <a:ext cx="5181600" cy="4351338"/>
          </a:xfrm>
          <a:prstGeom prst="rect">
            <a:avLst/>
          </a:prstGeom>
          <a:noFill/>
          <a:ln>
            <a:noFill/>
          </a:ln>
        </p:spPr>
        <p:txBody>
          <a:bodyPr anchorCtr="0" anchor="t" bIns="45700" lIns="91425" spcFirstLastPara="1" rIns="91425" wrap="square" tIns="45700">
            <a:normAutofit/>
          </a:bodyPr>
          <a:lstStyle/>
          <a:p>
            <a:pPr indent="-346964" lvl="0" marL="457200" rtl="0" algn="l">
              <a:lnSpc>
                <a:spcPct val="115000"/>
              </a:lnSpc>
              <a:spcBef>
                <a:spcPts val="0"/>
              </a:spcBef>
              <a:spcAft>
                <a:spcPts val="0"/>
              </a:spcAft>
              <a:buClr>
                <a:srgbClr val="002177"/>
              </a:buClr>
              <a:buSzPts val="1864"/>
              <a:buFont typeface="Poppins"/>
              <a:buChar char="◼"/>
            </a:pPr>
            <a:r>
              <a:rPr lang="en-US" sz="1300">
                <a:solidFill>
                  <a:srgbClr val="002177"/>
                </a:solidFill>
                <a:latin typeface="Poppins"/>
                <a:ea typeface="Poppins"/>
                <a:cs typeface="Poppins"/>
                <a:sym typeface="Poppins"/>
              </a:rPr>
              <a:t>Producido de la planta Cannabis sativa </a:t>
            </a:r>
            <a:endParaRPr/>
          </a:p>
          <a:p>
            <a:pPr indent="-356108" lvl="0" marL="457200" rtl="0" algn="l">
              <a:lnSpc>
                <a:spcPct val="115000"/>
              </a:lnSpc>
              <a:spcBef>
                <a:spcPts val="0"/>
              </a:spcBef>
              <a:spcAft>
                <a:spcPts val="0"/>
              </a:spcAft>
              <a:buClr>
                <a:srgbClr val="002177"/>
              </a:buClr>
              <a:buSzPts val="2008"/>
              <a:buFont typeface="Poppins"/>
              <a:buChar char="◼"/>
            </a:pPr>
            <a:r>
              <a:rPr lang="en-US" sz="1300">
                <a:solidFill>
                  <a:srgbClr val="002177"/>
                </a:solidFill>
                <a:latin typeface="Poppins"/>
                <a:ea typeface="Poppins"/>
                <a:cs typeface="Poppins"/>
                <a:sym typeface="Poppins"/>
              </a:rPr>
              <a:t>También se llama marihuana, hierba, mota, ganja, yerba, cana, porro, 420, etc.</a:t>
            </a:r>
            <a:endParaRPr/>
          </a:p>
          <a:p>
            <a:pPr indent="-346964" lvl="0" marL="457200" rtl="0" algn="l">
              <a:lnSpc>
                <a:spcPct val="115000"/>
              </a:lnSpc>
              <a:spcBef>
                <a:spcPts val="0"/>
              </a:spcBef>
              <a:spcAft>
                <a:spcPts val="0"/>
              </a:spcAft>
              <a:buClr>
                <a:srgbClr val="002177"/>
              </a:buClr>
              <a:buSzPts val="1864"/>
              <a:buFont typeface="Poppins"/>
              <a:buChar char="◼"/>
            </a:pPr>
            <a:r>
              <a:rPr lang="en-US" sz="1300">
                <a:solidFill>
                  <a:srgbClr val="002177"/>
                </a:solidFill>
                <a:latin typeface="Poppins"/>
                <a:ea typeface="Poppins"/>
                <a:cs typeface="Poppins"/>
                <a:sym typeface="Poppins"/>
              </a:rPr>
              <a:t>El principal químico activo es el THC, tetrahidrocannabinol</a:t>
            </a:r>
            <a:endParaRPr/>
          </a:p>
          <a:p>
            <a:pPr indent="-356108" lvl="0" marL="457200" rtl="0" algn="l">
              <a:lnSpc>
                <a:spcPct val="115000"/>
              </a:lnSpc>
              <a:spcBef>
                <a:spcPts val="0"/>
              </a:spcBef>
              <a:spcAft>
                <a:spcPts val="0"/>
              </a:spcAft>
              <a:buClr>
                <a:srgbClr val="002177"/>
              </a:buClr>
              <a:buSzPts val="2008"/>
              <a:buFont typeface="Poppins"/>
              <a:buChar char="◼"/>
            </a:pPr>
            <a:r>
              <a:rPr lang="en-US" sz="1300">
                <a:solidFill>
                  <a:srgbClr val="002177"/>
                </a:solidFill>
                <a:latin typeface="Poppins"/>
                <a:ea typeface="Poppins"/>
                <a:cs typeface="Poppins"/>
                <a:sym typeface="Poppins"/>
              </a:rPr>
              <a:t>El THC crea una adicción</a:t>
            </a:r>
            <a:endParaRPr/>
          </a:p>
          <a:p>
            <a:pPr indent="-356108" lvl="0" marL="457200" rtl="0" algn="l">
              <a:lnSpc>
                <a:spcPct val="115000"/>
              </a:lnSpc>
              <a:spcBef>
                <a:spcPts val="0"/>
              </a:spcBef>
              <a:spcAft>
                <a:spcPts val="0"/>
              </a:spcAft>
              <a:buClr>
                <a:srgbClr val="002177"/>
              </a:buClr>
              <a:buSzPts val="2008"/>
              <a:buFont typeface="Poppins"/>
              <a:buChar char="◼"/>
            </a:pPr>
            <a:r>
              <a:rPr lang="en-US" sz="1300">
                <a:solidFill>
                  <a:srgbClr val="002177"/>
                </a:solidFill>
                <a:latin typeface="Poppins"/>
                <a:ea typeface="Poppins"/>
                <a:cs typeface="Poppins"/>
                <a:sym typeface="Poppins"/>
              </a:rPr>
              <a:t>El THC puede perjudicar y alterar la mente</a:t>
            </a:r>
            <a:endParaRPr/>
          </a:p>
          <a:p>
            <a:pPr indent="-356108" lvl="0" marL="457200" rtl="0" algn="l">
              <a:lnSpc>
                <a:spcPct val="115000"/>
              </a:lnSpc>
              <a:spcBef>
                <a:spcPts val="0"/>
              </a:spcBef>
              <a:spcAft>
                <a:spcPts val="0"/>
              </a:spcAft>
              <a:buClr>
                <a:srgbClr val="002177"/>
              </a:buClr>
              <a:buSzPts val="2008"/>
              <a:buFont typeface="Poppins"/>
              <a:buChar char="◼"/>
            </a:pPr>
            <a:r>
              <a:rPr lang="en-US" sz="1300">
                <a:solidFill>
                  <a:srgbClr val="002177"/>
                </a:solidFill>
                <a:latin typeface="Poppins"/>
                <a:ea typeface="Poppins"/>
                <a:cs typeface="Poppins"/>
                <a:sym typeface="Poppins"/>
              </a:rPr>
              <a:t>El compuesto cannabidiol (CBD) contiene menos de 0.3 % de THC</a:t>
            </a:r>
            <a:endParaRPr/>
          </a:p>
          <a:p>
            <a:pPr indent="-356108" lvl="0" marL="457200" rtl="0" algn="l">
              <a:lnSpc>
                <a:spcPct val="115000"/>
              </a:lnSpc>
              <a:spcBef>
                <a:spcPts val="0"/>
              </a:spcBef>
              <a:spcAft>
                <a:spcPts val="0"/>
              </a:spcAft>
              <a:buClr>
                <a:srgbClr val="002177"/>
              </a:buClr>
              <a:buSzPts val="2008"/>
              <a:buFont typeface="Poppins"/>
              <a:buChar char="◼"/>
            </a:pPr>
            <a:r>
              <a:rPr lang="en-US" sz="1300">
                <a:solidFill>
                  <a:srgbClr val="002177"/>
                </a:solidFill>
                <a:latin typeface="Poppins"/>
                <a:ea typeface="Poppins"/>
                <a:cs typeface="Poppins"/>
                <a:sym typeface="Poppins"/>
              </a:rPr>
              <a:t>Puede causar trastorno por consumo de marihuana </a:t>
            </a:r>
            <a:endParaRPr/>
          </a:p>
          <a:p>
            <a:pPr indent="-356108" lvl="0" marL="457200" rtl="0" algn="l">
              <a:lnSpc>
                <a:spcPct val="115000"/>
              </a:lnSpc>
              <a:spcBef>
                <a:spcPts val="0"/>
              </a:spcBef>
              <a:spcAft>
                <a:spcPts val="0"/>
              </a:spcAft>
              <a:buClr>
                <a:srgbClr val="FF0000"/>
              </a:buClr>
              <a:buSzPts val="2008"/>
              <a:buFont typeface="Poppins"/>
              <a:buChar char="◼"/>
            </a:pPr>
            <a:r>
              <a:rPr b="1" lang="en-US" sz="1300">
                <a:solidFill>
                  <a:srgbClr val="FF0000"/>
                </a:solidFill>
                <a:latin typeface="Poppins"/>
                <a:ea typeface="Poppins"/>
                <a:cs typeface="Poppins"/>
                <a:sym typeface="Poppins"/>
              </a:rPr>
              <a:t>Se puede fumar, vapear, comer</a:t>
            </a:r>
            <a:endParaRPr b="1">
              <a:solidFill>
                <a:srgbClr val="FF0000"/>
              </a:solidFill>
            </a:endParaRPr>
          </a:p>
          <a:p>
            <a:pPr indent="-228600" lvl="0" marL="457200" rtl="0" algn="l">
              <a:lnSpc>
                <a:spcPct val="90000"/>
              </a:lnSpc>
              <a:spcBef>
                <a:spcPts val="1000"/>
              </a:spcBef>
              <a:spcAft>
                <a:spcPts val="0"/>
              </a:spcAft>
              <a:buClr>
                <a:schemeClr val="dk1"/>
              </a:buClr>
              <a:buSzPts val="1800"/>
              <a:buNone/>
            </a:pPr>
            <a:r>
              <a:t/>
            </a:r>
            <a:endParaRPr/>
          </a:p>
        </p:txBody>
      </p:sp>
      <p:pic>
        <p:nvPicPr>
          <p:cNvPr descr="The Seven &quot;Universal&quot; Symbols For Cannabis Products — Compound Interests" id="303" name="Google Shape;303;p20"/>
          <p:cNvPicPr preferRelativeResize="0"/>
          <p:nvPr/>
        </p:nvPicPr>
        <p:blipFill rotWithShape="1">
          <a:blip r:embed="rId3">
            <a:alphaModFix/>
          </a:blip>
          <a:srcRect b="0" l="0" r="0" t="0"/>
          <a:stretch/>
        </p:blipFill>
        <p:spPr>
          <a:xfrm>
            <a:off x="72050" y="5322150"/>
            <a:ext cx="5875300" cy="1451675"/>
          </a:xfrm>
          <a:prstGeom prst="rect">
            <a:avLst/>
          </a:prstGeom>
          <a:noFill/>
          <a:ln>
            <a:noFill/>
          </a:ln>
        </p:spPr>
      </p:pic>
      <p:pic>
        <p:nvPicPr>
          <p:cNvPr id="304" name="Google Shape;304;p20"/>
          <p:cNvPicPr preferRelativeResize="0"/>
          <p:nvPr/>
        </p:nvPicPr>
        <p:blipFill rotWithShape="1">
          <a:blip r:embed="rId4">
            <a:alphaModFix/>
          </a:blip>
          <a:srcRect b="0" l="0" r="0" t="0"/>
          <a:stretch/>
        </p:blipFill>
        <p:spPr>
          <a:xfrm>
            <a:off x="10583718" y="231636"/>
            <a:ext cx="1363180" cy="411172"/>
          </a:xfrm>
          <a:prstGeom prst="rect">
            <a:avLst/>
          </a:prstGeom>
          <a:noFill/>
          <a:ln>
            <a:noFill/>
          </a:ln>
        </p:spPr>
      </p:pic>
      <p:sp>
        <p:nvSpPr>
          <p:cNvPr id="305" name="Google Shape;305;p20"/>
          <p:cNvSpPr txBox="1"/>
          <p:nvPr/>
        </p:nvSpPr>
        <p:spPr>
          <a:xfrm>
            <a:off x="336402" y="6357792"/>
            <a:ext cx="7325700" cy="908100"/>
          </a:xfrm>
          <a:prstGeom prst="rect">
            <a:avLst/>
          </a:prstGeom>
          <a:noFill/>
          <a:ln>
            <a:noFill/>
          </a:ln>
        </p:spPr>
        <p:txBody>
          <a:bodyPr anchorCtr="0" anchor="t" bIns="91425" lIns="91425" spcFirstLastPara="1" rIns="91425" wrap="square" tIns="91425">
            <a:spAutoFit/>
          </a:bodyPr>
          <a:lstStyle/>
          <a:p>
            <a:pPr indent="0" lvl="0" marL="457200" marR="0" rtl="0" algn="l">
              <a:lnSpc>
                <a:spcPct val="100000"/>
              </a:lnSpc>
              <a:spcBef>
                <a:spcPts val="360"/>
              </a:spcBef>
              <a:spcAft>
                <a:spcPts val="0"/>
              </a:spcAft>
              <a:buClr>
                <a:srgbClr val="000000"/>
              </a:buClr>
              <a:buSzPts val="1000"/>
              <a:buFont typeface="Arial"/>
              <a:buNone/>
            </a:pPr>
            <a:r>
              <a:rPr b="0" i="0" lang="en-US" sz="800" u="none" cap="none" strike="noStrike">
                <a:solidFill>
                  <a:schemeClr val="dk1"/>
                </a:solidFill>
                <a:latin typeface="Poppins"/>
                <a:ea typeface="Poppins"/>
                <a:cs typeface="Poppins"/>
                <a:sym typeface="Poppins"/>
              </a:rPr>
              <a:t>Salud Pública del Condado de Los Ángeles</a:t>
            </a:r>
            <a:endParaRPr/>
          </a:p>
          <a:p>
            <a:pPr indent="0" lvl="0" marL="457200" marR="0" rtl="0" algn="l">
              <a:lnSpc>
                <a:spcPct val="100000"/>
              </a:lnSpc>
              <a:spcBef>
                <a:spcPts val="360"/>
              </a:spcBef>
              <a:spcAft>
                <a:spcPts val="0"/>
              </a:spcAft>
              <a:buClr>
                <a:srgbClr val="000000"/>
              </a:buClr>
              <a:buSzPts val="1000"/>
              <a:buFont typeface="Arial"/>
              <a:buNone/>
            </a:pPr>
            <a:r>
              <a:rPr b="0" i="0" lang="en-US" sz="800" u="sng" cap="none" strike="noStrike">
                <a:solidFill>
                  <a:schemeClr val="hlink"/>
                </a:solidFill>
                <a:latin typeface="Poppins"/>
                <a:ea typeface="Poppins"/>
                <a:cs typeface="Poppins"/>
                <a:sym typeface="Poppins"/>
                <a:hlinkClick r:id="rId5"/>
              </a:rPr>
              <a:t>http://publichealth.lacounty.gov/sapc/MDU/DE/MarijuanaEdiblesFactSheet040416.pdf</a:t>
            </a:r>
            <a:endParaRPr/>
          </a:p>
          <a:p>
            <a:pPr indent="0" lvl="0" marL="0" marR="0" rtl="0" algn="l">
              <a:lnSpc>
                <a:spcPct val="100000"/>
              </a:lnSpc>
              <a:spcBef>
                <a:spcPts val="360"/>
              </a:spcBef>
              <a:spcAft>
                <a:spcPts val="0"/>
              </a:spcAft>
              <a:buClr>
                <a:schemeClr val="dk1"/>
              </a:buClr>
              <a:buSzPts val="1100"/>
              <a:buFont typeface="Arial"/>
              <a:buNone/>
            </a:pPr>
            <a:r>
              <a:t/>
            </a:r>
            <a:endParaRPr b="1" i="0" sz="1200" u="none" cap="none" strike="noStrike">
              <a:solidFill>
                <a:schemeClr val="dk1"/>
              </a:solidFill>
              <a:latin typeface="Poppins"/>
              <a:ea typeface="Poppins"/>
              <a:cs typeface="Poppins"/>
              <a:sym typeface="Poppins"/>
            </a:endParaRPr>
          </a:p>
          <a:p>
            <a:pPr indent="0" lvl="0" marL="457200" marR="0" rtl="0" algn="l">
              <a:lnSpc>
                <a:spcPct val="100000"/>
              </a:lnSpc>
              <a:spcBef>
                <a:spcPts val="360"/>
              </a:spcBef>
              <a:spcAft>
                <a:spcPts val="0"/>
              </a:spcAft>
              <a:buClr>
                <a:schemeClr val="dk1"/>
              </a:buClr>
              <a:buSzPts val="1100"/>
              <a:buFont typeface="Arial"/>
              <a:buNone/>
            </a:pPr>
            <a:r>
              <a:t/>
            </a:r>
            <a:endParaRPr b="0" i="0" sz="1000" u="none" cap="none" strike="noStrike">
              <a:solidFill>
                <a:schemeClr val="lt1"/>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0" name="Shape 310"/>
        <p:cNvGrpSpPr/>
        <p:nvPr/>
      </p:nvGrpSpPr>
      <p:grpSpPr>
        <a:xfrm>
          <a:off x="0" y="0"/>
          <a:ext cx="0" cy="0"/>
          <a:chOff x="0" y="0"/>
          <a:chExt cx="0" cy="0"/>
        </a:xfrm>
      </p:grpSpPr>
      <p:sp>
        <p:nvSpPr>
          <p:cNvPr id="311" name="Google Shape;311;p21"/>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SzPct val="60606"/>
              <a:buNone/>
            </a:pPr>
            <a:r>
              <a:rPr b="1" lang="en-US" sz="3300">
                <a:latin typeface="Poppins"/>
                <a:ea typeface="Poppins"/>
                <a:cs typeface="Poppins"/>
                <a:sym typeface="Poppins"/>
              </a:rPr>
              <a:t>Common Edibles</a:t>
            </a:r>
            <a:br>
              <a:rPr b="1" lang="en-US" sz="3300">
                <a:latin typeface="Poppins"/>
                <a:ea typeface="Poppins"/>
                <a:cs typeface="Poppins"/>
                <a:sym typeface="Poppins"/>
              </a:rPr>
            </a:br>
            <a:r>
              <a:rPr b="1" lang="en-US" sz="3300">
                <a:latin typeface="Poppins"/>
                <a:ea typeface="Poppins"/>
                <a:cs typeface="Poppins"/>
                <a:sym typeface="Poppins"/>
              </a:rPr>
              <a:t>Productos Comestibles de Marihuana </a:t>
            </a:r>
            <a:br>
              <a:rPr b="1" lang="en-US" sz="3300">
                <a:latin typeface="Poppins"/>
                <a:ea typeface="Poppins"/>
                <a:cs typeface="Poppins"/>
                <a:sym typeface="Poppins"/>
              </a:rPr>
            </a:br>
            <a:r>
              <a:rPr b="1" lang="en-US" sz="3300">
                <a:latin typeface="Poppins"/>
                <a:ea typeface="Poppins"/>
                <a:cs typeface="Poppins"/>
                <a:sym typeface="Poppins"/>
              </a:rPr>
              <a:t>que Son Comunes</a:t>
            </a:r>
            <a:br>
              <a:rPr b="1" lang="en-US" sz="3200">
                <a:latin typeface="Poppins"/>
                <a:ea typeface="Poppins"/>
                <a:cs typeface="Poppins"/>
                <a:sym typeface="Poppins"/>
              </a:rPr>
            </a:br>
            <a:endParaRPr sz="3200"/>
          </a:p>
        </p:txBody>
      </p:sp>
      <p:sp>
        <p:nvSpPr>
          <p:cNvPr id="312" name="Google Shape;312;p21"/>
          <p:cNvSpPr txBox="1"/>
          <p:nvPr>
            <p:ph idx="1" type="body"/>
          </p:nvPr>
        </p:nvSpPr>
        <p:spPr>
          <a:xfrm>
            <a:off x="703118" y="3810289"/>
            <a:ext cx="5181600" cy="4351338"/>
          </a:xfrm>
          <a:prstGeom prst="rect">
            <a:avLst/>
          </a:prstGeom>
          <a:noFill/>
          <a:ln>
            <a:noFill/>
          </a:ln>
        </p:spPr>
        <p:txBody>
          <a:bodyPr anchorCtr="0" anchor="t" bIns="45700" lIns="91425" spcFirstLastPara="1" rIns="91425" wrap="square" tIns="45700">
            <a:normAutofit/>
          </a:bodyPr>
          <a:lstStyle/>
          <a:p>
            <a:pPr indent="-285750" lvl="0" marL="285750" rtl="0" algn="l">
              <a:lnSpc>
                <a:spcPct val="115000"/>
              </a:lnSpc>
              <a:spcBef>
                <a:spcPts val="0"/>
              </a:spcBef>
              <a:spcAft>
                <a:spcPts val="0"/>
              </a:spcAft>
              <a:buSzPts val="1800"/>
              <a:buChar char="•"/>
            </a:pPr>
            <a:r>
              <a:rPr b="1" lang="en-US" sz="1600">
                <a:solidFill>
                  <a:srgbClr val="0563C1"/>
                </a:solidFill>
                <a:latin typeface="Poppins"/>
                <a:ea typeface="Poppins"/>
                <a:cs typeface="Poppins"/>
                <a:sym typeface="Poppins"/>
              </a:rPr>
              <a:t>How do you engage your children in discussions about accepting food or drinks from friends or others? </a:t>
            </a:r>
            <a:endParaRPr/>
          </a:p>
          <a:p>
            <a:pPr indent="0" lvl="0" marL="0" rtl="0" algn="l">
              <a:lnSpc>
                <a:spcPct val="115000"/>
              </a:lnSpc>
              <a:spcBef>
                <a:spcPts val="0"/>
              </a:spcBef>
              <a:spcAft>
                <a:spcPts val="0"/>
              </a:spcAft>
              <a:buSzPts val="1800"/>
              <a:buNone/>
            </a:pPr>
            <a:r>
              <a:t/>
            </a:r>
            <a:endParaRPr b="1" sz="1600">
              <a:solidFill>
                <a:srgbClr val="0563C1"/>
              </a:solidFill>
              <a:latin typeface="Poppins"/>
              <a:ea typeface="Poppins"/>
              <a:cs typeface="Poppins"/>
              <a:sym typeface="Poppins"/>
            </a:endParaRPr>
          </a:p>
          <a:p>
            <a:pPr indent="-285750" lvl="0" marL="285750" rtl="0" algn="l">
              <a:lnSpc>
                <a:spcPct val="115000"/>
              </a:lnSpc>
              <a:spcBef>
                <a:spcPts val="0"/>
              </a:spcBef>
              <a:spcAft>
                <a:spcPts val="0"/>
              </a:spcAft>
              <a:buSzPts val="1800"/>
              <a:buChar char="•"/>
            </a:pPr>
            <a:r>
              <a:rPr b="1" lang="en-US" sz="1600">
                <a:solidFill>
                  <a:srgbClr val="0563C1"/>
                </a:solidFill>
                <a:latin typeface="Poppins"/>
                <a:ea typeface="Poppins"/>
                <a:cs typeface="Poppins"/>
                <a:sym typeface="Poppins"/>
              </a:rPr>
              <a:t>What do you expect your children to do when they are offered food or drinks?</a:t>
            </a:r>
            <a:endParaRPr/>
          </a:p>
          <a:p>
            <a:pPr indent="-228600" lvl="0" marL="457200" rtl="0" algn="l">
              <a:lnSpc>
                <a:spcPct val="90000"/>
              </a:lnSpc>
              <a:spcBef>
                <a:spcPts val="1000"/>
              </a:spcBef>
              <a:spcAft>
                <a:spcPts val="0"/>
              </a:spcAft>
              <a:buClr>
                <a:schemeClr val="dk1"/>
              </a:buClr>
              <a:buSzPts val="1800"/>
              <a:buNone/>
            </a:pPr>
            <a:r>
              <a:t/>
            </a:r>
            <a:endParaRPr/>
          </a:p>
        </p:txBody>
      </p:sp>
      <p:sp>
        <p:nvSpPr>
          <p:cNvPr id="313" name="Google Shape;313;p21"/>
          <p:cNvSpPr txBox="1"/>
          <p:nvPr>
            <p:ph idx="2" type="body"/>
          </p:nvPr>
        </p:nvSpPr>
        <p:spPr>
          <a:xfrm>
            <a:off x="6096000" y="3810289"/>
            <a:ext cx="5181600" cy="4351338"/>
          </a:xfrm>
          <a:prstGeom prst="rect">
            <a:avLst/>
          </a:prstGeom>
          <a:noFill/>
          <a:ln>
            <a:noFill/>
          </a:ln>
        </p:spPr>
        <p:txBody>
          <a:bodyPr anchorCtr="0" anchor="t" bIns="45700" lIns="91425" spcFirstLastPara="1" rIns="91425" wrap="square" tIns="45700">
            <a:normAutofit/>
          </a:bodyPr>
          <a:lstStyle/>
          <a:p>
            <a:pPr indent="0" lvl="0" marL="0" rtl="0" algn="l">
              <a:lnSpc>
                <a:spcPct val="115000"/>
              </a:lnSpc>
              <a:spcBef>
                <a:spcPts val="0"/>
              </a:spcBef>
              <a:spcAft>
                <a:spcPts val="0"/>
              </a:spcAft>
              <a:buSzPts val="1800"/>
              <a:buNone/>
            </a:pPr>
            <a:r>
              <a:rPr b="1" lang="en-US" sz="1800">
                <a:solidFill>
                  <a:srgbClr val="0563C1"/>
                </a:solidFill>
                <a:latin typeface="Poppins"/>
                <a:ea typeface="Poppins"/>
                <a:cs typeface="Poppins"/>
                <a:sym typeface="Poppins"/>
              </a:rPr>
              <a:t>¿Cómo puede usted tener conversaciones con sus hijos sobre la aceptación de alimentos o bebidas de amigos u otras personas? </a:t>
            </a:r>
            <a:endParaRPr/>
          </a:p>
          <a:p>
            <a:pPr indent="0" lvl="0" marL="0" rtl="0" algn="l">
              <a:lnSpc>
                <a:spcPct val="115000"/>
              </a:lnSpc>
              <a:spcBef>
                <a:spcPts val="0"/>
              </a:spcBef>
              <a:spcAft>
                <a:spcPts val="0"/>
              </a:spcAft>
              <a:buSzPts val="1800"/>
              <a:buNone/>
            </a:pPr>
            <a:r>
              <a:t/>
            </a:r>
            <a:endParaRPr b="1" sz="1800">
              <a:solidFill>
                <a:srgbClr val="0563C1"/>
              </a:solidFill>
              <a:latin typeface="Poppins"/>
              <a:ea typeface="Poppins"/>
              <a:cs typeface="Poppins"/>
              <a:sym typeface="Poppins"/>
            </a:endParaRPr>
          </a:p>
          <a:p>
            <a:pPr indent="0" lvl="0" marL="0" rtl="0" algn="l">
              <a:lnSpc>
                <a:spcPct val="115000"/>
              </a:lnSpc>
              <a:spcBef>
                <a:spcPts val="0"/>
              </a:spcBef>
              <a:spcAft>
                <a:spcPts val="0"/>
              </a:spcAft>
              <a:buSzPts val="1800"/>
              <a:buNone/>
            </a:pPr>
            <a:r>
              <a:rPr b="1" lang="en-US" sz="1800">
                <a:solidFill>
                  <a:srgbClr val="0563C1"/>
                </a:solidFill>
                <a:latin typeface="Poppins"/>
                <a:ea typeface="Poppins"/>
                <a:cs typeface="Poppins"/>
                <a:sym typeface="Poppins"/>
              </a:rPr>
              <a:t>¿Cuál es la expectativa de sus hijos cuando se les ofrece comida o bebidas?</a:t>
            </a:r>
            <a:endParaRPr/>
          </a:p>
          <a:p>
            <a:pPr indent="-228600" lvl="0" marL="457200" rtl="0" algn="l">
              <a:lnSpc>
                <a:spcPct val="90000"/>
              </a:lnSpc>
              <a:spcBef>
                <a:spcPts val="1000"/>
              </a:spcBef>
              <a:spcAft>
                <a:spcPts val="0"/>
              </a:spcAft>
              <a:buClr>
                <a:schemeClr val="dk1"/>
              </a:buClr>
              <a:buSzPts val="1800"/>
              <a:buNone/>
            </a:pPr>
            <a:r>
              <a:t/>
            </a:r>
            <a:endParaRPr/>
          </a:p>
        </p:txBody>
      </p:sp>
      <p:pic>
        <p:nvPicPr>
          <p:cNvPr id="314" name="Google Shape;314;p21"/>
          <p:cNvPicPr preferRelativeResize="0"/>
          <p:nvPr/>
        </p:nvPicPr>
        <p:blipFill rotWithShape="1">
          <a:blip r:embed="rId3">
            <a:alphaModFix/>
          </a:blip>
          <a:srcRect b="0" l="0" r="0" t="0"/>
          <a:stretch/>
        </p:blipFill>
        <p:spPr>
          <a:xfrm>
            <a:off x="769015" y="1195572"/>
            <a:ext cx="3373406" cy="2401091"/>
          </a:xfrm>
          <a:prstGeom prst="rect">
            <a:avLst/>
          </a:prstGeom>
          <a:noFill/>
          <a:ln>
            <a:noFill/>
          </a:ln>
        </p:spPr>
      </p:pic>
      <p:pic>
        <p:nvPicPr>
          <p:cNvPr id="315" name="Google Shape;315;p21"/>
          <p:cNvPicPr preferRelativeResize="0"/>
          <p:nvPr/>
        </p:nvPicPr>
        <p:blipFill rotWithShape="1">
          <a:blip r:embed="rId4">
            <a:alphaModFix/>
          </a:blip>
          <a:srcRect b="0" l="0" r="0" t="0"/>
          <a:stretch/>
        </p:blipFill>
        <p:spPr>
          <a:xfrm>
            <a:off x="10438245" y="391960"/>
            <a:ext cx="1363180" cy="411172"/>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0" name="Shape 320"/>
        <p:cNvGrpSpPr/>
        <p:nvPr/>
      </p:nvGrpSpPr>
      <p:grpSpPr>
        <a:xfrm>
          <a:off x="0" y="0"/>
          <a:ext cx="0" cy="0"/>
          <a:chOff x="0" y="0"/>
          <a:chExt cx="0" cy="0"/>
        </a:xfrm>
      </p:grpSpPr>
      <p:sp>
        <p:nvSpPr>
          <p:cNvPr id="321" name="Google Shape;321;p22"/>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SzPts val="1800"/>
              <a:buNone/>
            </a:pPr>
            <a:r>
              <a:rPr b="1" lang="en-US" sz="3200">
                <a:latin typeface="Poppins"/>
                <a:ea typeface="Poppins"/>
                <a:cs typeface="Poppins"/>
                <a:sym typeface="Poppins"/>
              </a:rPr>
              <a:t>Recognizing the Signs of Cannabis Use</a:t>
            </a:r>
            <a:br>
              <a:rPr b="1" lang="en-US" sz="3200">
                <a:latin typeface="Poppins"/>
                <a:ea typeface="Poppins"/>
                <a:cs typeface="Poppins"/>
                <a:sym typeface="Poppins"/>
              </a:rPr>
            </a:br>
            <a:r>
              <a:rPr b="1" lang="en-US" sz="3200">
                <a:latin typeface="Poppins"/>
                <a:ea typeface="Poppins"/>
                <a:cs typeface="Poppins"/>
                <a:sym typeface="Poppins"/>
              </a:rPr>
              <a:t>Reconocer las Señales del Uso de Cannabis  </a:t>
            </a:r>
            <a:endParaRPr sz="3200"/>
          </a:p>
        </p:txBody>
      </p:sp>
      <p:sp>
        <p:nvSpPr>
          <p:cNvPr id="322" name="Google Shape;322;p22"/>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p>
            <a:pPr indent="-370205" lvl="0" marL="457200" rtl="0" algn="l">
              <a:lnSpc>
                <a:spcPct val="115000"/>
              </a:lnSpc>
              <a:spcBef>
                <a:spcPts val="360"/>
              </a:spcBef>
              <a:spcAft>
                <a:spcPts val="0"/>
              </a:spcAft>
              <a:buClr>
                <a:srgbClr val="FF0000"/>
              </a:buClr>
              <a:buSzPts val="1600"/>
              <a:buFont typeface="Poppins"/>
              <a:buChar char="■"/>
            </a:pPr>
            <a:r>
              <a:rPr b="1" lang="en-US" sz="2100">
                <a:solidFill>
                  <a:srgbClr val="FF0000"/>
                </a:solidFill>
                <a:latin typeface="Poppins"/>
                <a:ea typeface="Poppins"/>
                <a:cs typeface="Poppins"/>
                <a:sym typeface="Poppins"/>
              </a:rPr>
              <a:t>Euphoria</a:t>
            </a:r>
            <a:endParaRPr b="1" sz="3500">
              <a:solidFill>
                <a:srgbClr val="FF0000"/>
              </a:solidFill>
            </a:endParaRPr>
          </a:p>
          <a:p>
            <a:pPr indent="-370205" lvl="0" marL="457200" rtl="0" algn="l">
              <a:lnSpc>
                <a:spcPct val="115000"/>
              </a:lnSpc>
              <a:spcBef>
                <a:spcPts val="360"/>
              </a:spcBef>
              <a:spcAft>
                <a:spcPts val="0"/>
              </a:spcAft>
              <a:buClr>
                <a:srgbClr val="FF0000"/>
              </a:buClr>
              <a:buSzPts val="1600"/>
              <a:buFont typeface="Poppins"/>
              <a:buChar char="■"/>
            </a:pPr>
            <a:r>
              <a:rPr b="1" lang="en-US" sz="2100">
                <a:solidFill>
                  <a:srgbClr val="FF0000"/>
                </a:solidFill>
                <a:latin typeface="Poppins"/>
                <a:ea typeface="Poppins"/>
                <a:cs typeface="Poppins"/>
                <a:sym typeface="Poppins"/>
              </a:rPr>
              <a:t>Dry mouth</a:t>
            </a:r>
            <a:endParaRPr b="1" sz="3500">
              <a:solidFill>
                <a:srgbClr val="FF0000"/>
              </a:solidFill>
            </a:endParaRPr>
          </a:p>
          <a:p>
            <a:pPr indent="-370205" lvl="0" marL="457200" rtl="0" algn="l">
              <a:lnSpc>
                <a:spcPct val="115000"/>
              </a:lnSpc>
              <a:spcBef>
                <a:spcPts val="360"/>
              </a:spcBef>
              <a:spcAft>
                <a:spcPts val="0"/>
              </a:spcAft>
              <a:buClr>
                <a:srgbClr val="FF0000"/>
              </a:buClr>
              <a:buSzPts val="1600"/>
              <a:buFont typeface="Poppins"/>
              <a:buChar char="■"/>
            </a:pPr>
            <a:r>
              <a:rPr b="1" lang="en-US" sz="2100">
                <a:solidFill>
                  <a:srgbClr val="FF0000"/>
                </a:solidFill>
                <a:latin typeface="Poppins"/>
                <a:ea typeface="Poppins"/>
                <a:cs typeface="Poppins"/>
                <a:sym typeface="Poppins"/>
              </a:rPr>
              <a:t>Increased appetite</a:t>
            </a:r>
            <a:endParaRPr b="1" sz="3500">
              <a:solidFill>
                <a:srgbClr val="FF0000"/>
              </a:solidFill>
            </a:endParaRPr>
          </a:p>
          <a:p>
            <a:pPr indent="-370205" lvl="0" marL="457200" rtl="0" algn="l">
              <a:lnSpc>
                <a:spcPct val="115000"/>
              </a:lnSpc>
              <a:spcBef>
                <a:spcPts val="360"/>
              </a:spcBef>
              <a:spcAft>
                <a:spcPts val="0"/>
              </a:spcAft>
              <a:buClr>
                <a:srgbClr val="FF0000"/>
              </a:buClr>
              <a:buSzPts val="1600"/>
              <a:buFont typeface="Poppins"/>
              <a:buChar char="■"/>
            </a:pPr>
            <a:r>
              <a:rPr b="1" lang="en-US" sz="2100">
                <a:solidFill>
                  <a:srgbClr val="FF0000"/>
                </a:solidFill>
                <a:latin typeface="Poppins"/>
                <a:ea typeface="Poppins"/>
                <a:cs typeface="Poppins"/>
                <a:sym typeface="Poppins"/>
              </a:rPr>
              <a:t>Rapid heart rate</a:t>
            </a:r>
            <a:endParaRPr b="1" sz="3500">
              <a:solidFill>
                <a:srgbClr val="FF0000"/>
              </a:solidFill>
            </a:endParaRPr>
          </a:p>
          <a:p>
            <a:pPr indent="-370205" lvl="0" marL="457200" rtl="0" algn="l">
              <a:lnSpc>
                <a:spcPct val="115000"/>
              </a:lnSpc>
              <a:spcBef>
                <a:spcPts val="360"/>
              </a:spcBef>
              <a:spcAft>
                <a:spcPts val="0"/>
              </a:spcAft>
              <a:buClr>
                <a:srgbClr val="FF0000"/>
              </a:buClr>
              <a:buSzPts val="1600"/>
              <a:buFont typeface="Poppins"/>
              <a:buChar char="■"/>
            </a:pPr>
            <a:r>
              <a:rPr b="1" lang="en-US" sz="2100">
                <a:solidFill>
                  <a:srgbClr val="FF0000"/>
                </a:solidFill>
                <a:latin typeface="Poppins"/>
                <a:ea typeface="Poppins"/>
                <a:cs typeface="Poppins"/>
                <a:sym typeface="Poppins"/>
              </a:rPr>
              <a:t>Red eyes</a:t>
            </a:r>
            <a:endParaRPr b="1" sz="3500">
              <a:solidFill>
                <a:srgbClr val="FF0000"/>
              </a:solidFill>
            </a:endParaRPr>
          </a:p>
          <a:p>
            <a:pPr indent="-362432" lvl="0" marL="457200" rtl="0" algn="l">
              <a:lnSpc>
                <a:spcPct val="115000"/>
              </a:lnSpc>
              <a:spcBef>
                <a:spcPts val="360"/>
              </a:spcBef>
              <a:spcAft>
                <a:spcPts val="0"/>
              </a:spcAft>
              <a:buClr>
                <a:srgbClr val="FF0000"/>
              </a:buClr>
              <a:buSzPts val="1528"/>
              <a:buFont typeface="Poppins"/>
              <a:buChar char="■"/>
            </a:pPr>
            <a:r>
              <a:rPr b="1" lang="en-US" sz="2100">
                <a:solidFill>
                  <a:srgbClr val="FF0000"/>
                </a:solidFill>
                <a:latin typeface="Poppins"/>
                <a:ea typeface="Poppins"/>
                <a:cs typeface="Poppins"/>
                <a:sym typeface="Poppins"/>
              </a:rPr>
              <a:t>Slowed reaction times</a:t>
            </a:r>
            <a:endParaRPr b="1" sz="3500">
              <a:solidFill>
                <a:srgbClr val="FF0000"/>
              </a:solidFill>
            </a:endParaRPr>
          </a:p>
          <a:p>
            <a:pPr indent="-370205" lvl="0" marL="457200" rtl="0" algn="l">
              <a:lnSpc>
                <a:spcPct val="115000"/>
              </a:lnSpc>
              <a:spcBef>
                <a:spcPts val="360"/>
              </a:spcBef>
              <a:spcAft>
                <a:spcPts val="0"/>
              </a:spcAft>
              <a:buClr>
                <a:srgbClr val="FF0000"/>
              </a:buClr>
              <a:buSzPts val="1600"/>
              <a:buFont typeface="Poppins"/>
              <a:buChar char="■"/>
            </a:pPr>
            <a:r>
              <a:rPr b="1" lang="en-US" sz="2100">
                <a:solidFill>
                  <a:srgbClr val="FF0000"/>
                </a:solidFill>
                <a:latin typeface="Poppins"/>
                <a:ea typeface="Poppins"/>
                <a:cs typeface="Poppins"/>
                <a:sym typeface="Poppins"/>
              </a:rPr>
              <a:t>Anxiety</a:t>
            </a:r>
            <a:endParaRPr b="1" sz="3500">
              <a:solidFill>
                <a:srgbClr val="FF0000"/>
              </a:solidFill>
            </a:endParaRPr>
          </a:p>
          <a:p>
            <a:pPr indent="-362432" lvl="0" marL="457200" rtl="0" algn="l">
              <a:lnSpc>
                <a:spcPct val="115000"/>
              </a:lnSpc>
              <a:spcBef>
                <a:spcPts val="360"/>
              </a:spcBef>
              <a:spcAft>
                <a:spcPts val="0"/>
              </a:spcAft>
              <a:buClr>
                <a:srgbClr val="FF0000"/>
              </a:buClr>
              <a:buSzPts val="1528"/>
              <a:buFont typeface="Poppins"/>
              <a:buChar char="■"/>
            </a:pPr>
            <a:r>
              <a:rPr b="1" lang="en-US" sz="2100">
                <a:solidFill>
                  <a:srgbClr val="FF0000"/>
                </a:solidFill>
                <a:latin typeface="Poppins"/>
                <a:ea typeface="Poppins"/>
                <a:cs typeface="Poppins"/>
                <a:sym typeface="Poppins"/>
              </a:rPr>
              <a:t>Memory loss</a:t>
            </a:r>
            <a:endParaRPr b="1" sz="3500">
              <a:solidFill>
                <a:srgbClr val="FF0000"/>
              </a:solidFill>
            </a:endParaRPr>
          </a:p>
          <a:p>
            <a:pPr indent="-228600" lvl="0" marL="457200" rtl="0" algn="l">
              <a:lnSpc>
                <a:spcPct val="90000"/>
              </a:lnSpc>
              <a:spcBef>
                <a:spcPts val="1000"/>
              </a:spcBef>
              <a:spcAft>
                <a:spcPts val="0"/>
              </a:spcAft>
              <a:buClr>
                <a:schemeClr val="dk1"/>
              </a:buClr>
              <a:buSzPts val="1800"/>
              <a:buNone/>
            </a:pPr>
            <a:r>
              <a:t/>
            </a:r>
            <a:endParaRPr/>
          </a:p>
        </p:txBody>
      </p:sp>
      <p:sp>
        <p:nvSpPr>
          <p:cNvPr id="323" name="Google Shape;323;p22"/>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p>
            <a:pPr indent="-357505" lvl="0" marL="457200" rtl="0" algn="l">
              <a:lnSpc>
                <a:spcPct val="115000"/>
              </a:lnSpc>
              <a:spcBef>
                <a:spcPts val="360"/>
              </a:spcBef>
              <a:spcAft>
                <a:spcPts val="0"/>
              </a:spcAft>
              <a:buClr>
                <a:srgbClr val="FF0000"/>
              </a:buClr>
              <a:buSzPts val="1464"/>
              <a:buFont typeface="Poppins"/>
              <a:buChar char="■"/>
            </a:pPr>
            <a:r>
              <a:rPr b="1" lang="en-US" sz="2000">
                <a:solidFill>
                  <a:srgbClr val="FF0000"/>
                </a:solidFill>
                <a:latin typeface="Poppins"/>
                <a:ea typeface="Poppins"/>
                <a:cs typeface="Poppins"/>
                <a:sym typeface="Poppins"/>
              </a:rPr>
              <a:t>Euforia</a:t>
            </a:r>
            <a:endParaRPr b="1" sz="3300">
              <a:solidFill>
                <a:srgbClr val="FF0000"/>
              </a:solidFill>
            </a:endParaRPr>
          </a:p>
          <a:p>
            <a:pPr indent="-357505" lvl="0" marL="457200" rtl="0" algn="l">
              <a:lnSpc>
                <a:spcPct val="115000"/>
              </a:lnSpc>
              <a:spcBef>
                <a:spcPts val="360"/>
              </a:spcBef>
              <a:spcAft>
                <a:spcPts val="0"/>
              </a:spcAft>
              <a:buClr>
                <a:srgbClr val="FF0000"/>
              </a:buClr>
              <a:buSzPts val="1464"/>
              <a:buFont typeface="Poppins"/>
              <a:buChar char="■"/>
            </a:pPr>
            <a:r>
              <a:rPr b="1" lang="en-US" sz="2000">
                <a:solidFill>
                  <a:srgbClr val="FF0000"/>
                </a:solidFill>
                <a:latin typeface="Poppins"/>
                <a:ea typeface="Poppins"/>
                <a:cs typeface="Poppins"/>
                <a:sym typeface="Poppins"/>
              </a:rPr>
              <a:t>Boca seca</a:t>
            </a:r>
            <a:endParaRPr b="1" sz="3300">
              <a:solidFill>
                <a:srgbClr val="FF0000"/>
              </a:solidFill>
            </a:endParaRPr>
          </a:p>
          <a:p>
            <a:pPr indent="-357505" lvl="0" marL="457200" rtl="0" algn="l">
              <a:lnSpc>
                <a:spcPct val="115000"/>
              </a:lnSpc>
              <a:spcBef>
                <a:spcPts val="360"/>
              </a:spcBef>
              <a:spcAft>
                <a:spcPts val="0"/>
              </a:spcAft>
              <a:buClr>
                <a:srgbClr val="FF0000"/>
              </a:buClr>
              <a:buSzPts val="1464"/>
              <a:buFont typeface="Poppins"/>
              <a:buChar char="■"/>
            </a:pPr>
            <a:r>
              <a:rPr b="1" lang="en-US" sz="2000">
                <a:solidFill>
                  <a:srgbClr val="FF0000"/>
                </a:solidFill>
                <a:latin typeface="Poppins"/>
                <a:ea typeface="Poppins"/>
                <a:cs typeface="Poppins"/>
                <a:sym typeface="Poppins"/>
              </a:rPr>
              <a:t>Aumento del apetito</a:t>
            </a:r>
            <a:endParaRPr b="1" sz="3300">
              <a:solidFill>
                <a:srgbClr val="FF0000"/>
              </a:solidFill>
            </a:endParaRPr>
          </a:p>
          <a:p>
            <a:pPr indent="-357505" lvl="0" marL="457200" rtl="0" algn="l">
              <a:lnSpc>
                <a:spcPct val="115000"/>
              </a:lnSpc>
              <a:spcBef>
                <a:spcPts val="360"/>
              </a:spcBef>
              <a:spcAft>
                <a:spcPts val="0"/>
              </a:spcAft>
              <a:buClr>
                <a:srgbClr val="FF0000"/>
              </a:buClr>
              <a:buSzPts val="1464"/>
              <a:buFont typeface="Poppins"/>
              <a:buChar char="■"/>
            </a:pPr>
            <a:r>
              <a:rPr b="1" lang="en-US" sz="2000">
                <a:solidFill>
                  <a:srgbClr val="FF0000"/>
                </a:solidFill>
                <a:latin typeface="Poppins"/>
                <a:ea typeface="Poppins"/>
                <a:cs typeface="Poppins"/>
                <a:sym typeface="Poppins"/>
              </a:rPr>
              <a:t>Frecuencia cardiaca rápida</a:t>
            </a:r>
            <a:endParaRPr b="1" sz="3300">
              <a:solidFill>
                <a:srgbClr val="FF0000"/>
              </a:solidFill>
            </a:endParaRPr>
          </a:p>
          <a:p>
            <a:pPr indent="-357505" lvl="0" marL="457200" rtl="0" algn="l">
              <a:lnSpc>
                <a:spcPct val="115000"/>
              </a:lnSpc>
              <a:spcBef>
                <a:spcPts val="360"/>
              </a:spcBef>
              <a:spcAft>
                <a:spcPts val="0"/>
              </a:spcAft>
              <a:buClr>
                <a:srgbClr val="FF0000"/>
              </a:buClr>
              <a:buSzPts val="1464"/>
              <a:buFont typeface="Poppins"/>
              <a:buChar char="■"/>
            </a:pPr>
            <a:r>
              <a:rPr b="1" lang="en-US" sz="2000">
                <a:solidFill>
                  <a:srgbClr val="FF0000"/>
                </a:solidFill>
                <a:latin typeface="Poppins"/>
                <a:ea typeface="Poppins"/>
                <a:cs typeface="Poppins"/>
                <a:sym typeface="Poppins"/>
              </a:rPr>
              <a:t>Ojos rojos</a:t>
            </a:r>
            <a:endParaRPr b="1" sz="3300">
              <a:solidFill>
                <a:srgbClr val="FF0000"/>
              </a:solidFill>
            </a:endParaRPr>
          </a:p>
          <a:p>
            <a:pPr indent="-349732" lvl="0" marL="457200" rtl="0" algn="l">
              <a:lnSpc>
                <a:spcPct val="115000"/>
              </a:lnSpc>
              <a:spcBef>
                <a:spcPts val="360"/>
              </a:spcBef>
              <a:spcAft>
                <a:spcPts val="0"/>
              </a:spcAft>
              <a:buClr>
                <a:srgbClr val="FF0000"/>
              </a:buClr>
              <a:buSzPts val="1387"/>
              <a:buFont typeface="Poppins"/>
              <a:buChar char="■"/>
            </a:pPr>
            <a:r>
              <a:rPr b="1" lang="en-US" sz="2000">
                <a:solidFill>
                  <a:srgbClr val="FF0000"/>
                </a:solidFill>
                <a:latin typeface="Poppins"/>
                <a:ea typeface="Poppins"/>
                <a:cs typeface="Poppins"/>
                <a:sym typeface="Poppins"/>
              </a:rPr>
              <a:t>Tiempo de reacción más lento</a:t>
            </a:r>
            <a:endParaRPr b="1" sz="3300">
              <a:solidFill>
                <a:srgbClr val="FF0000"/>
              </a:solidFill>
            </a:endParaRPr>
          </a:p>
          <a:p>
            <a:pPr indent="-357505" lvl="0" marL="457200" rtl="0" algn="l">
              <a:lnSpc>
                <a:spcPct val="115000"/>
              </a:lnSpc>
              <a:spcBef>
                <a:spcPts val="360"/>
              </a:spcBef>
              <a:spcAft>
                <a:spcPts val="0"/>
              </a:spcAft>
              <a:buClr>
                <a:srgbClr val="FF0000"/>
              </a:buClr>
              <a:buSzPts val="1464"/>
              <a:buFont typeface="Poppins"/>
              <a:buChar char="■"/>
            </a:pPr>
            <a:r>
              <a:rPr b="1" lang="en-US" sz="2000">
                <a:solidFill>
                  <a:srgbClr val="FF0000"/>
                </a:solidFill>
                <a:latin typeface="Poppins"/>
                <a:ea typeface="Poppins"/>
                <a:cs typeface="Poppins"/>
                <a:sym typeface="Poppins"/>
              </a:rPr>
              <a:t>Ansiedad</a:t>
            </a:r>
            <a:endParaRPr b="1" sz="3300">
              <a:solidFill>
                <a:srgbClr val="FF0000"/>
              </a:solidFill>
            </a:endParaRPr>
          </a:p>
          <a:p>
            <a:pPr indent="-349732" lvl="0" marL="457200" rtl="0" algn="l">
              <a:lnSpc>
                <a:spcPct val="115000"/>
              </a:lnSpc>
              <a:spcBef>
                <a:spcPts val="360"/>
              </a:spcBef>
              <a:spcAft>
                <a:spcPts val="0"/>
              </a:spcAft>
              <a:buClr>
                <a:srgbClr val="FF0000"/>
              </a:buClr>
              <a:buSzPts val="1387"/>
              <a:buFont typeface="Poppins"/>
              <a:buChar char="■"/>
            </a:pPr>
            <a:r>
              <a:rPr b="1" lang="en-US" sz="2000">
                <a:solidFill>
                  <a:srgbClr val="FF0000"/>
                </a:solidFill>
                <a:latin typeface="Poppins"/>
                <a:ea typeface="Poppins"/>
                <a:cs typeface="Poppins"/>
                <a:sym typeface="Poppins"/>
              </a:rPr>
              <a:t>Pérdida de memoria</a:t>
            </a:r>
            <a:endParaRPr b="1" sz="3300">
              <a:solidFill>
                <a:srgbClr val="FF0000"/>
              </a:solidFill>
            </a:endParaRPr>
          </a:p>
          <a:p>
            <a:pPr indent="-228600" lvl="0" marL="457200" rtl="0" algn="l">
              <a:lnSpc>
                <a:spcPct val="90000"/>
              </a:lnSpc>
              <a:spcBef>
                <a:spcPts val="1000"/>
              </a:spcBef>
              <a:spcAft>
                <a:spcPts val="0"/>
              </a:spcAft>
              <a:buClr>
                <a:schemeClr val="dk1"/>
              </a:buClr>
              <a:buSzPts val="1800"/>
              <a:buNone/>
            </a:pPr>
            <a:r>
              <a:t/>
            </a:r>
            <a:endParaRPr b="1" sz="3300">
              <a:solidFill>
                <a:srgbClr val="FF0000"/>
              </a:solidFill>
            </a:endParaRPr>
          </a:p>
        </p:txBody>
      </p:sp>
      <p:pic>
        <p:nvPicPr>
          <p:cNvPr id="324" name="Google Shape;324;p22"/>
          <p:cNvPicPr preferRelativeResize="0"/>
          <p:nvPr/>
        </p:nvPicPr>
        <p:blipFill rotWithShape="1">
          <a:blip r:embed="rId3">
            <a:alphaModFix/>
          </a:blip>
          <a:srcRect b="0" l="0" r="0" t="0"/>
          <a:stretch/>
        </p:blipFill>
        <p:spPr>
          <a:xfrm>
            <a:off x="9700375" y="4754475"/>
            <a:ext cx="2441674" cy="1997550"/>
          </a:xfrm>
          <a:prstGeom prst="rect">
            <a:avLst/>
          </a:prstGeom>
          <a:noFill/>
          <a:ln>
            <a:noFill/>
          </a:ln>
        </p:spPr>
      </p:pic>
      <p:sp>
        <p:nvSpPr>
          <p:cNvPr id="325" name="Google Shape;325;p22"/>
          <p:cNvSpPr txBox="1"/>
          <p:nvPr/>
        </p:nvSpPr>
        <p:spPr>
          <a:xfrm>
            <a:off x="312561" y="5736351"/>
            <a:ext cx="6099462" cy="101566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100"/>
              <a:buFont typeface="Arial"/>
              <a:buNone/>
            </a:pPr>
            <a:r>
              <a:rPr b="0" i="0" lang="en-US" sz="1000" u="none" cap="none" strike="noStrike">
                <a:solidFill>
                  <a:schemeClr val="dk1"/>
                </a:solidFill>
                <a:latin typeface="Poppins"/>
                <a:ea typeface="Poppins"/>
                <a:cs typeface="Poppins"/>
                <a:sym typeface="Poppins"/>
              </a:rPr>
              <a:t>National Drug Intelligence Center</a:t>
            </a:r>
            <a:endParaRPr/>
          </a:p>
          <a:p>
            <a:pPr indent="0" lvl="0" marL="0" marR="0" rtl="0" algn="l">
              <a:lnSpc>
                <a:spcPct val="100000"/>
              </a:lnSpc>
              <a:spcBef>
                <a:spcPts val="360"/>
              </a:spcBef>
              <a:spcAft>
                <a:spcPts val="0"/>
              </a:spcAft>
              <a:buClr>
                <a:srgbClr val="000000"/>
              </a:buClr>
              <a:buSzPts val="800"/>
              <a:buFont typeface="Arial"/>
              <a:buNone/>
            </a:pPr>
            <a:r>
              <a:rPr b="0" i="0" lang="en-US" sz="1000" u="sng" cap="none" strike="noStrike">
                <a:solidFill>
                  <a:schemeClr val="hlink"/>
                </a:solidFill>
                <a:latin typeface="Poppins"/>
                <a:ea typeface="Poppins"/>
                <a:cs typeface="Poppins"/>
                <a:sym typeface="Poppins"/>
                <a:hlinkClick r:id="rId4"/>
              </a:rPr>
              <a:t>https://www.justice.gov/archive/ndic/pubs3/3593/index.htm#:~:text=High%20doses%20of%20marijuana%20may,%2C%20anxiety%2C%20and%20panic%20attacks</a:t>
            </a:r>
            <a:endParaRPr b="0" i="0" sz="1000" u="none" cap="none" strike="noStrike">
              <a:solidFill>
                <a:srgbClr val="000000"/>
              </a:solidFill>
              <a:latin typeface="Poppins"/>
              <a:ea typeface="Poppins"/>
              <a:cs typeface="Poppins"/>
              <a:sym typeface="Poppins"/>
            </a:endParaRPr>
          </a:p>
          <a:p>
            <a:pPr indent="0" lvl="0" marL="0" marR="0" rtl="0" algn="l">
              <a:lnSpc>
                <a:spcPct val="100000"/>
              </a:lnSpc>
              <a:spcBef>
                <a:spcPts val="360"/>
              </a:spcBef>
              <a:spcAft>
                <a:spcPts val="0"/>
              </a:spcAft>
              <a:buClr>
                <a:srgbClr val="000000"/>
              </a:buClr>
              <a:buSzPts val="800"/>
              <a:buFont typeface="Arial"/>
              <a:buNone/>
            </a:pPr>
            <a:r>
              <a:rPr b="0" i="0" lang="en-US" sz="1000" u="none" cap="none" strike="noStrike">
                <a:solidFill>
                  <a:srgbClr val="000000"/>
                </a:solidFill>
                <a:latin typeface="Poppins"/>
                <a:ea typeface="Poppins"/>
                <a:cs typeface="Poppins"/>
                <a:sym typeface="Poppins"/>
              </a:rPr>
              <a:t>CDC</a:t>
            </a:r>
            <a:endParaRPr/>
          </a:p>
          <a:p>
            <a:pPr indent="0" lvl="0" marL="0" marR="0" rtl="0" algn="l">
              <a:lnSpc>
                <a:spcPct val="100000"/>
              </a:lnSpc>
              <a:spcBef>
                <a:spcPts val="360"/>
              </a:spcBef>
              <a:spcAft>
                <a:spcPts val="0"/>
              </a:spcAft>
              <a:buClr>
                <a:srgbClr val="000000"/>
              </a:buClr>
              <a:buSzPts val="800"/>
              <a:buFont typeface="Arial"/>
              <a:buNone/>
            </a:pPr>
            <a:r>
              <a:rPr b="0" i="0" lang="en-US" sz="1000" u="sng" cap="none" strike="noStrike">
                <a:solidFill>
                  <a:schemeClr val="hlink"/>
                </a:solidFill>
                <a:latin typeface="Poppins"/>
                <a:ea typeface="Poppins"/>
                <a:cs typeface="Poppins"/>
                <a:sym typeface="Poppins"/>
                <a:hlinkClick r:id="rId5"/>
              </a:rPr>
              <a:t>https://www.cdc.gov/marijuana/health-effects/teens.html</a:t>
            </a:r>
            <a:endParaRPr b="0" i="0" sz="1000" u="none" cap="none" strike="noStrike">
              <a:solidFill>
                <a:srgbClr val="000000"/>
              </a:solidFill>
              <a:latin typeface="Poppins"/>
              <a:ea typeface="Poppins"/>
              <a:cs typeface="Poppins"/>
              <a:sym typeface="Poppins"/>
            </a:endParaRPr>
          </a:p>
        </p:txBody>
      </p:sp>
      <p:pic>
        <p:nvPicPr>
          <p:cNvPr id="326" name="Google Shape;326;p22"/>
          <p:cNvPicPr preferRelativeResize="0"/>
          <p:nvPr/>
        </p:nvPicPr>
        <p:blipFill rotWithShape="1">
          <a:blip r:embed="rId6">
            <a:alphaModFix/>
          </a:blip>
          <a:srcRect b="0" l="0" r="0" t="0"/>
          <a:stretch/>
        </p:blipFill>
        <p:spPr>
          <a:xfrm>
            <a:off x="10672210" y="159541"/>
            <a:ext cx="1363180" cy="411172"/>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31" name="Shape 331"/>
        <p:cNvGrpSpPr/>
        <p:nvPr/>
      </p:nvGrpSpPr>
      <p:grpSpPr>
        <a:xfrm>
          <a:off x="0" y="0"/>
          <a:ext cx="0" cy="0"/>
          <a:chOff x="0" y="0"/>
          <a:chExt cx="0" cy="0"/>
        </a:xfrm>
      </p:grpSpPr>
      <p:pic>
        <p:nvPicPr>
          <p:cNvPr id="332" name="Google Shape;332;g25b7b99e7ac_1_209"/>
          <p:cNvPicPr preferRelativeResize="0"/>
          <p:nvPr/>
        </p:nvPicPr>
        <p:blipFill rotWithShape="1">
          <a:blip r:embed="rId3">
            <a:alphaModFix/>
          </a:blip>
          <a:srcRect b="0" l="0" r="0" t="0"/>
          <a:stretch/>
        </p:blipFill>
        <p:spPr>
          <a:xfrm>
            <a:off x="838200" y="4529410"/>
            <a:ext cx="5864668" cy="2126102"/>
          </a:xfrm>
          <a:prstGeom prst="rect">
            <a:avLst/>
          </a:prstGeom>
          <a:noFill/>
          <a:ln>
            <a:noFill/>
          </a:ln>
        </p:spPr>
      </p:pic>
      <p:pic>
        <p:nvPicPr>
          <p:cNvPr id="333" name="Google Shape;333;g25b7b99e7ac_1_209"/>
          <p:cNvPicPr preferRelativeResize="0"/>
          <p:nvPr/>
        </p:nvPicPr>
        <p:blipFill rotWithShape="1">
          <a:blip r:embed="rId4">
            <a:alphaModFix/>
          </a:blip>
          <a:srcRect b="0" l="0" r="0" t="-1821"/>
          <a:stretch/>
        </p:blipFill>
        <p:spPr>
          <a:xfrm rot="-220712">
            <a:off x="335393" y="1514665"/>
            <a:ext cx="5575475" cy="2647889"/>
          </a:xfrm>
          <a:prstGeom prst="rect">
            <a:avLst/>
          </a:prstGeom>
          <a:noFill/>
          <a:ln>
            <a:noFill/>
          </a:ln>
        </p:spPr>
      </p:pic>
      <p:sp>
        <p:nvSpPr>
          <p:cNvPr id="334" name="Google Shape;334;g25b7b99e7ac_1_209"/>
          <p:cNvSpPr txBox="1"/>
          <p:nvPr/>
        </p:nvSpPr>
        <p:spPr>
          <a:xfrm rot="-504190">
            <a:off x="902583" y="2263643"/>
            <a:ext cx="4869376" cy="1238838"/>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1" i="0" lang="en-US" sz="1700" u="none" cap="none" strike="noStrike">
                <a:solidFill>
                  <a:schemeClr val="lt1"/>
                </a:solidFill>
                <a:latin typeface="Poppins"/>
                <a:ea typeface="Poppins"/>
                <a:cs typeface="Poppins"/>
                <a:sym typeface="Poppins"/>
              </a:rPr>
              <a:t>Your child informs you that her best friend offered her an edible. She said she ate it because she felt pressured into doing it. How do you respond?</a:t>
            </a:r>
            <a:endParaRPr b="1" i="0" sz="1700" u="none" cap="none" strike="noStrike">
              <a:solidFill>
                <a:schemeClr val="lt1"/>
              </a:solidFill>
              <a:latin typeface="Poppins"/>
              <a:ea typeface="Poppins"/>
              <a:cs typeface="Poppins"/>
              <a:sym typeface="Poppins"/>
            </a:endParaRPr>
          </a:p>
        </p:txBody>
      </p:sp>
      <p:pic>
        <p:nvPicPr>
          <p:cNvPr descr="Georgia Poison Control warns about D8 gummies and kids | 11alive.com" id="335" name="Google Shape;335;g25b7b99e7ac_1_209"/>
          <p:cNvPicPr preferRelativeResize="0"/>
          <p:nvPr/>
        </p:nvPicPr>
        <p:blipFill rotWithShape="1">
          <a:blip r:embed="rId5">
            <a:alphaModFix/>
          </a:blip>
          <a:srcRect b="0" l="0" r="0" t="0"/>
          <a:stretch/>
        </p:blipFill>
        <p:spPr>
          <a:xfrm>
            <a:off x="7256228" y="4529410"/>
            <a:ext cx="3863607" cy="2176272"/>
          </a:xfrm>
          <a:prstGeom prst="rect">
            <a:avLst/>
          </a:prstGeom>
          <a:noFill/>
          <a:ln>
            <a:noFill/>
          </a:ln>
        </p:spPr>
      </p:pic>
      <p:sp>
        <p:nvSpPr>
          <p:cNvPr id="336" name="Google Shape;336;g25b7b99e7ac_1_209"/>
          <p:cNvSpPr txBox="1"/>
          <p:nvPr>
            <p:ph type="title"/>
          </p:nvPr>
        </p:nvSpPr>
        <p:spPr>
          <a:xfrm>
            <a:off x="838200" y="252704"/>
            <a:ext cx="10515600" cy="13257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620"/>
              <a:buNone/>
            </a:pPr>
            <a:r>
              <a:rPr b="1" lang="en-US" sz="2800">
                <a:latin typeface="Poppins"/>
                <a:ea typeface="Poppins"/>
                <a:cs typeface="Poppins"/>
                <a:sym typeface="Poppins"/>
              </a:rPr>
              <a:t>Scenario #2</a:t>
            </a:r>
            <a:br>
              <a:rPr b="1" lang="en-US" sz="2800">
                <a:latin typeface="Poppins"/>
                <a:ea typeface="Poppins"/>
                <a:cs typeface="Poppins"/>
                <a:sym typeface="Poppins"/>
              </a:rPr>
            </a:br>
            <a:r>
              <a:rPr b="1" lang="en-US" sz="2800">
                <a:latin typeface="Poppins"/>
                <a:ea typeface="Poppins"/>
                <a:cs typeface="Poppins"/>
                <a:sym typeface="Poppins"/>
              </a:rPr>
              <a:t>Situación Hipotética #2</a:t>
            </a:r>
            <a:endParaRPr b="1" sz="2800">
              <a:latin typeface="Poppins"/>
              <a:ea typeface="Poppins"/>
              <a:cs typeface="Poppins"/>
              <a:sym typeface="Poppins"/>
            </a:endParaRPr>
          </a:p>
        </p:txBody>
      </p:sp>
      <p:pic>
        <p:nvPicPr>
          <p:cNvPr id="337" name="Google Shape;337;g25b7b99e7ac_1_209"/>
          <p:cNvPicPr preferRelativeResize="0"/>
          <p:nvPr/>
        </p:nvPicPr>
        <p:blipFill rotWithShape="1">
          <a:blip r:embed="rId6">
            <a:alphaModFix/>
          </a:blip>
          <a:srcRect b="0" l="0" r="0" t="0"/>
          <a:stretch/>
        </p:blipFill>
        <p:spPr>
          <a:xfrm>
            <a:off x="10438245" y="391960"/>
            <a:ext cx="1363180" cy="411172"/>
          </a:xfrm>
          <a:prstGeom prst="rect">
            <a:avLst/>
          </a:prstGeom>
          <a:noFill/>
          <a:ln>
            <a:noFill/>
          </a:ln>
        </p:spPr>
      </p:pic>
      <p:pic>
        <p:nvPicPr>
          <p:cNvPr id="338" name="Google Shape;338;g25b7b99e7ac_1_209"/>
          <p:cNvPicPr preferRelativeResize="0"/>
          <p:nvPr/>
        </p:nvPicPr>
        <p:blipFill rotWithShape="1">
          <a:blip r:embed="rId4">
            <a:alphaModFix/>
          </a:blip>
          <a:srcRect b="0" l="0" r="0" t="-1821"/>
          <a:stretch/>
        </p:blipFill>
        <p:spPr>
          <a:xfrm rot="-220712">
            <a:off x="6537326" y="1204106"/>
            <a:ext cx="5575475" cy="2647889"/>
          </a:xfrm>
          <a:prstGeom prst="rect">
            <a:avLst/>
          </a:prstGeom>
          <a:noFill/>
          <a:ln>
            <a:noFill/>
          </a:ln>
        </p:spPr>
      </p:pic>
      <p:sp>
        <p:nvSpPr>
          <p:cNvPr id="339" name="Google Shape;339;g25b7b99e7ac_1_209"/>
          <p:cNvSpPr txBox="1"/>
          <p:nvPr/>
        </p:nvSpPr>
        <p:spPr>
          <a:xfrm rot="-504190">
            <a:off x="6983500" y="1717645"/>
            <a:ext cx="4869376" cy="1492686"/>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1" i="0" lang="en-US" sz="1700" u="none" cap="none" strike="noStrike">
                <a:solidFill>
                  <a:schemeClr val="lt1"/>
                </a:solidFill>
                <a:latin typeface="Poppins"/>
                <a:ea typeface="Poppins"/>
                <a:cs typeface="Poppins"/>
                <a:sym typeface="Poppins"/>
              </a:rPr>
              <a:t>Su estudiante le cuenta que su mejor amigo le ofreció un producto comestible de marihuana. Ella le cuenta que se lo comió porque se sintió presionada a hacerlo. ¿Cómo reaccionaría?</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4" name="Shape 344"/>
        <p:cNvGrpSpPr/>
        <p:nvPr/>
      </p:nvGrpSpPr>
      <p:grpSpPr>
        <a:xfrm>
          <a:off x="0" y="0"/>
          <a:ext cx="0" cy="0"/>
          <a:chOff x="0" y="0"/>
          <a:chExt cx="0" cy="0"/>
        </a:xfrm>
      </p:grpSpPr>
      <p:sp>
        <p:nvSpPr>
          <p:cNvPr id="345" name="Google Shape;345;p23"/>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115000"/>
              </a:lnSpc>
              <a:spcBef>
                <a:spcPts val="0"/>
              </a:spcBef>
              <a:spcAft>
                <a:spcPts val="0"/>
              </a:spcAft>
              <a:buSzPct val="45833"/>
              <a:buNone/>
            </a:pPr>
            <a:br>
              <a:rPr b="1" lang="en-US" sz="2400">
                <a:latin typeface="Poppins"/>
                <a:ea typeface="Poppins"/>
                <a:cs typeface="Poppins"/>
                <a:sym typeface="Poppins"/>
              </a:rPr>
            </a:br>
            <a:br>
              <a:rPr b="1" lang="en-US" sz="2400">
                <a:latin typeface="Poppins"/>
                <a:ea typeface="Poppins"/>
                <a:cs typeface="Poppins"/>
                <a:sym typeface="Poppins"/>
              </a:rPr>
            </a:br>
            <a:r>
              <a:rPr b="1" lang="en-US" sz="3100">
                <a:latin typeface="Poppins"/>
                <a:ea typeface="Poppins"/>
                <a:cs typeface="Poppins"/>
                <a:sym typeface="Poppins"/>
              </a:rPr>
              <a:t>Illegal Drug Activity through Social Media</a:t>
            </a:r>
            <a:br>
              <a:rPr b="1" lang="en-US" sz="3100">
                <a:latin typeface="Poppins"/>
                <a:ea typeface="Poppins"/>
                <a:cs typeface="Poppins"/>
                <a:sym typeface="Poppins"/>
              </a:rPr>
            </a:br>
            <a:r>
              <a:rPr b="1" lang="en-US" sz="3100">
                <a:latin typeface="Poppins"/>
                <a:ea typeface="Poppins"/>
                <a:cs typeface="Poppins"/>
                <a:sym typeface="Poppins"/>
              </a:rPr>
              <a:t>Relación Entre las Redes Sociales y el Uso de </a:t>
            </a:r>
            <a:r>
              <a:rPr b="1" lang="en-US" sz="3100"/>
              <a:t>S</a:t>
            </a:r>
            <a:r>
              <a:rPr b="1" lang="en-US" sz="3100">
                <a:latin typeface="Poppins"/>
                <a:ea typeface="Poppins"/>
                <a:cs typeface="Poppins"/>
                <a:sym typeface="Poppins"/>
              </a:rPr>
              <a:t>ustancias </a:t>
            </a:r>
            <a:br>
              <a:rPr b="1" lang="en-US" sz="4000">
                <a:latin typeface="Poppins"/>
                <a:ea typeface="Poppins"/>
                <a:cs typeface="Poppins"/>
                <a:sym typeface="Poppins"/>
              </a:rPr>
            </a:br>
            <a:endParaRPr/>
          </a:p>
        </p:txBody>
      </p:sp>
      <p:sp>
        <p:nvSpPr>
          <p:cNvPr id="346" name="Google Shape;346;p23"/>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fontScale="92500" lnSpcReduction="20000"/>
          </a:bodyPr>
          <a:lstStyle/>
          <a:p>
            <a:pPr indent="0" lvl="0" marL="0" rtl="0" algn="l">
              <a:lnSpc>
                <a:spcPct val="90000"/>
              </a:lnSpc>
              <a:spcBef>
                <a:spcPts val="0"/>
              </a:spcBef>
              <a:spcAft>
                <a:spcPts val="0"/>
              </a:spcAft>
              <a:buSzPct val="105882"/>
              <a:buNone/>
            </a:pPr>
            <a:r>
              <a:rPr b="1" lang="en-US" sz="1700">
                <a:solidFill>
                  <a:srgbClr val="0563C1"/>
                </a:solidFill>
                <a:latin typeface="Poppins"/>
                <a:ea typeface="Poppins"/>
                <a:cs typeface="Poppins"/>
                <a:sym typeface="Poppins"/>
              </a:rPr>
              <a:t>Some social media apps reportedly used </a:t>
            </a:r>
            <a:endParaRPr/>
          </a:p>
          <a:p>
            <a:pPr indent="0" lvl="0" marL="0" rtl="0" algn="l">
              <a:lnSpc>
                <a:spcPct val="90000"/>
              </a:lnSpc>
              <a:spcBef>
                <a:spcPts val="0"/>
              </a:spcBef>
              <a:spcAft>
                <a:spcPts val="0"/>
              </a:spcAft>
              <a:buSzPct val="105882"/>
              <a:buNone/>
            </a:pPr>
            <a:r>
              <a:rPr b="1" lang="en-US" sz="1700">
                <a:solidFill>
                  <a:srgbClr val="0563C1"/>
                </a:solidFill>
                <a:latin typeface="Poppins"/>
                <a:ea typeface="Poppins"/>
                <a:cs typeface="Poppins"/>
                <a:sym typeface="Poppins"/>
              </a:rPr>
              <a:t>by drug trafficking organizations </a:t>
            </a:r>
            <a:endParaRPr/>
          </a:p>
          <a:p>
            <a:pPr indent="0" lvl="0" marL="0" rtl="0" algn="l">
              <a:lnSpc>
                <a:spcPct val="90000"/>
              </a:lnSpc>
              <a:spcBef>
                <a:spcPts val="0"/>
              </a:spcBef>
              <a:spcAft>
                <a:spcPts val="0"/>
              </a:spcAft>
              <a:buSzPct val="105882"/>
              <a:buNone/>
            </a:pPr>
            <a:r>
              <a:rPr b="1" lang="en-US" sz="1700">
                <a:solidFill>
                  <a:srgbClr val="0563C1"/>
                </a:solidFill>
                <a:latin typeface="Poppins"/>
                <a:ea typeface="Poppins"/>
                <a:cs typeface="Poppins"/>
                <a:sym typeface="Poppins"/>
              </a:rPr>
              <a:t>to sell illicit drugs:</a:t>
            </a:r>
            <a:endParaRPr/>
          </a:p>
          <a:p>
            <a:pPr indent="0" lvl="0" marL="0" rtl="0" algn="l">
              <a:lnSpc>
                <a:spcPct val="90000"/>
              </a:lnSpc>
              <a:spcBef>
                <a:spcPts val="0"/>
              </a:spcBef>
              <a:spcAft>
                <a:spcPts val="0"/>
              </a:spcAft>
              <a:buSzPct val="105882"/>
              <a:buNone/>
            </a:pPr>
            <a:r>
              <a:t/>
            </a:r>
            <a:endParaRPr b="1" sz="1700">
              <a:solidFill>
                <a:srgbClr val="4472C4"/>
              </a:solidFill>
              <a:latin typeface="Poppins"/>
              <a:ea typeface="Poppins"/>
              <a:cs typeface="Poppins"/>
              <a:sym typeface="Poppins"/>
            </a:endParaRPr>
          </a:p>
          <a:p>
            <a:pPr indent="-376872" lvl="0" marL="457200" rtl="0" algn="l">
              <a:lnSpc>
                <a:spcPct val="90000"/>
              </a:lnSpc>
              <a:spcBef>
                <a:spcPts val="0"/>
              </a:spcBef>
              <a:spcAft>
                <a:spcPts val="0"/>
              </a:spcAft>
              <a:buClr>
                <a:srgbClr val="FF0000"/>
              </a:buClr>
              <a:buSzPct val="113487"/>
              <a:buFont typeface="Poppins"/>
              <a:buChar char="■"/>
            </a:pPr>
            <a:r>
              <a:rPr b="1" lang="en-US" sz="2224">
                <a:solidFill>
                  <a:srgbClr val="FF0000"/>
                </a:solidFill>
                <a:latin typeface="Poppins"/>
                <a:ea typeface="Poppins"/>
                <a:cs typeface="Poppins"/>
                <a:sym typeface="Poppins"/>
              </a:rPr>
              <a:t>Instagram </a:t>
            </a:r>
            <a:endParaRPr b="1" sz="3324">
              <a:solidFill>
                <a:srgbClr val="FF0000"/>
              </a:solidFill>
            </a:endParaRPr>
          </a:p>
          <a:p>
            <a:pPr indent="-376872" lvl="0" marL="457200" rtl="0" algn="l">
              <a:lnSpc>
                <a:spcPct val="90000"/>
              </a:lnSpc>
              <a:spcBef>
                <a:spcPts val="0"/>
              </a:spcBef>
              <a:spcAft>
                <a:spcPts val="0"/>
              </a:spcAft>
              <a:buClr>
                <a:srgbClr val="FF0000"/>
              </a:buClr>
              <a:buSzPct val="113487"/>
              <a:buFont typeface="Poppins"/>
              <a:buChar char="■"/>
            </a:pPr>
            <a:r>
              <a:rPr b="1" lang="en-US" sz="2224">
                <a:solidFill>
                  <a:srgbClr val="FF0000"/>
                </a:solidFill>
                <a:latin typeface="Poppins"/>
                <a:ea typeface="Poppins"/>
                <a:cs typeface="Poppins"/>
                <a:sym typeface="Poppins"/>
              </a:rPr>
              <a:t>Snapchat </a:t>
            </a:r>
            <a:endParaRPr b="1" sz="3324">
              <a:solidFill>
                <a:srgbClr val="FF0000"/>
              </a:solidFill>
            </a:endParaRPr>
          </a:p>
          <a:p>
            <a:pPr indent="-376872" lvl="0" marL="457200" rtl="0" algn="l">
              <a:lnSpc>
                <a:spcPct val="90000"/>
              </a:lnSpc>
              <a:spcBef>
                <a:spcPts val="0"/>
              </a:spcBef>
              <a:spcAft>
                <a:spcPts val="0"/>
              </a:spcAft>
              <a:buClr>
                <a:srgbClr val="FF0000"/>
              </a:buClr>
              <a:buSzPct val="113487"/>
              <a:buFont typeface="Poppins"/>
              <a:buChar char="■"/>
            </a:pPr>
            <a:r>
              <a:rPr b="1" lang="en-US" sz="2224">
                <a:solidFill>
                  <a:srgbClr val="FF0000"/>
                </a:solidFill>
                <a:latin typeface="Poppins"/>
                <a:ea typeface="Poppins"/>
                <a:cs typeface="Poppins"/>
                <a:sym typeface="Poppins"/>
              </a:rPr>
              <a:t>TikTok</a:t>
            </a:r>
            <a:endParaRPr b="1" sz="3324">
              <a:solidFill>
                <a:srgbClr val="FF0000"/>
              </a:solidFill>
            </a:endParaRPr>
          </a:p>
          <a:p>
            <a:pPr indent="-376872" lvl="0" marL="457200" rtl="0" algn="l">
              <a:lnSpc>
                <a:spcPct val="90000"/>
              </a:lnSpc>
              <a:spcBef>
                <a:spcPts val="0"/>
              </a:spcBef>
              <a:spcAft>
                <a:spcPts val="0"/>
              </a:spcAft>
              <a:buClr>
                <a:srgbClr val="FF0000"/>
              </a:buClr>
              <a:buSzPct val="113487"/>
              <a:buFont typeface="Poppins"/>
              <a:buChar char="■"/>
            </a:pPr>
            <a:r>
              <a:rPr b="1" lang="en-US" sz="2224">
                <a:solidFill>
                  <a:srgbClr val="FF0000"/>
                </a:solidFill>
                <a:latin typeface="Poppins"/>
                <a:ea typeface="Poppins"/>
                <a:cs typeface="Poppins"/>
                <a:sym typeface="Poppins"/>
              </a:rPr>
              <a:t>Tumblr </a:t>
            </a:r>
            <a:endParaRPr b="1" sz="3324">
              <a:solidFill>
                <a:srgbClr val="FF0000"/>
              </a:solidFill>
            </a:endParaRPr>
          </a:p>
          <a:p>
            <a:pPr indent="-376872" lvl="0" marL="457200" rtl="0" algn="l">
              <a:lnSpc>
                <a:spcPct val="90000"/>
              </a:lnSpc>
              <a:spcBef>
                <a:spcPts val="0"/>
              </a:spcBef>
              <a:spcAft>
                <a:spcPts val="0"/>
              </a:spcAft>
              <a:buClr>
                <a:srgbClr val="FF0000"/>
              </a:buClr>
              <a:buSzPct val="113487"/>
              <a:buFont typeface="Poppins"/>
              <a:buChar char="■"/>
            </a:pPr>
            <a:r>
              <a:rPr b="1" lang="en-US" sz="2224">
                <a:solidFill>
                  <a:srgbClr val="FF0000"/>
                </a:solidFill>
                <a:latin typeface="Poppins"/>
                <a:ea typeface="Poppins"/>
                <a:cs typeface="Poppins"/>
                <a:sym typeface="Poppins"/>
              </a:rPr>
              <a:t>Twitch </a:t>
            </a:r>
            <a:endParaRPr b="1" sz="3324">
              <a:solidFill>
                <a:srgbClr val="FF0000"/>
              </a:solidFill>
            </a:endParaRPr>
          </a:p>
          <a:p>
            <a:pPr indent="-376872" lvl="0" marL="457200" rtl="0" algn="l">
              <a:lnSpc>
                <a:spcPct val="90000"/>
              </a:lnSpc>
              <a:spcBef>
                <a:spcPts val="0"/>
              </a:spcBef>
              <a:spcAft>
                <a:spcPts val="0"/>
              </a:spcAft>
              <a:buClr>
                <a:srgbClr val="FF0000"/>
              </a:buClr>
              <a:buSzPct val="113487"/>
              <a:buFont typeface="Poppins"/>
              <a:buChar char="■"/>
            </a:pPr>
            <a:r>
              <a:rPr b="1" lang="en-US" sz="2224">
                <a:solidFill>
                  <a:srgbClr val="FF0000"/>
                </a:solidFill>
                <a:latin typeface="Poppins"/>
                <a:ea typeface="Poppins"/>
                <a:cs typeface="Poppins"/>
                <a:sym typeface="Poppins"/>
              </a:rPr>
              <a:t>YouTube</a:t>
            </a:r>
            <a:endParaRPr b="1" sz="3324">
              <a:solidFill>
                <a:srgbClr val="FF0000"/>
              </a:solidFill>
            </a:endParaRPr>
          </a:p>
          <a:p>
            <a:pPr indent="0" lvl="0" marL="0" rtl="0" algn="l">
              <a:lnSpc>
                <a:spcPct val="90000"/>
              </a:lnSpc>
              <a:spcBef>
                <a:spcPts val="0"/>
              </a:spcBef>
              <a:spcAft>
                <a:spcPts val="0"/>
              </a:spcAft>
              <a:buSzPct val="80923"/>
              <a:buNone/>
            </a:pPr>
            <a:r>
              <a:t/>
            </a:r>
            <a:endParaRPr b="1" sz="2224">
              <a:solidFill>
                <a:srgbClr val="FF0000"/>
              </a:solidFill>
              <a:latin typeface="Poppins"/>
              <a:ea typeface="Poppins"/>
              <a:cs typeface="Poppins"/>
              <a:sym typeface="Poppins"/>
            </a:endParaRPr>
          </a:p>
          <a:p>
            <a:pPr indent="0" lvl="0" marL="0" rtl="0" algn="l">
              <a:lnSpc>
                <a:spcPct val="90000"/>
              </a:lnSpc>
              <a:spcBef>
                <a:spcPts val="0"/>
              </a:spcBef>
              <a:spcAft>
                <a:spcPts val="0"/>
              </a:spcAft>
              <a:buSzPct val="80923"/>
              <a:buNone/>
            </a:pPr>
            <a:r>
              <a:rPr b="1" lang="en-US" sz="2224">
                <a:solidFill>
                  <a:srgbClr val="FF0000"/>
                </a:solidFill>
                <a:latin typeface="Poppins"/>
                <a:ea typeface="Poppins"/>
                <a:cs typeface="Poppins"/>
                <a:sym typeface="Poppins"/>
              </a:rPr>
              <a:t>Communication about drugs:</a:t>
            </a:r>
            <a:endParaRPr b="1" sz="3324">
              <a:solidFill>
                <a:srgbClr val="FF0000"/>
              </a:solidFill>
            </a:endParaRPr>
          </a:p>
          <a:p>
            <a:pPr indent="-376872" lvl="0" marL="457200" rtl="0" algn="l">
              <a:lnSpc>
                <a:spcPct val="90000"/>
              </a:lnSpc>
              <a:spcBef>
                <a:spcPts val="0"/>
              </a:spcBef>
              <a:spcAft>
                <a:spcPts val="0"/>
              </a:spcAft>
              <a:buClr>
                <a:srgbClr val="FF0000"/>
              </a:buClr>
              <a:buSzPct val="113487"/>
              <a:buFont typeface="Poppins"/>
              <a:buChar char="■"/>
            </a:pPr>
            <a:r>
              <a:rPr b="1" lang="en-US" sz="2224">
                <a:solidFill>
                  <a:srgbClr val="FF0000"/>
                </a:solidFill>
                <a:latin typeface="Poppins"/>
                <a:ea typeface="Poppins"/>
                <a:cs typeface="Poppins"/>
                <a:sym typeface="Poppins"/>
              </a:rPr>
              <a:t>Emojis</a:t>
            </a:r>
            <a:endParaRPr b="1" sz="3324">
              <a:solidFill>
                <a:srgbClr val="FF0000"/>
              </a:solidFill>
            </a:endParaRPr>
          </a:p>
          <a:p>
            <a:pPr indent="-376872" lvl="0" marL="457200" rtl="0" algn="l">
              <a:lnSpc>
                <a:spcPct val="90000"/>
              </a:lnSpc>
              <a:spcBef>
                <a:spcPts val="0"/>
              </a:spcBef>
              <a:spcAft>
                <a:spcPts val="0"/>
              </a:spcAft>
              <a:buClr>
                <a:srgbClr val="FF0000"/>
              </a:buClr>
              <a:buSzPct val="113487"/>
              <a:buFont typeface="Poppins"/>
              <a:buChar char="■"/>
            </a:pPr>
            <a:r>
              <a:rPr b="1" lang="en-US" sz="2224">
                <a:solidFill>
                  <a:srgbClr val="FF0000"/>
                </a:solidFill>
                <a:latin typeface="Poppins"/>
                <a:ea typeface="Poppins"/>
                <a:cs typeface="Poppins"/>
                <a:sym typeface="Poppins"/>
              </a:rPr>
              <a:t>#Hashtags</a:t>
            </a:r>
            <a:endParaRPr b="1" sz="2224">
              <a:solidFill>
                <a:srgbClr val="FF0000"/>
              </a:solidFill>
              <a:highlight>
                <a:schemeClr val="lt1"/>
              </a:highlight>
              <a:latin typeface="Poppins"/>
              <a:ea typeface="Poppins"/>
              <a:cs typeface="Poppins"/>
              <a:sym typeface="Poppins"/>
            </a:endParaRPr>
          </a:p>
          <a:p>
            <a:pPr indent="-228600" lvl="0" marL="457200" rtl="0" algn="l">
              <a:lnSpc>
                <a:spcPct val="90000"/>
              </a:lnSpc>
              <a:spcBef>
                <a:spcPts val="1000"/>
              </a:spcBef>
              <a:spcAft>
                <a:spcPts val="0"/>
              </a:spcAft>
              <a:buClr>
                <a:schemeClr val="dk1"/>
              </a:buClr>
              <a:buSzPct val="64285"/>
              <a:buNone/>
            </a:pPr>
            <a:r>
              <a:t/>
            </a:r>
            <a:endParaRPr/>
          </a:p>
        </p:txBody>
      </p:sp>
      <p:sp>
        <p:nvSpPr>
          <p:cNvPr id="347" name="Google Shape;347;p23"/>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fontScale="92500" lnSpcReduction="20000"/>
          </a:bodyPr>
          <a:lstStyle/>
          <a:p>
            <a:pPr indent="0" lvl="0" marL="0" rtl="0" algn="l">
              <a:lnSpc>
                <a:spcPct val="90000"/>
              </a:lnSpc>
              <a:spcBef>
                <a:spcPts val="0"/>
              </a:spcBef>
              <a:spcAft>
                <a:spcPts val="0"/>
              </a:spcAft>
              <a:buSzPct val="105882"/>
              <a:buNone/>
            </a:pPr>
            <a:r>
              <a:rPr b="1" lang="en-US" sz="1700">
                <a:solidFill>
                  <a:srgbClr val="0563C1"/>
                </a:solidFill>
                <a:latin typeface="Poppins"/>
                <a:ea typeface="Poppins"/>
                <a:cs typeface="Poppins"/>
                <a:sym typeface="Poppins"/>
              </a:rPr>
              <a:t>Algunas aplicaciones de las redes sociales son utilizadas por las organizaciones de tráfico de drogas para vender drogas ilegales: </a:t>
            </a:r>
            <a:endParaRPr/>
          </a:p>
          <a:p>
            <a:pPr indent="0" lvl="0" marL="0" rtl="0" algn="l">
              <a:lnSpc>
                <a:spcPct val="90000"/>
              </a:lnSpc>
              <a:spcBef>
                <a:spcPts val="0"/>
              </a:spcBef>
              <a:spcAft>
                <a:spcPts val="0"/>
              </a:spcAft>
              <a:buSzPct val="84410"/>
              <a:buNone/>
            </a:pPr>
            <a:r>
              <a:t/>
            </a:r>
            <a:endParaRPr b="1" sz="2132">
              <a:solidFill>
                <a:srgbClr val="FF0000"/>
              </a:solidFill>
              <a:latin typeface="Poppins"/>
              <a:ea typeface="Poppins"/>
              <a:cs typeface="Poppins"/>
              <a:sym typeface="Poppins"/>
            </a:endParaRPr>
          </a:p>
          <a:p>
            <a:pPr indent="-371474" lvl="0" marL="457200" rtl="0" algn="l">
              <a:lnSpc>
                <a:spcPct val="90000"/>
              </a:lnSpc>
              <a:spcBef>
                <a:spcPts val="0"/>
              </a:spcBef>
              <a:spcAft>
                <a:spcPts val="0"/>
              </a:spcAft>
              <a:buClr>
                <a:srgbClr val="FF0000"/>
              </a:buClr>
              <a:buSzPct val="114068"/>
              <a:buFont typeface="Poppins"/>
              <a:buChar char="■"/>
            </a:pPr>
            <a:r>
              <a:rPr b="1" lang="en-US" sz="2132">
                <a:solidFill>
                  <a:srgbClr val="FF0000"/>
                </a:solidFill>
                <a:latin typeface="Poppins"/>
                <a:ea typeface="Poppins"/>
                <a:cs typeface="Poppins"/>
                <a:sym typeface="Poppins"/>
              </a:rPr>
              <a:t>Instagram </a:t>
            </a:r>
            <a:endParaRPr b="1" sz="3232">
              <a:solidFill>
                <a:srgbClr val="FF0000"/>
              </a:solidFill>
            </a:endParaRPr>
          </a:p>
          <a:p>
            <a:pPr indent="-371474" lvl="0" marL="457200" rtl="0" algn="l">
              <a:lnSpc>
                <a:spcPct val="90000"/>
              </a:lnSpc>
              <a:spcBef>
                <a:spcPts val="0"/>
              </a:spcBef>
              <a:spcAft>
                <a:spcPts val="0"/>
              </a:spcAft>
              <a:buClr>
                <a:srgbClr val="FF0000"/>
              </a:buClr>
              <a:buSzPct val="114068"/>
              <a:buFont typeface="Poppins"/>
              <a:buChar char="■"/>
            </a:pPr>
            <a:r>
              <a:rPr b="1" lang="en-US" sz="2132">
                <a:solidFill>
                  <a:srgbClr val="FF0000"/>
                </a:solidFill>
                <a:latin typeface="Poppins"/>
                <a:ea typeface="Poppins"/>
                <a:cs typeface="Poppins"/>
                <a:sym typeface="Poppins"/>
              </a:rPr>
              <a:t>Snapchat </a:t>
            </a:r>
            <a:endParaRPr b="1" sz="3232">
              <a:solidFill>
                <a:srgbClr val="FF0000"/>
              </a:solidFill>
            </a:endParaRPr>
          </a:p>
          <a:p>
            <a:pPr indent="-371474" lvl="0" marL="457200" rtl="0" algn="l">
              <a:lnSpc>
                <a:spcPct val="90000"/>
              </a:lnSpc>
              <a:spcBef>
                <a:spcPts val="0"/>
              </a:spcBef>
              <a:spcAft>
                <a:spcPts val="0"/>
              </a:spcAft>
              <a:buClr>
                <a:srgbClr val="FF0000"/>
              </a:buClr>
              <a:buSzPct val="114068"/>
              <a:buFont typeface="Poppins"/>
              <a:buChar char="■"/>
            </a:pPr>
            <a:r>
              <a:rPr b="1" lang="en-US" sz="2132">
                <a:solidFill>
                  <a:srgbClr val="FF0000"/>
                </a:solidFill>
                <a:latin typeface="Poppins"/>
                <a:ea typeface="Poppins"/>
                <a:cs typeface="Poppins"/>
                <a:sym typeface="Poppins"/>
              </a:rPr>
              <a:t>TikTok</a:t>
            </a:r>
            <a:endParaRPr b="1" sz="3232">
              <a:solidFill>
                <a:srgbClr val="FF0000"/>
              </a:solidFill>
            </a:endParaRPr>
          </a:p>
          <a:p>
            <a:pPr indent="-371474" lvl="0" marL="457200" rtl="0" algn="l">
              <a:lnSpc>
                <a:spcPct val="90000"/>
              </a:lnSpc>
              <a:spcBef>
                <a:spcPts val="0"/>
              </a:spcBef>
              <a:spcAft>
                <a:spcPts val="0"/>
              </a:spcAft>
              <a:buClr>
                <a:srgbClr val="FF0000"/>
              </a:buClr>
              <a:buSzPct val="114068"/>
              <a:buFont typeface="Poppins"/>
              <a:buChar char="■"/>
            </a:pPr>
            <a:r>
              <a:rPr b="1" lang="en-US" sz="2132">
                <a:solidFill>
                  <a:srgbClr val="FF0000"/>
                </a:solidFill>
                <a:latin typeface="Poppins"/>
                <a:ea typeface="Poppins"/>
                <a:cs typeface="Poppins"/>
                <a:sym typeface="Poppins"/>
              </a:rPr>
              <a:t>Tumblr </a:t>
            </a:r>
            <a:endParaRPr b="1" sz="3232">
              <a:solidFill>
                <a:srgbClr val="FF0000"/>
              </a:solidFill>
            </a:endParaRPr>
          </a:p>
          <a:p>
            <a:pPr indent="-371474" lvl="0" marL="457200" rtl="0" algn="l">
              <a:lnSpc>
                <a:spcPct val="90000"/>
              </a:lnSpc>
              <a:spcBef>
                <a:spcPts val="0"/>
              </a:spcBef>
              <a:spcAft>
                <a:spcPts val="0"/>
              </a:spcAft>
              <a:buClr>
                <a:srgbClr val="FF0000"/>
              </a:buClr>
              <a:buSzPct val="114068"/>
              <a:buFont typeface="Poppins"/>
              <a:buChar char="■"/>
            </a:pPr>
            <a:r>
              <a:rPr b="1" lang="en-US" sz="2132">
                <a:solidFill>
                  <a:srgbClr val="FF0000"/>
                </a:solidFill>
                <a:latin typeface="Poppins"/>
                <a:ea typeface="Poppins"/>
                <a:cs typeface="Poppins"/>
                <a:sym typeface="Poppins"/>
              </a:rPr>
              <a:t>Twitch </a:t>
            </a:r>
            <a:endParaRPr b="1" sz="3232">
              <a:solidFill>
                <a:srgbClr val="FF0000"/>
              </a:solidFill>
            </a:endParaRPr>
          </a:p>
          <a:p>
            <a:pPr indent="-371474" lvl="0" marL="457200" rtl="0" algn="l">
              <a:lnSpc>
                <a:spcPct val="90000"/>
              </a:lnSpc>
              <a:spcBef>
                <a:spcPts val="0"/>
              </a:spcBef>
              <a:spcAft>
                <a:spcPts val="0"/>
              </a:spcAft>
              <a:buClr>
                <a:srgbClr val="FF0000"/>
              </a:buClr>
              <a:buSzPct val="114068"/>
              <a:buFont typeface="Poppins"/>
              <a:buChar char="■"/>
            </a:pPr>
            <a:r>
              <a:rPr b="1" lang="en-US" sz="2132">
                <a:solidFill>
                  <a:srgbClr val="FF0000"/>
                </a:solidFill>
                <a:latin typeface="Poppins"/>
                <a:ea typeface="Poppins"/>
                <a:cs typeface="Poppins"/>
                <a:sym typeface="Poppins"/>
              </a:rPr>
              <a:t>YouTube</a:t>
            </a:r>
            <a:endParaRPr b="1" sz="3232">
              <a:solidFill>
                <a:srgbClr val="FF0000"/>
              </a:solidFill>
            </a:endParaRPr>
          </a:p>
          <a:p>
            <a:pPr indent="0" lvl="0" marL="0" rtl="0" algn="l">
              <a:lnSpc>
                <a:spcPct val="90000"/>
              </a:lnSpc>
              <a:spcBef>
                <a:spcPts val="0"/>
              </a:spcBef>
              <a:spcAft>
                <a:spcPts val="0"/>
              </a:spcAft>
              <a:buSzPct val="84410"/>
              <a:buNone/>
            </a:pPr>
            <a:r>
              <a:t/>
            </a:r>
            <a:endParaRPr b="1" sz="2132">
              <a:solidFill>
                <a:srgbClr val="FF0000"/>
              </a:solidFill>
              <a:latin typeface="Poppins"/>
              <a:ea typeface="Poppins"/>
              <a:cs typeface="Poppins"/>
              <a:sym typeface="Poppins"/>
            </a:endParaRPr>
          </a:p>
          <a:p>
            <a:pPr indent="0" lvl="0" marL="0" rtl="0" algn="l">
              <a:lnSpc>
                <a:spcPct val="90000"/>
              </a:lnSpc>
              <a:spcBef>
                <a:spcPts val="0"/>
              </a:spcBef>
              <a:spcAft>
                <a:spcPts val="0"/>
              </a:spcAft>
              <a:buSzPct val="84410"/>
              <a:buNone/>
            </a:pPr>
            <a:r>
              <a:rPr b="1" lang="en-US" sz="2132">
                <a:solidFill>
                  <a:srgbClr val="FF0000"/>
                </a:solidFill>
                <a:latin typeface="Poppins"/>
                <a:ea typeface="Poppins"/>
                <a:cs typeface="Poppins"/>
                <a:sym typeface="Poppins"/>
              </a:rPr>
              <a:t>Comunicación sobre las drogas:</a:t>
            </a:r>
            <a:endParaRPr b="1" sz="3232">
              <a:solidFill>
                <a:srgbClr val="FF0000"/>
              </a:solidFill>
            </a:endParaRPr>
          </a:p>
          <a:p>
            <a:pPr indent="-371474" lvl="0" marL="457200" rtl="0" algn="l">
              <a:lnSpc>
                <a:spcPct val="90000"/>
              </a:lnSpc>
              <a:spcBef>
                <a:spcPts val="0"/>
              </a:spcBef>
              <a:spcAft>
                <a:spcPts val="0"/>
              </a:spcAft>
              <a:buClr>
                <a:srgbClr val="FF0000"/>
              </a:buClr>
              <a:buSzPct val="114068"/>
              <a:buFont typeface="Poppins"/>
              <a:buChar char="■"/>
            </a:pPr>
            <a:r>
              <a:rPr b="1" lang="en-US" sz="2132">
                <a:solidFill>
                  <a:srgbClr val="FF0000"/>
                </a:solidFill>
                <a:latin typeface="Poppins"/>
                <a:ea typeface="Poppins"/>
                <a:cs typeface="Poppins"/>
                <a:sym typeface="Poppins"/>
              </a:rPr>
              <a:t>Emojis</a:t>
            </a:r>
            <a:endParaRPr b="1" sz="3232">
              <a:solidFill>
                <a:srgbClr val="FF0000"/>
              </a:solidFill>
            </a:endParaRPr>
          </a:p>
          <a:p>
            <a:pPr indent="-371474" lvl="0" marL="457200" rtl="0" algn="l">
              <a:lnSpc>
                <a:spcPct val="90000"/>
              </a:lnSpc>
              <a:spcBef>
                <a:spcPts val="0"/>
              </a:spcBef>
              <a:spcAft>
                <a:spcPts val="0"/>
              </a:spcAft>
              <a:buClr>
                <a:srgbClr val="FF0000"/>
              </a:buClr>
              <a:buSzPct val="114068"/>
              <a:buFont typeface="Poppins"/>
              <a:buChar char="■"/>
            </a:pPr>
            <a:r>
              <a:rPr b="1" lang="en-US" sz="2132">
                <a:solidFill>
                  <a:srgbClr val="FF0000"/>
                </a:solidFill>
                <a:latin typeface="Poppins"/>
                <a:ea typeface="Poppins"/>
                <a:cs typeface="Poppins"/>
                <a:sym typeface="Poppins"/>
              </a:rPr>
              <a:t>#Hashtags</a:t>
            </a:r>
            <a:endParaRPr b="1" sz="3232">
              <a:solidFill>
                <a:srgbClr val="FF0000"/>
              </a:solidFill>
            </a:endParaRPr>
          </a:p>
          <a:p>
            <a:pPr indent="-228600" lvl="0" marL="457200" rtl="0" algn="l">
              <a:lnSpc>
                <a:spcPct val="90000"/>
              </a:lnSpc>
              <a:spcBef>
                <a:spcPts val="1000"/>
              </a:spcBef>
              <a:spcAft>
                <a:spcPts val="0"/>
              </a:spcAft>
              <a:buClr>
                <a:schemeClr val="dk1"/>
              </a:buClr>
              <a:buSzPct val="55685"/>
              <a:buNone/>
            </a:pPr>
            <a:r>
              <a:t/>
            </a:r>
            <a:endParaRPr b="1" sz="3232">
              <a:solidFill>
                <a:srgbClr val="FF0000"/>
              </a:solidFill>
            </a:endParaRPr>
          </a:p>
        </p:txBody>
      </p:sp>
      <p:pic>
        <p:nvPicPr>
          <p:cNvPr id="348" name="Google Shape;348;p23">
            <a:hlinkClick r:id="rId3"/>
          </p:cNvPr>
          <p:cNvPicPr preferRelativeResize="0"/>
          <p:nvPr/>
        </p:nvPicPr>
        <p:blipFill rotWithShape="1">
          <a:blip r:embed="rId4">
            <a:alphaModFix/>
          </a:blip>
          <a:srcRect b="0" l="0" r="0" t="17252"/>
          <a:stretch/>
        </p:blipFill>
        <p:spPr>
          <a:xfrm>
            <a:off x="9741543" y="3984206"/>
            <a:ext cx="2310246" cy="2790682"/>
          </a:xfrm>
          <a:prstGeom prst="rect">
            <a:avLst/>
          </a:prstGeom>
          <a:noFill/>
          <a:ln>
            <a:noFill/>
          </a:ln>
        </p:spPr>
      </p:pic>
      <p:sp>
        <p:nvSpPr>
          <p:cNvPr id="349" name="Google Shape;349;p23"/>
          <p:cNvSpPr txBox="1"/>
          <p:nvPr/>
        </p:nvSpPr>
        <p:spPr>
          <a:xfrm>
            <a:off x="838200" y="6176963"/>
            <a:ext cx="8492836"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DEA</a:t>
            </a:r>
            <a:endParaRPr/>
          </a:p>
          <a:p>
            <a:pPr indent="0" lvl="0" marL="0" marR="0" rtl="0" algn="l">
              <a:lnSpc>
                <a:spcPct val="100000"/>
              </a:lnSpc>
              <a:spcBef>
                <a:spcPts val="0"/>
              </a:spcBef>
              <a:spcAft>
                <a:spcPts val="0"/>
              </a:spcAft>
              <a:buClr>
                <a:srgbClr val="000000"/>
              </a:buClr>
              <a:buSzPts val="1400"/>
              <a:buFont typeface="Arial"/>
              <a:buNone/>
            </a:pPr>
            <a:r>
              <a:rPr b="0" i="0" lang="en-US" sz="1400" u="sng" cap="none" strike="noStrike">
                <a:solidFill>
                  <a:schemeClr val="hlink"/>
                </a:solidFill>
                <a:latin typeface="Calibri"/>
                <a:ea typeface="Calibri"/>
                <a:cs typeface="Calibri"/>
                <a:sym typeface="Calibri"/>
                <a:hlinkClick r:id="rId5"/>
              </a:rPr>
              <a:t>https://www.dea.gov/sites/default/files/2021-12/Emoji%20Drug%20Code%20PDF_Final.pdf</a:t>
            </a:r>
            <a:endParaRPr b="0" i="0" sz="1800" u="none" cap="none" strike="noStrike">
              <a:solidFill>
                <a:srgbClr val="000000"/>
              </a:solidFill>
              <a:latin typeface="Arial"/>
              <a:ea typeface="Arial"/>
              <a:cs typeface="Arial"/>
              <a:sym typeface="Arial"/>
            </a:endParaRPr>
          </a:p>
        </p:txBody>
      </p:sp>
      <p:pic>
        <p:nvPicPr>
          <p:cNvPr id="350" name="Google Shape;350;p23"/>
          <p:cNvPicPr preferRelativeResize="0"/>
          <p:nvPr/>
        </p:nvPicPr>
        <p:blipFill rotWithShape="1">
          <a:blip r:embed="rId6">
            <a:alphaModFix/>
          </a:blip>
          <a:srcRect b="0" l="0" r="0" t="0"/>
          <a:stretch/>
        </p:blipFill>
        <p:spPr>
          <a:xfrm>
            <a:off x="10438245" y="391960"/>
            <a:ext cx="1363180" cy="411172"/>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5" name="Shape 355"/>
        <p:cNvGrpSpPr/>
        <p:nvPr/>
      </p:nvGrpSpPr>
      <p:grpSpPr>
        <a:xfrm>
          <a:off x="0" y="0"/>
          <a:ext cx="0" cy="0"/>
          <a:chOff x="0" y="0"/>
          <a:chExt cx="0" cy="0"/>
        </a:xfrm>
      </p:grpSpPr>
      <p:sp>
        <p:nvSpPr>
          <p:cNvPr id="356" name="Google Shape;356;g2944ebda431_1_0"/>
          <p:cNvSpPr txBox="1"/>
          <p:nvPr>
            <p:ph type="title"/>
          </p:nvPr>
        </p:nvSpPr>
        <p:spPr>
          <a:xfrm>
            <a:off x="838200" y="365127"/>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Emojis Code</a:t>
            </a:r>
            <a:endParaRPr/>
          </a:p>
        </p:txBody>
      </p:sp>
      <p:pic>
        <p:nvPicPr>
          <p:cNvPr id="357" name="Google Shape;357;g2944ebda431_1_0">
            <a:hlinkClick r:id="rId3"/>
          </p:cNvPr>
          <p:cNvPicPr preferRelativeResize="0"/>
          <p:nvPr/>
        </p:nvPicPr>
        <p:blipFill rotWithShape="1">
          <a:blip r:embed="rId4">
            <a:alphaModFix/>
          </a:blip>
          <a:srcRect b="0" l="0" r="0" t="17252"/>
          <a:stretch/>
        </p:blipFill>
        <p:spPr>
          <a:xfrm>
            <a:off x="5576350" y="106750"/>
            <a:ext cx="6565675" cy="66002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62" name="Shape 362"/>
        <p:cNvGrpSpPr/>
        <p:nvPr/>
      </p:nvGrpSpPr>
      <p:grpSpPr>
        <a:xfrm>
          <a:off x="0" y="0"/>
          <a:ext cx="0" cy="0"/>
          <a:chOff x="0" y="0"/>
          <a:chExt cx="0" cy="0"/>
        </a:xfrm>
      </p:grpSpPr>
      <p:sp>
        <p:nvSpPr>
          <p:cNvPr id="363" name="Google Shape;363;p24"/>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1800"/>
              <a:buNone/>
            </a:pPr>
            <a:r>
              <a:rPr b="1" lang="en-US" sz="2800">
                <a:latin typeface="Poppins"/>
                <a:ea typeface="Poppins"/>
                <a:cs typeface="Poppins"/>
                <a:sym typeface="Poppins"/>
              </a:rPr>
              <a:t>Relationship between Social Media and Substance Use</a:t>
            </a:r>
            <a:br>
              <a:rPr b="1" lang="en-US" sz="2800">
                <a:latin typeface="Poppins"/>
                <a:ea typeface="Poppins"/>
                <a:cs typeface="Poppins"/>
                <a:sym typeface="Poppins"/>
              </a:rPr>
            </a:br>
            <a:r>
              <a:rPr b="1" lang="en-US" sz="2800">
                <a:latin typeface="Poppins"/>
                <a:ea typeface="Poppins"/>
                <a:cs typeface="Poppins"/>
                <a:sym typeface="Poppins"/>
              </a:rPr>
              <a:t>Relación Entre las Redes Sociales y el Uso de </a:t>
            </a:r>
            <a:r>
              <a:rPr b="1" lang="en-US" sz="2800"/>
              <a:t>S</a:t>
            </a:r>
            <a:r>
              <a:rPr b="1" lang="en-US" sz="2800">
                <a:latin typeface="Poppins"/>
                <a:ea typeface="Poppins"/>
                <a:cs typeface="Poppins"/>
                <a:sym typeface="Poppins"/>
              </a:rPr>
              <a:t>ustancias </a:t>
            </a:r>
            <a:endParaRPr sz="2800"/>
          </a:p>
        </p:txBody>
      </p:sp>
      <p:sp>
        <p:nvSpPr>
          <p:cNvPr id="364" name="Google Shape;364;p24"/>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p>
            <a:pPr indent="-355600" lvl="0" marL="457200" rtl="0" algn="l">
              <a:lnSpc>
                <a:spcPct val="115000"/>
              </a:lnSpc>
              <a:spcBef>
                <a:spcPts val="0"/>
              </a:spcBef>
              <a:spcAft>
                <a:spcPts val="0"/>
              </a:spcAft>
              <a:buClr>
                <a:srgbClr val="002177"/>
              </a:buClr>
              <a:buSzPts val="2000"/>
              <a:buFont typeface="Poppins"/>
              <a:buChar char="■"/>
            </a:pPr>
            <a:r>
              <a:rPr lang="en-US" sz="1300">
                <a:solidFill>
                  <a:srgbClr val="002177"/>
                </a:solidFill>
                <a:latin typeface="Poppins"/>
                <a:ea typeface="Poppins"/>
                <a:cs typeface="Poppins"/>
                <a:sym typeface="Poppins"/>
              </a:rPr>
              <a:t>Social networking sites offer new and dangerous opportunities for adolescents to be exposed to drugs.</a:t>
            </a:r>
            <a:endParaRPr/>
          </a:p>
          <a:p>
            <a:pPr indent="-355600" lvl="0" marL="457200" rtl="0" algn="l">
              <a:lnSpc>
                <a:spcPct val="115000"/>
              </a:lnSpc>
              <a:spcBef>
                <a:spcPts val="0"/>
              </a:spcBef>
              <a:spcAft>
                <a:spcPts val="0"/>
              </a:spcAft>
              <a:buClr>
                <a:srgbClr val="002177"/>
              </a:buClr>
              <a:buSzPts val="2000"/>
              <a:buFont typeface="Poppins"/>
              <a:buChar char="■"/>
            </a:pPr>
            <a:r>
              <a:rPr lang="en-US" sz="1300">
                <a:solidFill>
                  <a:srgbClr val="002177"/>
                </a:solidFill>
                <a:latin typeface="Poppins"/>
                <a:ea typeface="Poppins"/>
                <a:cs typeface="Poppins"/>
                <a:sym typeface="Poppins"/>
              </a:rPr>
              <a:t>Sites provide an environment where kids are exposed to famous, “influencer,” and normal people alike engaging in risky behaviors involving drugs and alcohol.</a:t>
            </a:r>
            <a:endParaRPr/>
          </a:p>
          <a:p>
            <a:pPr indent="-355600" lvl="0" marL="457200" rtl="0" algn="l">
              <a:lnSpc>
                <a:spcPct val="115000"/>
              </a:lnSpc>
              <a:spcBef>
                <a:spcPts val="0"/>
              </a:spcBef>
              <a:spcAft>
                <a:spcPts val="0"/>
              </a:spcAft>
              <a:buClr>
                <a:srgbClr val="002177"/>
              </a:buClr>
              <a:buSzPts val="2000"/>
              <a:buFont typeface="Poppins"/>
              <a:buChar char="■"/>
            </a:pPr>
            <a:r>
              <a:rPr lang="en-US" sz="1300">
                <a:solidFill>
                  <a:srgbClr val="002177"/>
                </a:solidFill>
                <a:latin typeface="Poppins"/>
                <a:ea typeface="Poppins"/>
                <a:cs typeface="Poppins"/>
                <a:sym typeface="Poppins"/>
              </a:rPr>
              <a:t>Frequently viewing sites with images of “kids drunk, passed out, or using drugs” normalizes the behavior for teens.</a:t>
            </a:r>
            <a:endParaRPr/>
          </a:p>
          <a:p>
            <a:pPr indent="-355600" lvl="0" marL="457200" rtl="0" algn="l">
              <a:lnSpc>
                <a:spcPct val="115000"/>
              </a:lnSpc>
              <a:spcBef>
                <a:spcPts val="0"/>
              </a:spcBef>
              <a:spcAft>
                <a:spcPts val="0"/>
              </a:spcAft>
              <a:buClr>
                <a:srgbClr val="002177"/>
              </a:buClr>
              <a:buSzPts val="2000"/>
              <a:buFont typeface="Poppins"/>
              <a:buChar char="■"/>
            </a:pPr>
            <a:r>
              <a:rPr lang="en-US" sz="1300">
                <a:solidFill>
                  <a:srgbClr val="002177"/>
                </a:solidFill>
                <a:latin typeface="Poppins"/>
                <a:ea typeface="Poppins"/>
                <a:cs typeface="Poppins"/>
                <a:sym typeface="Poppins"/>
              </a:rPr>
              <a:t>Teens are uniquely vulnerable to the effects of what they see on social media.</a:t>
            </a:r>
            <a:endParaRPr/>
          </a:p>
          <a:p>
            <a:pPr indent="-228600" lvl="0" marL="457200" rtl="0" algn="l">
              <a:lnSpc>
                <a:spcPct val="90000"/>
              </a:lnSpc>
              <a:spcBef>
                <a:spcPts val="1000"/>
              </a:spcBef>
              <a:spcAft>
                <a:spcPts val="0"/>
              </a:spcAft>
              <a:buClr>
                <a:schemeClr val="dk1"/>
              </a:buClr>
              <a:buSzPts val="1800"/>
              <a:buNone/>
            </a:pPr>
            <a:r>
              <a:t/>
            </a:r>
            <a:endParaRPr/>
          </a:p>
        </p:txBody>
      </p:sp>
      <p:sp>
        <p:nvSpPr>
          <p:cNvPr id="365" name="Google Shape;365;p24"/>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fontScale="55000" lnSpcReduction="20000"/>
          </a:bodyPr>
          <a:lstStyle/>
          <a:p>
            <a:pPr indent="-355600" lvl="0" marL="457200" rtl="0" algn="l">
              <a:lnSpc>
                <a:spcPct val="115000"/>
              </a:lnSpc>
              <a:spcBef>
                <a:spcPts val="0"/>
              </a:spcBef>
              <a:spcAft>
                <a:spcPts val="0"/>
              </a:spcAft>
              <a:buClr>
                <a:srgbClr val="002177"/>
              </a:buClr>
              <a:buSzPct val="129870"/>
              <a:buFont typeface="Poppins"/>
              <a:buChar char="■"/>
            </a:pPr>
            <a:r>
              <a:rPr lang="en-US">
                <a:solidFill>
                  <a:srgbClr val="002177"/>
                </a:solidFill>
                <a:latin typeface="Poppins"/>
                <a:ea typeface="Poppins"/>
                <a:cs typeface="Poppins"/>
                <a:sym typeface="Poppins"/>
              </a:rPr>
              <a:t>Los sitios de las redes sociales ofrecen nuevas y peligrosas oportunidades para que los adolescentes sean expuestos a las drogas.</a:t>
            </a:r>
            <a:endParaRPr/>
          </a:p>
          <a:p>
            <a:pPr indent="-355600" lvl="0" marL="457200" rtl="0" algn="l">
              <a:lnSpc>
                <a:spcPct val="115000"/>
              </a:lnSpc>
              <a:spcBef>
                <a:spcPts val="0"/>
              </a:spcBef>
              <a:spcAft>
                <a:spcPts val="0"/>
              </a:spcAft>
              <a:buClr>
                <a:srgbClr val="002177"/>
              </a:buClr>
              <a:buSzPct val="129870"/>
              <a:buFont typeface="Poppins"/>
              <a:buChar char="■"/>
            </a:pPr>
            <a:r>
              <a:rPr lang="en-US">
                <a:solidFill>
                  <a:srgbClr val="002177"/>
                </a:solidFill>
                <a:latin typeface="Poppins"/>
                <a:ea typeface="Poppins"/>
                <a:cs typeface="Poppins"/>
                <a:sym typeface="Poppins"/>
              </a:rPr>
              <a:t>Los sitios proveen un entorno en el que los niños son expuestos a famosos, influencers y personas normales al igual que demuestran comportamientos riesgosos con las drogas y alcohol.</a:t>
            </a:r>
            <a:endParaRPr/>
          </a:p>
          <a:p>
            <a:pPr indent="-355600" lvl="0" marL="457200" rtl="0" algn="l">
              <a:lnSpc>
                <a:spcPct val="115000"/>
              </a:lnSpc>
              <a:spcBef>
                <a:spcPts val="0"/>
              </a:spcBef>
              <a:spcAft>
                <a:spcPts val="0"/>
              </a:spcAft>
              <a:buClr>
                <a:srgbClr val="002177"/>
              </a:buClr>
              <a:buSzPct val="129870"/>
              <a:buFont typeface="Poppins"/>
              <a:buChar char="■"/>
            </a:pPr>
            <a:r>
              <a:rPr lang="en-US">
                <a:solidFill>
                  <a:srgbClr val="002177"/>
                </a:solidFill>
                <a:latin typeface="Poppins"/>
                <a:ea typeface="Poppins"/>
                <a:cs typeface="Poppins"/>
                <a:sym typeface="Poppins"/>
              </a:rPr>
              <a:t>Ver con mayor frecuencia sitios con imágenes de “jóvenes borrachos, desmallados, o usando drogas” normaliza el comportamiento de los jóvenes.</a:t>
            </a:r>
            <a:endParaRPr/>
          </a:p>
          <a:p>
            <a:pPr indent="-355600" lvl="0" marL="457200" rtl="0" algn="l">
              <a:lnSpc>
                <a:spcPct val="115000"/>
              </a:lnSpc>
              <a:spcBef>
                <a:spcPts val="0"/>
              </a:spcBef>
              <a:spcAft>
                <a:spcPts val="0"/>
              </a:spcAft>
              <a:buClr>
                <a:srgbClr val="002177"/>
              </a:buClr>
              <a:buSzPct val="129870"/>
              <a:buFont typeface="Poppins"/>
              <a:buChar char="■"/>
            </a:pPr>
            <a:r>
              <a:rPr lang="en-US">
                <a:solidFill>
                  <a:srgbClr val="002177"/>
                </a:solidFill>
                <a:latin typeface="Poppins"/>
                <a:ea typeface="Poppins"/>
                <a:cs typeface="Poppins"/>
                <a:sym typeface="Poppins"/>
              </a:rPr>
              <a:t>Los adolescentes son específicamente vulnerables a los efectos de lo que ven en las redes sociales.</a:t>
            </a:r>
            <a:endParaRPr/>
          </a:p>
          <a:p>
            <a:pPr indent="-228600" lvl="0" marL="457200" rtl="0" algn="l">
              <a:lnSpc>
                <a:spcPct val="90000"/>
              </a:lnSpc>
              <a:spcBef>
                <a:spcPts val="1000"/>
              </a:spcBef>
              <a:spcAft>
                <a:spcPts val="0"/>
              </a:spcAft>
              <a:buClr>
                <a:schemeClr val="dk1"/>
              </a:buClr>
              <a:buSzPct val="116883"/>
              <a:buNone/>
            </a:pPr>
            <a:r>
              <a:t/>
            </a:r>
            <a:endParaRPr/>
          </a:p>
        </p:txBody>
      </p:sp>
      <p:sp>
        <p:nvSpPr>
          <p:cNvPr id="366" name="Google Shape;366;p24"/>
          <p:cNvSpPr txBox="1"/>
          <p:nvPr/>
        </p:nvSpPr>
        <p:spPr>
          <a:xfrm>
            <a:off x="1207906" y="4518735"/>
            <a:ext cx="3842400" cy="1294800"/>
          </a:xfrm>
          <a:prstGeom prst="rect">
            <a:avLst/>
          </a:prstGeom>
          <a:solidFill>
            <a:srgbClr val="FF9900"/>
          </a:solid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chemeClr val="lt1"/>
                </a:solidFill>
                <a:latin typeface="Poppins"/>
                <a:ea typeface="Poppins"/>
                <a:cs typeface="Poppins"/>
                <a:sym typeface="Poppins"/>
              </a:rPr>
              <a:t>Recent studies show that 75% of teenagers seeing photos on social networking sites of other young people smoking weed or drinking alcohol encourages them to experiment in the same way.</a:t>
            </a:r>
            <a:endParaRPr b="1" i="0" sz="1200" u="none" cap="none" strike="noStrike">
              <a:solidFill>
                <a:schemeClr val="lt1"/>
              </a:solidFill>
              <a:latin typeface="Poppins"/>
              <a:ea typeface="Poppins"/>
              <a:cs typeface="Poppins"/>
              <a:sym typeface="Poppins"/>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Gill Sans"/>
              <a:ea typeface="Gill Sans"/>
              <a:cs typeface="Gill Sans"/>
              <a:sym typeface="Gill Sans"/>
            </a:endParaRPr>
          </a:p>
        </p:txBody>
      </p:sp>
      <p:sp>
        <p:nvSpPr>
          <p:cNvPr id="367" name="Google Shape;367;p24"/>
          <p:cNvSpPr txBox="1"/>
          <p:nvPr/>
        </p:nvSpPr>
        <p:spPr>
          <a:xfrm>
            <a:off x="8252942" y="5017098"/>
            <a:ext cx="3842400" cy="1294800"/>
          </a:xfrm>
          <a:prstGeom prst="rect">
            <a:avLst/>
          </a:prstGeom>
          <a:solidFill>
            <a:srgbClr val="FF9900"/>
          </a:solid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chemeClr val="lt1"/>
                </a:solidFill>
                <a:latin typeface="Poppins"/>
                <a:ea typeface="Poppins"/>
                <a:cs typeface="Poppins"/>
                <a:sym typeface="Poppins"/>
              </a:rPr>
              <a:t>Estudios recientes demuestran que 75% de los adolescentes que ven fotos en los sitios de las redes sociales de otros jóvenes fumando marihuana o bebiendo alcohol los motiva a experimentar en maneras similares.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Gill Sans"/>
              <a:ea typeface="Gill Sans"/>
              <a:cs typeface="Gill Sans"/>
              <a:sym typeface="Gill Sans"/>
            </a:endParaRPr>
          </a:p>
        </p:txBody>
      </p:sp>
      <p:sp>
        <p:nvSpPr>
          <p:cNvPr id="368" name="Google Shape;368;p24"/>
          <p:cNvSpPr txBox="1"/>
          <p:nvPr/>
        </p:nvSpPr>
        <p:spPr>
          <a:xfrm>
            <a:off x="535132" y="6138930"/>
            <a:ext cx="7717810" cy="70788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00"/>
              <a:buFont typeface="Arial"/>
              <a:buNone/>
            </a:pPr>
            <a:r>
              <a:rPr b="0" i="0" lang="en-US" sz="1000" u="none" cap="none" strike="noStrike">
                <a:solidFill>
                  <a:schemeClr val="dk1"/>
                </a:solidFill>
                <a:latin typeface="Poppins"/>
                <a:ea typeface="Poppins"/>
                <a:cs typeface="Poppins"/>
                <a:sym typeface="Poppins"/>
              </a:rPr>
              <a:t>Addiction Center: The Guide for Addiction and Recovery</a:t>
            </a:r>
            <a:endParaRPr/>
          </a:p>
          <a:p>
            <a:pPr indent="0" lvl="0" marL="0" marR="0" rtl="0" algn="l">
              <a:lnSpc>
                <a:spcPct val="100000"/>
              </a:lnSpc>
              <a:spcBef>
                <a:spcPts val="0"/>
              </a:spcBef>
              <a:spcAft>
                <a:spcPts val="0"/>
              </a:spcAft>
              <a:buClr>
                <a:srgbClr val="000000"/>
              </a:buClr>
              <a:buSzPts val="1000"/>
              <a:buFont typeface="Arial"/>
              <a:buNone/>
            </a:pPr>
            <a:r>
              <a:rPr b="0" i="0" lang="en-US" sz="1000" u="sng" cap="none" strike="noStrike">
                <a:solidFill>
                  <a:schemeClr val="hlink"/>
                </a:solidFill>
                <a:latin typeface="Poppins"/>
                <a:ea typeface="Poppins"/>
                <a:cs typeface="Poppins"/>
                <a:sym typeface="Poppins"/>
                <a:hlinkClick r:id="rId3"/>
              </a:rPr>
              <a:t>https://www.addictioncenter.com/community/social-media-teen-drug-use/</a:t>
            </a:r>
            <a:endParaRPr b="0" i="0" sz="1000" u="none" cap="none" strike="noStrike">
              <a:solidFill>
                <a:schemeClr val="dk1"/>
              </a:solidFill>
              <a:latin typeface="Poppins"/>
              <a:ea typeface="Poppins"/>
              <a:cs typeface="Poppins"/>
              <a:sym typeface="Poppins"/>
            </a:endParaRPr>
          </a:p>
          <a:p>
            <a:pPr indent="0" lvl="0" marL="0" marR="0" rtl="0" algn="l">
              <a:lnSpc>
                <a:spcPct val="100000"/>
              </a:lnSpc>
              <a:spcBef>
                <a:spcPts val="0"/>
              </a:spcBef>
              <a:spcAft>
                <a:spcPts val="0"/>
              </a:spcAft>
              <a:buClr>
                <a:srgbClr val="000000"/>
              </a:buClr>
              <a:buSzPts val="1000"/>
              <a:buFont typeface="Arial"/>
              <a:buNone/>
            </a:pPr>
            <a:r>
              <a:rPr b="0" i="0" lang="en-US" sz="1000" u="none" cap="none" strike="noStrike">
                <a:solidFill>
                  <a:schemeClr val="dk1"/>
                </a:solidFill>
                <a:latin typeface="Poppins"/>
                <a:ea typeface="Poppins"/>
                <a:cs typeface="Poppins"/>
                <a:sym typeface="Poppins"/>
              </a:rPr>
              <a:t>Drugfree.org: Partnership to End Addiction:</a:t>
            </a:r>
            <a:endParaRPr/>
          </a:p>
          <a:p>
            <a:pPr indent="0" lvl="0" marL="0" marR="0" rtl="0" algn="l">
              <a:lnSpc>
                <a:spcPct val="100000"/>
              </a:lnSpc>
              <a:spcBef>
                <a:spcPts val="0"/>
              </a:spcBef>
              <a:spcAft>
                <a:spcPts val="0"/>
              </a:spcAft>
              <a:buClr>
                <a:srgbClr val="000000"/>
              </a:buClr>
              <a:buSzPts val="1000"/>
              <a:buFont typeface="Arial"/>
              <a:buNone/>
            </a:pPr>
            <a:r>
              <a:rPr b="0" i="0" lang="en-US" sz="1000" u="sng" cap="none" strike="noStrike">
                <a:solidFill>
                  <a:schemeClr val="hlink"/>
                </a:solidFill>
                <a:latin typeface="Poppins"/>
                <a:ea typeface="Poppins"/>
                <a:cs typeface="Poppins"/>
                <a:sym typeface="Poppins"/>
                <a:hlinkClick r:id="rId4"/>
              </a:rPr>
              <a:t>https://drugfree.org/</a:t>
            </a:r>
            <a:endParaRPr b="0" i="0" sz="1000" u="none" cap="none" strike="noStrike">
              <a:solidFill>
                <a:srgbClr val="000000"/>
              </a:solidFill>
              <a:latin typeface="Arial"/>
              <a:ea typeface="Arial"/>
              <a:cs typeface="Arial"/>
              <a:sym typeface="Arial"/>
            </a:endParaRPr>
          </a:p>
        </p:txBody>
      </p:sp>
      <p:pic>
        <p:nvPicPr>
          <p:cNvPr id="369" name="Google Shape;369;p24"/>
          <p:cNvPicPr preferRelativeResize="0"/>
          <p:nvPr/>
        </p:nvPicPr>
        <p:blipFill rotWithShape="1">
          <a:blip r:embed="rId5">
            <a:alphaModFix/>
          </a:blip>
          <a:srcRect b="0" l="0" r="0" t="7089"/>
          <a:stretch/>
        </p:blipFill>
        <p:spPr>
          <a:xfrm>
            <a:off x="5870604" y="5356595"/>
            <a:ext cx="2005706" cy="1294800"/>
          </a:xfrm>
          <a:prstGeom prst="rect">
            <a:avLst/>
          </a:prstGeom>
          <a:noFill/>
          <a:ln>
            <a:noFill/>
          </a:ln>
        </p:spPr>
      </p:pic>
      <p:pic>
        <p:nvPicPr>
          <p:cNvPr id="370" name="Google Shape;370;p24"/>
          <p:cNvPicPr preferRelativeResize="0"/>
          <p:nvPr/>
        </p:nvPicPr>
        <p:blipFill rotWithShape="1">
          <a:blip r:embed="rId6">
            <a:alphaModFix/>
          </a:blip>
          <a:srcRect b="0" l="0" r="0" t="0"/>
          <a:stretch/>
        </p:blipFill>
        <p:spPr>
          <a:xfrm>
            <a:off x="10672210" y="161340"/>
            <a:ext cx="1363180" cy="411172"/>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4" name="Shape 374"/>
        <p:cNvGrpSpPr/>
        <p:nvPr/>
      </p:nvGrpSpPr>
      <p:grpSpPr>
        <a:xfrm>
          <a:off x="0" y="0"/>
          <a:ext cx="0" cy="0"/>
          <a:chOff x="0" y="0"/>
          <a:chExt cx="0" cy="0"/>
        </a:xfrm>
      </p:grpSpPr>
      <p:pic>
        <p:nvPicPr>
          <p:cNvPr id="375" name="Google Shape;375;g25b7b99e7ac_0_213"/>
          <p:cNvPicPr preferRelativeResize="0"/>
          <p:nvPr/>
        </p:nvPicPr>
        <p:blipFill rotWithShape="1">
          <a:blip r:embed="rId3">
            <a:alphaModFix/>
          </a:blip>
          <a:srcRect b="0" l="0" r="0" t="0"/>
          <a:stretch/>
        </p:blipFill>
        <p:spPr>
          <a:xfrm>
            <a:off x="10438245" y="391960"/>
            <a:ext cx="1363180" cy="411172"/>
          </a:xfrm>
          <a:prstGeom prst="rect">
            <a:avLst/>
          </a:prstGeom>
          <a:noFill/>
          <a:ln>
            <a:noFill/>
          </a:ln>
        </p:spPr>
      </p:pic>
      <p:sp>
        <p:nvSpPr>
          <p:cNvPr id="376" name="Google Shape;376;g25b7b99e7ac_0_213"/>
          <p:cNvSpPr txBox="1"/>
          <p:nvPr/>
        </p:nvSpPr>
        <p:spPr>
          <a:xfrm>
            <a:off x="2039850" y="1070832"/>
            <a:ext cx="7629600" cy="2031295"/>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rgbClr val="002177"/>
                </a:solidFill>
                <a:latin typeface="Poppins"/>
                <a:ea typeface="Poppins"/>
                <a:cs typeface="Poppins"/>
                <a:sym typeface="Poppins"/>
              </a:rPr>
              <a:t>Fentanyl</a:t>
            </a:r>
            <a:endParaRPr/>
          </a:p>
          <a:p>
            <a:pPr indent="0" lvl="0" marL="0" marR="0" rtl="0" algn="ctr">
              <a:lnSpc>
                <a:spcPct val="100000"/>
              </a:lnSpc>
              <a:spcBef>
                <a:spcPts val="0"/>
              </a:spcBef>
              <a:spcAft>
                <a:spcPts val="0"/>
              </a:spcAft>
              <a:buNone/>
            </a:pPr>
            <a:r>
              <a:rPr b="1" i="0" lang="en-US" sz="4000" u="none" cap="none" strike="noStrike">
                <a:solidFill>
                  <a:srgbClr val="002177"/>
                </a:solidFill>
                <a:latin typeface="Poppins"/>
                <a:ea typeface="Poppins"/>
                <a:cs typeface="Poppins"/>
                <a:sym typeface="Poppins"/>
              </a:rPr>
              <a:t>Fentanilo</a:t>
            </a:r>
            <a:endParaRPr/>
          </a:p>
          <a:p>
            <a:pPr indent="0" lvl="0" marL="0" marR="0" rtl="0" algn="ctr">
              <a:lnSpc>
                <a:spcPct val="100000"/>
              </a:lnSpc>
              <a:spcBef>
                <a:spcPts val="0"/>
              </a:spcBef>
              <a:spcAft>
                <a:spcPts val="0"/>
              </a:spcAft>
              <a:buClr>
                <a:srgbClr val="000000"/>
              </a:buClr>
              <a:buSzPts val="4000"/>
              <a:buFont typeface="Arial"/>
              <a:buNone/>
            </a:pPr>
            <a:r>
              <a:t/>
            </a:r>
            <a:endParaRPr b="0" i="0" sz="4000" u="none" cap="none" strike="noStrike">
              <a:solidFill>
                <a:schemeClr val="dk1"/>
              </a:solidFill>
              <a:latin typeface="Poppins"/>
              <a:ea typeface="Poppins"/>
              <a:cs typeface="Poppins"/>
              <a:sym typeface="Poppins"/>
            </a:endParaRPr>
          </a:p>
        </p:txBody>
      </p:sp>
      <p:sp>
        <p:nvSpPr>
          <p:cNvPr id="377" name="Google Shape;377;g25b7b99e7ac_0_213"/>
          <p:cNvSpPr txBox="1"/>
          <p:nvPr/>
        </p:nvSpPr>
        <p:spPr>
          <a:xfrm>
            <a:off x="435000" y="5864825"/>
            <a:ext cx="11322000" cy="646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800"/>
              <a:buFont typeface="Arial"/>
              <a:buNone/>
            </a:pPr>
            <a:r>
              <a:rPr b="0" i="0" lang="en-US" sz="800" u="none" cap="none" strike="noStrike">
                <a:solidFill>
                  <a:srgbClr val="000000"/>
                </a:solidFill>
                <a:latin typeface="Arial"/>
                <a:ea typeface="Arial"/>
                <a:cs typeface="Arial"/>
                <a:sym typeface="Arial"/>
              </a:rPr>
              <a:t>LAUSD Office of the Chief Medical Director</a:t>
            </a:r>
            <a:endParaRPr b="0" i="0" sz="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800"/>
              <a:buFont typeface="Arial"/>
              <a:buNone/>
            </a:pPr>
            <a:r>
              <a:rPr b="0" i="0" lang="en-US" sz="800" u="sng" cap="none" strike="noStrike">
                <a:solidFill>
                  <a:schemeClr val="hlink"/>
                </a:solidFill>
                <a:latin typeface="Arial"/>
                <a:ea typeface="Arial"/>
                <a:cs typeface="Arial"/>
                <a:sym typeface="Arial"/>
                <a:hlinkClick r:id="rId4"/>
              </a:rPr>
              <a:t>https://www.lausd.org/Page/18694</a:t>
            </a:r>
            <a:endParaRPr b="0" i="0" sz="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378" name="Google Shape;378;g25b7b99e7ac_0_213"/>
          <p:cNvPicPr preferRelativeResize="0"/>
          <p:nvPr/>
        </p:nvPicPr>
        <p:blipFill rotWithShape="1">
          <a:blip r:embed="rId5">
            <a:alphaModFix/>
          </a:blip>
          <a:srcRect b="0" l="0" r="0" t="0"/>
          <a:stretch/>
        </p:blipFill>
        <p:spPr>
          <a:xfrm>
            <a:off x="1492125" y="2421950"/>
            <a:ext cx="9144000" cy="277652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3" name="Shape 383"/>
        <p:cNvGrpSpPr/>
        <p:nvPr/>
      </p:nvGrpSpPr>
      <p:grpSpPr>
        <a:xfrm>
          <a:off x="0" y="0"/>
          <a:ext cx="0" cy="0"/>
          <a:chOff x="0" y="0"/>
          <a:chExt cx="0" cy="0"/>
        </a:xfrm>
      </p:grpSpPr>
      <p:sp>
        <p:nvSpPr>
          <p:cNvPr id="384" name="Google Shape;384;p25"/>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SzPct val="50000"/>
              <a:buNone/>
            </a:pPr>
            <a:br>
              <a:rPr b="1" lang="en-US" sz="4000">
                <a:solidFill>
                  <a:srgbClr val="002177"/>
                </a:solidFill>
                <a:latin typeface="Poppins"/>
                <a:ea typeface="Poppins"/>
                <a:cs typeface="Poppins"/>
                <a:sym typeface="Poppins"/>
              </a:rPr>
            </a:br>
            <a:r>
              <a:rPr b="1" lang="en-US" sz="3600"/>
              <a:t>What is Fentanyl?</a:t>
            </a:r>
            <a:br>
              <a:rPr b="1" lang="en-US" sz="3600"/>
            </a:br>
            <a:r>
              <a:rPr b="1" lang="en-US" sz="3600"/>
              <a:t>¿Qué es el Fentanilo?</a:t>
            </a:r>
            <a:br>
              <a:rPr b="1" lang="en-US" sz="4000">
                <a:solidFill>
                  <a:srgbClr val="002177"/>
                </a:solidFill>
                <a:latin typeface="Poppins"/>
                <a:ea typeface="Poppins"/>
                <a:cs typeface="Poppins"/>
                <a:sym typeface="Poppins"/>
              </a:rPr>
            </a:br>
            <a:endParaRPr/>
          </a:p>
        </p:txBody>
      </p:sp>
      <p:sp>
        <p:nvSpPr>
          <p:cNvPr id="385" name="Google Shape;385;p25"/>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p>
            <a:pPr indent="-355600" lvl="0" marL="457200" marR="0" rtl="0" algn="l">
              <a:lnSpc>
                <a:spcPct val="115000"/>
              </a:lnSpc>
              <a:spcBef>
                <a:spcPts val="1400"/>
              </a:spcBef>
              <a:spcAft>
                <a:spcPts val="0"/>
              </a:spcAft>
              <a:buClr>
                <a:srgbClr val="FF0000"/>
              </a:buClr>
              <a:buSzPts val="2000"/>
              <a:buFont typeface="Poppins"/>
              <a:buChar char="■"/>
            </a:pPr>
            <a:r>
              <a:rPr b="1" i="0" lang="en-US" sz="1500" u="none" cap="none" strike="noStrike">
                <a:latin typeface="Poppins"/>
                <a:ea typeface="Poppins"/>
                <a:cs typeface="Poppins"/>
                <a:sym typeface="Poppins"/>
              </a:rPr>
              <a:t>Synthetic, man-made,</a:t>
            </a:r>
            <a:r>
              <a:rPr b="1" i="0" lang="en-US" sz="1500" u="none" cap="none" strike="noStrike">
                <a:solidFill>
                  <a:srgbClr val="FF0000"/>
                </a:solidFill>
                <a:latin typeface="Poppins"/>
                <a:ea typeface="Poppins"/>
                <a:cs typeface="Poppins"/>
                <a:sym typeface="Poppins"/>
              </a:rPr>
              <a:t> opioid much more potent than heroin and morphine</a:t>
            </a:r>
            <a:endParaRPr b="1">
              <a:solidFill>
                <a:srgbClr val="FF0000"/>
              </a:solidFill>
            </a:endParaRPr>
          </a:p>
          <a:p>
            <a:pPr indent="-355600" lvl="0" marL="457200" marR="0" rtl="0" algn="l">
              <a:lnSpc>
                <a:spcPct val="115000"/>
              </a:lnSpc>
              <a:spcBef>
                <a:spcPts val="0"/>
              </a:spcBef>
              <a:spcAft>
                <a:spcPts val="0"/>
              </a:spcAft>
              <a:buClr>
                <a:srgbClr val="000000"/>
              </a:buClr>
              <a:buSzPts val="2000"/>
              <a:buFont typeface="Poppins"/>
              <a:buChar char="■"/>
            </a:pPr>
            <a:r>
              <a:rPr b="1" i="0" lang="en-US" sz="1500" u="none" cap="none" strike="noStrike">
                <a:solidFill>
                  <a:srgbClr val="000000"/>
                </a:solidFill>
                <a:latin typeface="Poppins"/>
                <a:ea typeface="Poppins"/>
                <a:cs typeface="Poppins"/>
                <a:sym typeface="Poppins"/>
              </a:rPr>
              <a:t>Prescribed and/or illegal drug</a:t>
            </a:r>
            <a:endParaRPr b="1">
              <a:solidFill>
                <a:srgbClr val="000000"/>
              </a:solidFill>
            </a:endParaRPr>
          </a:p>
          <a:p>
            <a:pPr indent="-355600" lvl="0" marL="457200" marR="0" rtl="0" algn="l">
              <a:lnSpc>
                <a:spcPct val="115000"/>
              </a:lnSpc>
              <a:spcBef>
                <a:spcPts val="0"/>
              </a:spcBef>
              <a:spcAft>
                <a:spcPts val="0"/>
              </a:spcAft>
              <a:buSzPts val="2000"/>
              <a:buFont typeface="Poppins"/>
              <a:buChar char="■"/>
            </a:pPr>
            <a:r>
              <a:rPr b="1" i="0" lang="en-US" sz="1500" u="none" cap="none" strike="noStrike">
                <a:latin typeface="Poppins"/>
                <a:ea typeface="Poppins"/>
                <a:cs typeface="Poppins"/>
                <a:sym typeface="Poppins"/>
              </a:rPr>
              <a:t>Tasteless and odorless</a:t>
            </a:r>
            <a:endParaRPr b="1"/>
          </a:p>
          <a:p>
            <a:pPr indent="-355600" lvl="0" marL="457200" marR="0" rtl="0" algn="l">
              <a:lnSpc>
                <a:spcPct val="115000"/>
              </a:lnSpc>
              <a:spcBef>
                <a:spcPts val="0"/>
              </a:spcBef>
              <a:spcAft>
                <a:spcPts val="0"/>
              </a:spcAft>
              <a:buSzPts val="2000"/>
              <a:buFont typeface="Poppins"/>
              <a:buChar char="■"/>
            </a:pPr>
            <a:r>
              <a:rPr b="1" i="0" lang="en-US" sz="1500" u="none" cap="none" strike="noStrike">
                <a:latin typeface="Poppins"/>
                <a:ea typeface="Poppins"/>
                <a:cs typeface="Poppins"/>
                <a:sym typeface="Poppins"/>
              </a:rPr>
              <a:t>Mixed with other drugs and laced in </a:t>
            </a:r>
            <a:r>
              <a:rPr b="1" lang="en-US" sz="1500">
                <a:latin typeface="Poppins"/>
                <a:ea typeface="Poppins"/>
                <a:cs typeface="Poppins"/>
                <a:sym typeface="Poppins"/>
              </a:rPr>
              <a:t>counterfeit</a:t>
            </a:r>
            <a:r>
              <a:rPr b="1" i="0" lang="en-US" sz="1500" u="none" cap="none" strike="noStrike">
                <a:latin typeface="Poppins"/>
                <a:ea typeface="Poppins"/>
                <a:cs typeface="Poppins"/>
                <a:sym typeface="Poppins"/>
              </a:rPr>
              <a:t> pills</a:t>
            </a:r>
            <a:endParaRPr b="1"/>
          </a:p>
          <a:p>
            <a:pPr indent="-355600" lvl="0" marL="457200" marR="0" rtl="0" algn="l">
              <a:lnSpc>
                <a:spcPct val="115000"/>
              </a:lnSpc>
              <a:spcBef>
                <a:spcPts val="0"/>
              </a:spcBef>
              <a:spcAft>
                <a:spcPts val="0"/>
              </a:spcAft>
              <a:buClr>
                <a:srgbClr val="434343"/>
              </a:buClr>
              <a:buSzPts val="2000"/>
              <a:buFont typeface="Poppins"/>
              <a:buChar char="■"/>
            </a:pPr>
            <a:r>
              <a:rPr b="1" lang="en-US" sz="1500">
                <a:solidFill>
                  <a:srgbClr val="434343"/>
                </a:solidFill>
                <a:latin typeface="Poppins"/>
                <a:ea typeface="Poppins"/>
                <a:cs typeface="Poppins"/>
                <a:sym typeface="Poppins"/>
              </a:rPr>
              <a:t>“Rainbow” fentanyl</a:t>
            </a:r>
            <a:endParaRPr b="1">
              <a:solidFill>
                <a:srgbClr val="434343"/>
              </a:solidFill>
            </a:endParaRPr>
          </a:p>
          <a:p>
            <a:pPr indent="-355600" lvl="0" marL="457200" marR="0" rtl="0" algn="l">
              <a:lnSpc>
                <a:spcPct val="115000"/>
              </a:lnSpc>
              <a:spcBef>
                <a:spcPts val="0"/>
              </a:spcBef>
              <a:spcAft>
                <a:spcPts val="0"/>
              </a:spcAft>
              <a:buClr>
                <a:srgbClr val="FF0000"/>
              </a:buClr>
              <a:buSzPts val="2000"/>
              <a:buFont typeface="Poppins"/>
              <a:buChar char="■"/>
            </a:pPr>
            <a:r>
              <a:rPr b="1" i="0" lang="en-US" sz="1500" u="none" cap="none" strike="noStrike">
                <a:solidFill>
                  <a:srgbClr val="FF0000"/>
                </a:solidFill>
                <a:latin typeface="Poppins"/>
                <a:ea typeface="Poppins"/>
                <a:cs typeface="Poppins"/>
                <a:sym typeface="Poppins"/>
              </a:rPr>
              <a:t>Small quantity, 5-7 grains of salt, can have a </a:t>
            </a:r>
            <a:r>
              <a:rPr b="1" i="0" lang="en-US" sz="1500" u="none" cap="none" strike="noStrike">
                <a:solidFill>
                  <a:srgbClr val="FF0000"/>
                </a:solidFill>
                <a:latin typeface="Poppins"/>
                <a:ea typeface="Poppins"/>
                <a:cs typeface="Poppins"/>
                <a:sym typeface="Poppins"/>
              </a:rPr>
              <a:t>deadly effect</a:t>
            </a:r>
            <a:endParaRPr b="1">
              <a:solidFill>
                <a:srgbClr val="FF0000"/>
              </a:solidFill>
            </a:endParaRPr>
          </a:p>
          <a:p>
            <a:pPr indent="-228600" lvl="0" marL="457200" rtl="0" algn="l">
              <a:lnSpc>
                <a:spcPct val="90000"/>
              </a:lnSpc>
              <a:spcBef>
                <a:spcPts val="1000"/>
              </a:spcBef>
              <a:spcAft>
                <a:spcPts val="0"/>
              </a:spcAft>
              <a:buClr>
                <a:schemeClr val="dk1"/>
              </a:buClr>
              <a:buSzPts val="1800"/>
              <a:buNone/>
            </a:pPr>
            <a:r>
              <a:t/>
            </a:r>
            <a:endParaRPr/>
          </a:p>
        </p:txBody>
      </p:sp>
      <p:sp>
        <p:nvSpPr>
          <p:cNvPr id="386" name="Google Shape;386;p25"/>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p>
            <a:pPr indent="-355600" lvl="0" marL="457200" marR="0" rtl="0" algn="l">
              <a:lnSpc>
                <a:spcPct val="115000"/>
              </a:lnSpc>
              <a:spcBef>
                <a:spcPts val="1400"/>
              </a:spcBef>
              <a:spcAft>
                <a:spcPts val="0"/>
              </a:spcAft>
              <a:buClr>
                <a:srgbClr val="FF0000"/>
              </a:buClr>
              <a:buSzPts val="2000"/>
              <a:buFont typeface="Poppins"/>
              <a:buChar char="■"/>
            </a:pPr>
            <a:r>
              <a:rPr b="1" i="0" lang="en-US" sz="1400" u="none" cap="none" strike="noStrike">
                <a:latin typeface="Poppins"/>
                <a:ea typeface="Poppins"/>
                <a:cs typeface="Poppins"/>
                <a:sym typeface="Poppins"/>
              </a:rPr>
              <a:t>Opioide sintético, artificial</a:t>
            </a:r>
            <a:r>
              <a:rPr b="1" i="0" lang="en-US" sz="1400" u="none" cap="none" strike="noStrike">
                <a:solidFill>
                  <a:srgbClr val="FF0000"/>
                </a:solidFill>
                <a:latin typeface="Poppins"/>
                <a:ea typeface="Poppins"/>
                <a:cs typeface="Poppins"/>
                <a:sym typeface="Poppins"/>
              </a:rPr>
              <a:t>, mucho más potente que la heroína y morfina</a:t>
            </a:r>
            <a:endParaRPr b="1">
              <a:solidFill>
                <a:srgbClr val="FF0000"/>
              </a:solidFill>
            </a:endParaRPr>
          </a:p>
          <a:p>
            <a:pPr indent="-355600" lvl="0" marL="457200" marR="0" rtl="0" algn="l">
              <a:lnSpc>
                <a:spcPct val="115000"/>
              </a:lnSpc>
              <a:spcBef>
                <a:spcPts val="0"/>
              </a:spcBef>
              <a:spcAft>
                <a:spcPts val="0"/>
              </a:spcAft>
              <a:buSzPts val="2000"/>
              <a:buFont typeface="Poppins"/>
              <a:buChar char="■"/>
            </a:pPr>
            <a:r>
              <a:rPr b="1" i="0" lang="en-US" sz="1400" u="none" cap="none" strike="noStrike">
                <a:latin typeface="Poppins"/>
                <a:ea typeface="Poppins"/>
                <a:cs typeface="Poppins"/>
                <a:sym typeface="Poppins"/>
              </a:rPr>
              <a:t>Recetado y/o drogas ilegales</a:t>
            </a:r>
            <a:endParaRPr b="1"/>
          </a:p>
          <a:p>
            <a:pPr indent="-355600" lvl="0" marL="457200" marR="0" rtl="0" algn="l">
              <a:lnSpc>
                <a:spcPct val="115000"/>
              </a:lnSpc>
              <a:spcBef>
                <a:spcPts val="0"/>
              </a:spcBef>
              <a:spcAft>
                <a:spcPts val="0"/>
              </a:spcAft>
              <a:buSzPts val="2000"/>
              <a:buFont typeface="Poppins"/>
              <a:buChar char="■"/>
            </a:pPr>
            <a:r>
              <a:rPr b="1" i="0" lang="en-US" sz="1400" u="none" cap="none" strike="noStrike">
                <a:latin typeface="Poppins"/>
                <a:ea typeface="Poppins"/>
                <a:cs typeface="Poppins"/>
                <a:sym typeface="Poppins"/>
              </a:rPr>
              <a:t>Sin sabor y olor</a:t>
            </a:r>
            <a:endParaRPr b="1"/>
          </a:p>
          <a:p>
            <a:pPr indent="-355600" lvl="0" marL="457200" marR="0" rtl="0" algn="l">
              <a:lnSpc>
                <a:spcPct val="115000"/>
              </a:lnSpc>
              <a:spcBef>
                <a:spcPts val="0"/>
              </a:spcBef>
              <a:spcAft>
                <a:spcPts val="0"/>
              </a:spcAft>
              <a:buSzPts val="2000"/>
              <a:buFont typeface="Poppins"/>
              <a:buChar char="■"/>
            </a:pPr>
            <a:r>
              <a:rPr b="1" lang="en-US" sz="1400">
                <a:latin typeface="Poppins"/>
                <a:ea typeface="Poppins"/>
                <a:cs typeface="Poppins"/>
                <a:sym typeface="Poppins"/>
              </a:rPr>
              <a:t>Mezclado con otras drogas y píldoras falsificadas.</a:t>
            </a:r>
            <a:endParaRPr b="1"/>
          </a:p>
          <a:p>
            <a:pPr indent="-355600" lvl="0" marL="457200" marR="0" rtl="0" algn="l">
              <a:lnSpc>
                <a:spcPct val="115000"/>
              </a:lnSpc>
              <a:spcBef>
                <a:spcPts val="0"/>
              </a:spcBef>
              <a:spcAft>
                <a:spcPts val="0"/>
              </a:spcAft>
              <a:buSzPts val="2000"/>
              <a:buFont typeface="Poppins"/>
              <a:buChar char="■"/>
            </a:pPr>
            <a:r>
              <a:rPr b="1" lang="en-US" sz="1400">
                <a:latin typeface="Poppins"/>
                <a:ea typeface="Poppins"/>
                <a:cs typeface="Poppins"/>
                <a:sym typeface="Poppins"/>
              </a:rPr>
              <a:t>Fentanilo arcoíris</a:t>
            </a:r>
            <a:endParaRPr b="1"/>
          </a:p>
          <a:p>
            <a:pPr indent="-355600" lvl="0" marL="457200" marR="0" rtl="0" algn="l">
              <a:lnSpc>
                <a:spcPct val="115000"/>
              </a:lnSpc>
              <a:spcBef>
                <a:spcPts val="0"/>
              </a:spcBef>
              <a:spcAft>
                <a:spcPts val="0"/>
              </a:spcAft>
              <a:buClr>
                <a:srgbClr val="FF0000"/>
              </a:buClr>
              <a:buSzPts val="2000"/>
              <a:buFont typeface="Poppins"/>
              <a:buChar char="■"/>
            </a:pPr>
            <a:r>
              <a:rPr b="1" i="0" lang="en-US" sz="1400" u="none" cap="none" strike="noStrike">
                <a:solidFill>
                  <a:srgbClr val="FF0000"/>
                </a:solidFill>
                <a:latin typeface="Poppins"/>
                <a:ea typeface="Poppins"/>
                <a:cs typeface="Poppins"/>
                <a:sym typeface="Poppins"/>
              </a:rPr>
              <a:t>Cantidades pequeñas, 5-7 granos de sal, pueden tener un efecto mortal</a:t>
            </a:r>
            <a:endParaRPr b="1">
              <a:solidFill>
                <a:srgbClr val="FF0000"/>
              </a:solidFill>
            </a:endParaRPr>
          </a:p>
          <a:p>
            <a:pPr indent="-228600" lvl="0" marL="457200" rtl="0" algn="l">
              <a:lnSpc>
                <a:spcPct val="90000"/>
              </a:lnSpc>
              <a:spcBef>
                <a:spcPts val="1000"/>
              </a:spcBef>
              <a:spcAft>
                <a:spcPts val="0"/>
              </a:spcAft>
              <a:buClr>
                <a:schemeClr val="dk1"/>
              </a:buClr>
              <a:buSzPts val="1800"/>
              <a:buNone/>
            </a:pPr>
            <a:r>
              <a:t/>
            </a:r>
            <a:endParaRPr/>
          </a:p>
        </p:txBody>
      </p:sp>
      <p:pic>
        <p:nvPicPr>
          <p:cNvPr id="387" name="Google Shape;387;p25"/>
          <p:cNvPicPr preferRelativeResize="0"/>
          <p:nvPr/>
        </p:nvPicPr>
        <p:blipFill rotWithShape="1">
          <a:blip r:embed="rId3">
            <a:alphaModFix/>
          </a:blip>
          <a:srcRect b="0" l="0" r="0" t="0"/>
          <a:stretch/>
        </p:blipFill>
        <p:spPr>
          <a:xfrm>
            <a:off x="747326" y="4802498"/>
            <a:ext cx="3353667" cy="1666775"/>
          </a:xfrm>
          <a:prstGeom prst="rect">
            <a:avLst/>
          </a:prstGeom>
          <a:noFill/>
          <a:ln>
            <a:noFill/>
          </a:ln>
        </p:spPr>
      </p:pic>
      <p:pic>
        <p:nvPicPr>
          <p:cNvPr id="388" name="Google Shape;388;p25">
            <a:hlinkClick r:id="rId4"/>
          </p:cNvPr>
          <p:cNvPicPr preferRelativeResize="0"/>
          <p:nvPr/>
        </p:nvPicPr>
        <p:blipFill rotWithShape="1">
          <a:blip r:embed="rId5">
            <a:alphaModFix/>
          </a:blip>
          <a:srcRect b="0" l="0" r="0" t="0"/>
          <a:stretch/>
        </p:blipFill>
        <p:spPr>
          <a:xfrm>
            <a:off x="4616950" y="4872449"/>
            <a:ext cx="2958101" cy="1427025"/>
          </a:xfrm>
          <a:prstGeom prst="rect">
            <a:avLst/>
          </a:prstGeom>
          <a:noFill/>
          <a:ln>
            <a:noFill/>
          </a:ln>
        </p:spPr>
      </p:pic>
      <p:pic>
        <p:nvPicPr>
          <p:cNvPr id="389" name="Google Shape;389;p25"/>
          <p:cNvPicPr preferRelativeResize="0"/>
          <p:nvPr/>
        </p:nvPicPr>
        <p:blipFill rotWithShape="1">
          <a:blip r:embed="rId6">
            <a:alphaModFix/>
          </a:blip>
          <a:srcRect b="0" l="0" r="0" t="0"/>
          <a:stretch/>
        </p:blipFill>
        <p:spPr>
          <a:xfrm>
            <a:off x="8237182" y="4752568"/>
            <a:ext cx="3353667" cy="1666775"/>
          </a:xfrm>
          <a:prstGeom prst="rect">
            <a:avLst/>
          </a:prstGeom>
          <a:noFill/>
          <a:ln>
            <a:noFill/>
          </a:ln>
        </p:spPr>
      </p:pic>
      <p:sp>
        <p:nvSpPr>
          <p:cNvPr id="390" name="Google Shape;390;p25"/>
          <p:cNvSpPr txBox="1"/>
          <p:nvPr/>
        </p:nvSpPr>
        <p:spPr>
          <a:xfrm>
            <a:off x="691101" y="6299468"/>
            <a:ext cx="8451167" cy="55399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800"/>
              <a:buFont typeface="Arial"/>
              <a:buNone/>
            </a:pPr>
            <a:r>
              <a:rPr b="0" i="0" lang="en-US" sz="1000" u="none" cap="none" strike="noStrike">
                <a:solidFill>
                  <a:srgbClr val="000000"/>
                </a:solidFill>
                <a:latin typeface="Poppins"/>
                <a:ea typeface="Poppins"/>
                <a:cs typeface="Poppins"/>
                <a:sym typeface="Poppins"/>
              </a:rPr>
              <a:t>National Institute of Drug Abuse </a:t>
            </a:r>
            <a:r>
              <a:rPr b="0" i="0" lang="en-US" sz="1000" u="sng" cap="none" strike="noStrike">
                <a:solidFill>
                  <a:srgbClr val="0563C1"/>
                </a:solidFill>
                <a:latin typeface="Poppins"/>
                <a:ea typeface="Poppins"/>
                <a:cs typeface="Poppins"/>
                <a:sym typeface="Poppins"/>
                <a:hlinkClick r:id="rId7">
                  <a:extLst>
                    <a:ext uri="{A12FA001-AC4F-418D-AE19-62706E023703}">
                      <ahyp:hlinkClr val="tx"/>
                    </a:ext>
                  </a:extLst>
                </a:hlinkClick>
              </a:rPr>
              <a:t>https://nida.nih.gov/research-topics/trends-statistics/infographics/what-fentanyl</a:t>
            </a:r>
            <a:endParaRPr b="0" i="0" sz="1000" u="none" cap="none" strike="noStrike">
              <a:solidFill>
                <a:srgbClr val="000000"/>
              </a:solidFill>
              <a:latin typeface="Poppins"/>
              <a:ea typeface="Poppins"/>
              <a:cs typeface="Poppins"/>
              <a:sym typeface="Poppins"/>
            </a:endParaRPr>
          </a:p>
          <a:p>
            <a:pPr indent="0" lvl="0" marL="0" marR="0" rtl="0" algn="l">
              <a:lnSpc>
                <a:spcPct val="100000"/>
              </a:lnSpc>
              <a:spcBef>
                <a:spcPts val="0"/>
              </a:spcBef>
              <a:spcAft>
                <a:spcPts val="0"/>
              </a:spcAft>
              <a:buClr>
                <a:srgbClr val="000000"/>
              </a:buClr>
              <a:buSzPts val="1100"/>
              <a:buFont typeface="Arial"/>
              <a:buNone/>
            </a:pPr>
            <a:r>
              <a:rPr b="0" i="0" lang="en-US" sz="1000" u="none" cap="none" strike="noStrike">
                <a:solidFill>
                  <a:srgbClr val="042B4C"/>
                </a:solidFill>
                <a:latin typeface="Poppins"/>
                <a:ea typeface="Poppins"/>
                <a:cs typeface="Poppins"/>
                <a:sym typeface="Poppins"/>
              </a:rPr>
              <a:t>DEA</a:t>
            </a:r>
            <a:endParaRPr/>
          </a:p>
          <a:p>
            <a:pPr indent="0" lvl="0" marL="0" marR="0" rtl="0" algn="l">
              <a:lnSpc>
                <a:spcPct val="100000"/>
              </a:lnSpc>
              <a:spcBef>
                <a:spcPts val="0"/>
              </a:spcBef>
              <a:spcAft>
                <a:spcPts val="0"/>
              </a:spcAft>
              <a:buClr>
                <a:srgbClr val="000000"/>
              </a:buClr>
              <a:buSzPts val="1100"/>
              <a:buFont typeface="Arial"/>
              <a:buNone/>
            </a:pPr>
            <a:r>
              <a:rPr b="0" i="0" lang="en-US" sz="1000" u="sng" cap="none" strike="noStrike">
                <a:solidFill>
                  <a:srgbClr val="0563C1"/>
                </a:solidFill>
                <a:latin typeface="Poppins"/>
                <a:ea typeface="Poppins"/>
                <a:cs typeface="Poppins"/>
                <a:sym typeface="Poppins"/>
                <a:hlinkClick r:id="rId8">
                  <a:extLst>
                    <a:ext uri="{A12FA001-AC4F-418D-AE19-62706E023703}">
                      <ahyp:hlinkClr val="tx"/>
                    </a:ext>
                  </a:extLst>
                </a:hlinkClick>
              </a:rPr>
              <a:t>https://www.dea.gov/press-releases/2022/08/30/dea-warns-brightly-colored-fentanyl-used-target-young-americans</a:t>
            </a:r>
            <a:endParaRPr b="0" i="0" sz="1000" u="none" cap="none" strike="noStrike">
              <a:solidFill>
                <a:srgbClr val="000000"/>
              </a:solidFill>
              <a:latin typeface="Poppins"/>
              <a:ea typeface="Poppins"/>
              <a:cs typeface="Poppins"/>
              <a:sym typeface="Poppins"/>
            </a:endParaRPr>
          </a:p>
        </p:txBody>
      </p:sp>
      <p:pic>
        <p:nvPicPr>
          <p:cNvPr id="391" name="Google Shape;391;p25"/>
          <p:cNvPicPr preferRelativeResize="0"/>
          <p:nvPr/>
        </p:nvPicPr>
        <p:blipFill rotWithShape="1">
          <a:blip r:embed="rId9">
            <a:alphaModFix/>
          </a:blip>
          <a:srcRect b="0" l="0" r="0" t="0"/>
          <a:stretch/>
        </p:blipFill>
        <p:spPr>
          <a:xfrm>
            <a:off x="10438245" y="391960"/>
            <a:ext cx="1363180" cy="411172"/>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6" name="Shape 396"/>
        <p:cNvGrpSpPr/>
        <p:nvPr/>
      </p:nvGrpSpPr>
      <p:grpSpPr>
        <a:xfrm>
          <a:off x="0" y="0"/>
          <a:ext cx="0" cy="0"/>
          <a:chOff x="0" y="0"/>
          <a:chExt cx="0" cy="0"/>
        </a:xfrm>
      </p:grpSpPr>
      <p:sp>
        <p:nvSpPr>
          <p:cNvPr id="397" name="Google Shape;397;p26"/>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None/>
            </a:pPr>
            <a:r>
              <a:rPr b="1" lang="en-US" sz="3200">
                <a:latin typeface="Poppins"/>
                <a:ea typeface="Poppins"/>
                <a:cs typeface="Poppins"/>
                <a:sym typeface="Poppins"/>
              </a:rPr>
              <a:t>Fentanyl in Los Angeles County</a:t>
            </a:r>
            <a:br>
              <a:rPr b="1" lang="en-US" sz="3200">
                <a:latin typeface="Poppins"/>
                <a:ea typeface="Poppins"/>
                <a:cs typeface="Poppins"/>
                <a:sym typeface="Poppins"/>
              </a:rPr>
            </a:br>
            <a:r>
              <a:rPr b="1" lang="en-US" sz="3200">
                <a:latin typeface="Poppins"/>
                <a:ea typeface="Poppins"/>
                <a:cs typeface="Poppins"/>
                <a:sym typeface="Poppins"/>
              </a:rPr>
              <a:t>Fentanilo en el Condado de Los Ángeles </a:t>
            </a:r>
            <a:endParaRPr sz="3200"/>
          </a:p>
        </p:txBody>
      </p:sp>
      <p:sp>
        <p:nvSpPr>
          <p:cNvPr id="398" name="Google Shape;398;p26"/>
          <p:cNvSpPr txBox="1"/>
          <p:nvPr>
            <p:ph idx="1" type="body"/>
          </p:nvPr>
        </p:nvSpPr>
        <p:spPr>
          <a:xfrm>
            <a:off x="838200" y="1443527"/>
            <a:ext cx="10515600" cy="4351338"/>
          </a:xfrm>
          <a:prstGeom prst="rect">
            <a:avLst/>
          </a:prstGeom>
          <a:noFill/>
          <a:ln>
            <a:noFill/>
          </a:ln>
        </p:spPr>
        <p:txBody>
          <a:bodyPr anchorCtr="0" anchor="t" bIns="45700" lIns="91425" spcFirstLastPara="1" rIns="91425" wrap="square" tIns="45700">
            <a:normAutofit/>
          </a:bodyPr>
          <a:lstStyle/>
          <a:p>
            <a:pPr indent="0" lvl="0" marL="114300" rtl="0" algn="ctr">
              <a:lnSpc>
                <a:spcPct val="90000"/>
              </a:lnSpc>
              <a:spcBef>
                <a:spcPts val="1000"/>
              </a:spcBef>
              <a:spcAft>
                <a:spcPts val="0"/>
              </a:spcAft>
              <a:buSzPts val="1800"/>
              <a:buNone/>
            </a:pPr>
            <a:r>
              <a:rPr b="1" lang="en-US" sz="1600">
                <a:solidFill>
                  <a:srgbClr val="0563C1"/>
                </a:solidFill>
                <a:latin typeface="Poppins"/>
                <a:ea typeface="Poppins"/>
                <a:cs typeface="Poppins"/>
                <a:sym typeface="Poppins"/>
              </a:rPr>
              <a:t>Fentanyl Overdose Deaths by Age, Los Angeles County, 2016 - 2021</a:t>
            </a:r>
            <a:endParaRPr/>
          </a:p>
          <a:p>
            <a:pPr indent="0" lvl="0" marL="114300" rtl="0" algn="ctr">
              <a:lnSpc>
                <a:spcPct val="90000"/>
              </a:lnSpc>
              <a:spcBef>
                <a:spcPts val="1000"/>
              </a:spcBef>
              <a:spcAft>
                <a:spcPts val="0"/>
              </a:spcAft>
              <a:buSzPts val="1800"/>
              <a:buNone/>
            </a:pPr>
            <a:r>
              <a:rPr b="1" lang="en-US" sz="1600">
                <a:solidFill>
                  <a:srgbClr val="0563C1"/>
                </a:solidFill>
                <a:latin typeface="Poppins"/>
                <a:ea typeface="Poppins"/>
                <a:cs typeface="Poppins"/>
                <a:sym typeface="Poppins"/>
              </a:rPr>
              <a:t>Muertes por sobredosis de fentanilo por edad, Condado de Los Ángeles, 2016-2021</a:t>
            </a:r>
            <a:endParaRPr/>
          </a:p>
          <a:p>
            <a:pPr indent="0" lvl="0" marL="114300" rtl="0" algn="l">
              <a:lnSpc>
                <a:spcPct val="90000"/>
              </a:lnSpc>
              <a:spcBef>
                <a:spcPts val="1000"/>
              </a:spcBef>
              <a:spcAft>
                <a:spcPts val="0"/>
              </a:spcAft>
              <a:buSzPts val="1800"/>
              <a:buNone/>
            </a:pPr>
            <a:r>
              <a:t/>
            </a:r>
            <a:endParaRPr/>
          </a:p>
        </p:txBody>
      </p:sp>
      <p:pic>
        <p:nvPicPr>
          <p:cNvPr id="399" name="Google Shape;399;p26"/>
          <p:cNvPicPr preferRelativeResize="0"/>
          <p:nvPr/>
        </p:nvPicPr>
        <p:blipFill rotWithShape="1">
          <a:blip r:embed="rId3">
            <a:alphaModFix/>
          </a:blip>
          <a:srcRect b="4373" l="0" r="0" t="2568"/>
          <a:stretch/>
        </p:blipFill>
        <p:spPr>
          <a:xfrm>
            <a:off x="723096" y="2430302"/>
            <a:ext cx="11160150" cy="3445325"/>
          </a:xfrm>
          <a:prstGeom prst="rect">
            <a:avLst/>
          </a:prstGeom>
          <a:noFill/>
          <a:ln>
            <a:noFill/>
          </a:ln>
        </p:spPr>
      </p:pic>
      <p:sp>
        <p:nvSpPr>
          <p:cNvPr id="400" name="Google Shape;400;p26"/>
          <p:cNvSpPr txBox="1"/>
          <p:nvPr/>
        </p:nvSpPr>
        <p:spPr>
          <a:xfrm>
            <a:off x="1191986" y="6127460"/>
            <a:ext cx="10918500" cy="307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800"/>
              <a:buFont typeface="Arial"/>
              <a:buNone/>
            </a:pPr>
            <a:r>
              <a:rPr b="0" i="0" lang="en-US" sz="800" u="none" cap="none" strike="noStrike">
                <a:solidFill>
                  <a:srgbClr val="000000"/>
                </a:solidFill>
                <a:latin typeface="Arial"/>
                <a:ea typeface="Arial"/>
                <a:cs typeface="Arial"/>
                <a:sym typeface="Arial"/>
              </a:rPr>
              <a:t>Data Report: Fentanyl Overdoses in Los Angeles County. Health Outcomes and Data Analytics Branch, Substance Abuse Prevention and Control, Los Angeles County Department of Public Health, November 2022.</a:t>
            </a:r>
            <a:endParaRPr b="0" i="0" sz="600" u="none" cap="none" strike="noStrike">
              <a:solidFill>
                <a:srgbClr val="000000"/>
              </a:solidFill>
              <a:latin typeface="Arial"/>
              <a:ea typeface="Arial"/>
              <a:cs typeface="Arial"/>
              <a:sym typeface="Arial"/>
            </a:endParaRPr>
          </a:p>
        </p:txBody>
      </p:sp>
      <p:pic>
        <p:nvPicPr>
          <p:cNvPr id="401" name="Google Shape;401;p26"/>
          <p:cNvPicPr preferRelativeResize="0"/>
          <p:nvPr/>
        </p:nvPicPr>
        <p:blipFill rotWithShape="1">
          <a:blip r:embed="rId4">
            <a:alphaModFix/>
          </a:blip>
          <a:srcRect b="0" l="0" r="0" t="0"/>
          <a:stretch/>
        </p:blipFill>
        <p:spPr>
          <a:xfrm>
            <a:off x="10438245" y="391960"/>
            <a:ext cx="1363180" cy="411172"/>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6" name="Shape 406"/>
        <p:cNvGrpSpPr/>
        <p:nvPr/>
      </p:nvGrpSpPr>
      <p:grpSpPr>
        <a:xfrm>
          <a:off x="0" y="0"/>
          <a:ext cx="0" cy="0"/>
          <a:chOff x="0" y="0"/>
          <a:chExt cx="0" cy="0"/>
        </a:xfrm>
      </p:grpSpPr>
      <p:sp>
        <p:nvSpPr>
          <p:cNvPr id="407" name="Google Shape;407;p27"/>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None/>
            </a:pPr>
            <a:r>
              <a:rPr lang="en-US"/>
              <a:t>             </a:t>
            </a:r>
            <a:endParaRPr/>
          </a:p>
        </p:txBody>
      </p:sp>
      <p:sp>
        <p:nvSpPr>
          <p:cNvPr id="408" name="Google Shape;408;p2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0" lvl="0" marL="114300" rtl="0" algn="ctr">
              <a:lnSpc>
                <a:spcPct val="90000"/>
              </a:lnSpc>
              <a:spcBef>
                <a:spcPts val="1000"/>
              </a:spcBef>
              <a:spcAft>
                <a:spcPts val="0"/>
              </a:spcAft>
              <a:buSzPts val="1800"/>
              <a:buNone/>
            </a:pPr>
            <a:r>
              <a:rPr lang="en-US">
                <a:solidFill>
                  <a:srgbClr val="2F5496"/>
                </a:solidFill>
                <a:latin typeface="Calibri"/>
                <a:ea typeface="Calibri"/>
                <a:cs typeface="Calibri"/>
                <a:sym typeface="Calibri"/>
              </a:rPr>
              <a:t>Just One Pill Can Kill</a:t>
            </a:r>
            <a:endParaRPr/>
          </a:p>
          <a:p>
            <a:pPr indent="0" lvl="0" marL="114300" rtl="0" algn="ctr">
              <a:lnSpc>
                <a:spcPct val="90000"/>
              </a:lnSpc>
              <a:spcBef>
                <a:spcPts val="1000"/>
              </a:spcBef>
              <a:spcAft>
                <a:spcPts val="0"/>
              </a:spcAft>
              <a:buSzPts val="1800"/>
              <a:buNone/>
            </a:pPr>
            <a:r>
              <a:rPr lang="en-US">
                <a:solidFill>
                  <a:srgbClr val="2F5496"/>
                </a:solidFill>
              </a:rPr>
              <a:t>This video was produced by the </a:t>
            </a:r>
            <a:endParaRPr/>
          </a:p>
          <a:p>
            <a:pPr indent="0" lvl="0" marL="114300" rtl="0" algn="ctr">
              <a:lnSpc>
                <a:spcPct val="90000"/>
              </a:lnSpc>
              <a:spcBef>
                <a:spcPts val="1000"/>
              </a:spcBef>
              <a:spcAft>
                <a:spcPts val="0"/>
              </a:spcAft>
              <a:buSzPts val="1800"/>
              <a:buNone/>
            </a:pPr>
            <a:r>
              <a:rPr lang="en-US">
                <a:solidFill>
                  <a:srgbClr val="2F5496"/>
                </a:solidFill>
              </a:rPr>
              <a:t>United States Drug Enforcement Administration</a:t>
            </a:r>
            <a:endParaRPr/>
          </a:p>
          <a:p>
            <a:pPr indent="0" lvl="0" marL="114300" rtl="0" algn="ctr">
              <a:lnSpc>
                <a:spcPct val="90000"/>
              </a:lnSpc>
              <a:spcBef>
                <a:spcPts val="1000"/>
              </a:spcBef>
              <a:spcAft>
                <a:spcPts val="0"/>
              </a:spcAft>
              <a:buSzPts val="1800"/>
              <a:buNone/>
            </a:pPr>
            <a:r>
              <a:t/>
            </a:r>
            <a:endParaRPr>
              <a:solidFill>
                <a:srgbClr val="2F5496"/>
              </a:solidFill>
            </a:endParaRPr>
          </a:p>
          <a:p>
            <a:pPr indent="0" lvl="0" marL="114300" rtl="0" algn="ctr">
              <a:lnSpc>
                <a:spcPct val="90000"/>
              </a:lnSpc>
              <a:spcBef>
                <a:spcPts val="1000"/>
              </a:spcBef>
              <a:spcAft>
                <a:spcPts val="0"/>
              </a:spcAft>
              <a:buSzPts val="1800"/>
              <a:buNone/>
            </a:pPr>
            <a:r>
              <a:rPr lang="en-US" u="sng">
                <a:solidFill>
                  <a:srgbClr val="2F5496"/>
                </a:solidFill>
                <a:hlinkClick r:id="rId3">
                  <a:extLst>
                    <a:ext uri="{A12FA001-AC4F-418D-AE19-62706E023703}">
                      <ahyp:hlinkClr val="tx"/>
                    </a:ext>
                  </a:extLst>
                </a:hlinkClick>
              </a:rPr>
              <a:t>https://lausd.wistia.com/medias/ker8foz4d6</a:t>
            </a:r>
            <a:endParaRPr>
              <a:solidFill>
                <a:srgbClr val="2F5496"/>
              </a:solidFill>
            </a:endParaRPr>
          </a:p>
          <a:p>
            <a:pPr indent="0" lvl="0" marL="114300" rtl="0" algn="ctr">
              <a:lnSpc>
                <a:spcPct val="90000"/>
              </a:lnSpc>
              <a:spcBef>
                <a:spcPts val="1000"/>
              </a:spcBef>
              <a:spcAft>
                <a:spcPts val="0"/>
              </a:spcAft>
              <a:buSzPts val="1800"/>
              <a:buNone/>
            </a:pPr>
            <a:r>
              <a:t/>
            </a:r>
            <a:endParaRPr>
              <a:solidFill>
                <a:srgbClr val="2F5496"/>
              </a:solidFill>
            </a:endParaRPr>
          </a:p>
          <a:p>
            <a:pPr indent="0" lvl="0" marL="114300" rtl="0" algn="ctr">
              <a:lnSpc>
                <a:spcPct val="90000"/>
              </a:lnSpc>
              <a:spcBef>
                <a:spcPts val="1000"/>
              </a:spcBef>
              <a:spcAft>
                <a:spcPts val="0"/>
              </a:spcAft>
              <a:buSzPts val="1800"/>
              <a:buNone/>
            </a:pPr>
            <a:r>
              <a:t/>
            </a:r>
            <a:endParaRPr>
              <a:solidFill>
                <a:srgbClr val="2F5496"/>
              </a:solidFill>
            </a:endParaRPr>
          </a:p>
          <a:p>
            <a:pPr indent="0" lvl="0" marL="114300" rtl="0" algn="ctr">
              <a:lnSpc>
                <a:spcPct val="90000"/>
              </a:lnSpc>
              <a:spcBef>
                <a:spcPts val="1000"/>
              </a:spcBef>
              <a:spcAft>
                <a:spcPts val="0"/>
              </a:spcAft>
              <a:buSzPts val="1800"/>
              <a:buNone/>
            </a:pPr>
            <a:r>
              <a:t/>
            </a:r>
            <a:endParaRPr>
              <a:solidFill>
                <a:srgbClr val="2F5496"/>
              </a:solidFill>
            </a:endParaRPr>
          </a:p>
          <a:p>
            <a:pPr indent="0" lvl="0" marL="114300" rtl="0" algn="ctr">
              <a:lnSpc>
                <a:spcPct val="90000"/>
              </a:lnSpc>
              <a:spcBef>
                <a:spcPts val="1000"/>
              </a:spcBef>
              <a:spcAft>
                <a:spcPts val="0"/>
              </a:spcAft>
              <a:buSzPts val="1800"/>
              <a:buNone/>
            </a:pPr>
            <a:r>
              <a:t/>
            </a:r>
            <a:endParaRPr>
              <a:solidFill>
                <a:srgbClr val="2F5496"/>
              </a:solidFill>
            </a:endParaRPr>
          </a:p>
          <a:p>
            <a:pPr indent="0" lvl="0" marL="114300" rtl="0" algn="ctr">
              <a:lnSpc>
                <a:spcPct val="90000"/>
              </a:lnSpc>
              <a:spcBef>
                <a:spcPts val="1000"/>
              </a:spcBef>
              <a:spcAft>
                <a:spcPts val="0"/>
              </a:spcAft>
              <a:buSzPts val="1800"/>
              <a:buNone/>
            </a:pPr>
            <a:r>
              <a:t/>
            </a:r>
            <a:endParaRPr>
              <a:solidFill>
                <a:srgbClr val="2F5496"/>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3" name="Shape 413"/>
        <p:cNvGrpSpPr/>
        <p:nvPr/>
      </p:nvGrpSpPr>
      <p:grpSpPr>
        <a:xfrm>
          <a:off x="0" y="0"/>
          <a:ext cx="0" cy="0"/>
          <a:chOff x="0" y="0"/>
          <a:chExt cx="0" cy="0"/>
        </a:xfrm>
      </p:grpSpPr>
      <p:sp>
        <p:nvSpPr>
          <p:cNvPr id="414" name="Google Shape;414;p28"/>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p>
            <a:pPr indent="0" lvl="0" marL="0" marR="0" rtl="0" algn="l">
              <a:lnSpc>
                <a:spcPct val="115000"/>
              </a:lnSpc>
              <a:spcBef>
                <a:spcPts val="0"/>
              </a:spcBef>
              <a:spcAft>
                <a:spcPts val="0"/>
              </a:spcAft>
              <a:buClr>
                <a:schemeClr val="dk1"/>
              </a:buClr>
              <a:buSzPts val="1100"/>
              <a:buFont typeface="Arial"/>
              <a:buNone/>
            </a:pPr>
            <a:r>
              <a:rPr b="1" i="0" lang="en-US" sz="1600" u="none" cap="none" strike="noStrike">
                <a:solidFill>
                  <a:srgbClr val="0563C1"/>
                </a:solidFill>
                <a:latin typeface="Poppins"/>
                <a:ea typeface="Poppins"/>
                <a:cs typeface="Poppins"/>
                <a:sym typeface="Poppins"/>
              </a:rPr>
              <a:t>Recognizing the signs of opioid overdose </a:t>
            </a:r>
            <a:endParaRPr/>
          </a:p>
          <a:p>
            <a:pPr indent="0" lvl="0" marL="0" marR="0" rtl="0" algn="l">
              <a:lnSpc>
                <a:spcPct val="115000"/>
              </a:lnSpc>
              <a:spcBef>
                <a:spcPts val="0"/>
              </a:spcBef>
              <a:spcAft>
                <a:spcPts val="0"/>
              </a:spcAft>
              <a:buClr>
                <a:schemeClr val="dk1"/>
              </a:buClr>
              <a:buSzPts val="1100"/>
              <a:buFont typeface="Arial"/>
              <a:buNone/>
            </a:pPr>
            <a:r>
              <a:rPr b="1" i="0" lang="en-US" sz="1600" u="none" cap="none" strike="noStrike">
                <a:solidFill>
                  <a:srgbClr val="0563C1"/>
                </a:solidFill>
                <a:latin typeface="Poppins"/>
                <a:ea typeface="Poppins"/>
                <a:cs typeface="Poppins"/>
                <a:sym typeface="Poppins"/>
              </a:rPr>
              <a:t>can save a life. </a:t>
            </a:r>
            <a:endParaRPr/>
          </a:p>
          <a:p>
            <a:pPr indent="0" lvl="0" marL="0" marR="0" rtl="0" algn="l">
              <a:lnSpc>
                <a:spcPct val="115000"/>
              </a:lnSpc>
              <a:spcBef>
                <a:spcPts val="0"/>
              </a:spcBef>
              <a:spcAft>
                <a:spcPts val="0"/>
              </a:spcAft>
              <a:buClr>
                <a:schemeClr val="dk1"/>
              </a:buClr>
              <a:buSzPts val="1100"/>
              <a:buFont typeface="Arial"/>
              <a:buNone/>
            </a:pPr>
            <a:r>
              <a:t/>
            </a:r>
            <a:endParaRPr b="1" i="0" sz="1600" u="none" cap="none" strike="noStrike">
              <a:solidFill>
                <a:schemeClr val="accent2"/>
              </a:solidFill>
              <a:latin typeface="Poppins"/>
              <a:ea typeface="Poppins"/>
              <a:cs typeface="Poppins"/>
              <a:sym typeface="Poppins"/>
            </a:endParaRPr>
          </a:p>
          <a:p>
            <a:pPr indent="0" lvl="0" marL="0" marR="0" rtl="0" algn="l">
              <a:lnSpc>
                <a:spcPct val="115000"/>
              </a:lnSpc>
              <a:spcBef>
                <a:spcPts val="0"/>
              </a:spcBef>
              <a:spcAft>
                <a:spcPts val="0"/>
              </a:spcAft>
              <a:buClr>
                <a:schemeClr val="dk1"/>
              </a:buClr>
              <a:buSzPts val="1100"/>
              <a:buFont typeface="Arial"/>
              <a:buNone/>
            </a:pPr>
            <a:r>
              <a:rPr b="1" i="0" lang="en-US" sz="1600" u="none" cap="none" strike="noStrike">
                <a:solidFill>
                  <a:schemeClr val="accent2"/>
                </a:solidFill>
                <a:latin typeface="Poppins"/>
                <a:ea typeface="Poppins"/>
                <a:cs typeface="Poppins"/>
                <a:sym typeface="Poppins"/>
              </a:rPr>
              <a:t>Here are some </a:t>
            </a:r>
            <a:r>
              <a:rPr b="1" lang="en-US" sz="1600">
                <a:solidFill>
                  <a:schemeClr val="accent2"/>
                </a:solidFill>
                <a:latin typeface="Poppins"/>
                <a:ea typeface="Poppins"/>
                <a:cs typeface="Poppins"/>
                <a:sym typeface="Poppins"/>
              </a:rPr>
              <a:t>signs </a:t>
            </a:r>
            <a:r>
              <a:rPr b="1" i="0" lang="en-US" sz="1600" u="none" cap="none" strike="noStrike">
                <a:solidFill>
                  <a:schemeClr val="accent2"/>
                </a:solidFill>
                <a:latin typeface="Poppins"/>
                <a:ea typeface="Poppins"/>
                <a:cs typeface="Poppins"/>
                <a:sym typeface="Poppins"/>
              </a:rPr>
              <a:t>to look for:</a:t>
            </a:r>
            <a:endParaRPr/>
          </a:p>
          <a:p>
            <a:pPr indent="-355600" lvl="0" marL="457200" marR="0" rtl="0" algn="l">
              <a:lnSpc>
                <a:spcPct val="115000"/>
              </a:lnSpc>
              <a:spcBef>
                <a:spcPts val="800"/>
              </a:spcBef>
              <a:spcAft>
                <a:spcPts val="0"/>
              </a:spcAft>
              <a:buClr>
                <a:srgbClr val="002177"/>
              </a:buClr>
              <a:buSzPts val="2000"/>
              <a:buFont typeface="Poppins"/>
              <a:buChar char="■"/>
            </a:pPr>
            <a:r>
              <a:rPr b="0" i="0" lang="en-US" sz="1600" u="none" cap="none" strike="noStrike">
                <a:solidFill>
                  <a:srgbClr val="002177"/>
                </a:solidFill>
                <a:latin typeface="Poppins"/>
                <a:ea typeface="Poppins"/>
                <a:cs typeface="Poppins"/>
                <a:sym typeface="Poppins"/>
              </a:rPr>
              <a:t>Small, constricted "pinpoint pupils"</a:t>
            </a:r>
            <a:endParaRPr/>
          </a:p>
          <a:p>
            <a:pPr indent="-355600" lvl="0" marL="457200" marR="0" rtl="0" algn="l">
              <a:lnSpc>
                <a:spcPct val="115000"/>
              </a:lnSpc>
              <a:spcBef>
                <a:spcPts val="0"/>
              </a:spcBef>
              <a:spcAft>
                <a:spcPts val="0"/>
              </a:spcAft>
              <a:buClr>
                <a:srgbClr val="002177"/>
              </a:buClr>
              <a:buSzPts val="2000"/>
              <a:buFont typeface="Poppins"/>
              <a:buChar char="■"/>
            </a:pPr>
            <a:r>
              <a:rPr b="0" i="0" lang="en-US" sz="1600" u="none" cap="none" strike="noStrike">
                <a:solidFill>
                  <a:srgbClr val="002177"/>
                </a:solidFill>
                <a:latin typeface="Poppins"/>
                <a:ea typeface="Poppins"/>
                <a:cs typeface="Poppins"/>
                <a:sym typeface="Poppins"/>
              </a:rPr>
              <a:t>Falling asleep or losing consciousness</a:t>
            </a:r>
            <a:endParaRPr/>
          </a:p>
          <a:p>
            <a:pPr indent="-355600" lvl="0" marL="457200" marR="0" rtl="0" algn="l">
              <a:lnSpc>
                <a:spcPct val="115000"/>
              </a:lnSpc>
              <a:spcBef>
                <a:spcPts val="0"/>
              </a:spcBef>
              <a:spcAft>
                <a:spcPts val="0"/>
              </a:spcAft>
              <a:buClr>
                <a:srgbClr val="002177"/>
              </a:buClr>
              <a:buSzPts val="2000"/>
              <a:buFont typeface="Poppins"/>
              <a:buChar char="■"/>
            </a:pPr>
            <a:r>
              <a:rPr b="0" i="0" lang="en-US" sz="1600" u="none" cap="none" strike="noStrike">
                <a:solidFill>
                  <a:srgbClr val="002177"/>
                </a:solidFill>
                <a:latin typeface="Poppins"/>
                <a:ea typeface="Poppins"/>
                <a:cs typeface="Poppins"/>
                <a:sym typeface="Poppins"/>
              </a:rPr>
              <a:t>Slow, weak, or no breathing</a:t>
            </a:r>
            <a:endParaRPr/>
          </a:p>
          <a:p>
            <a:pPr indent="-355600" lvl="0" marL="457200" marR="0" rtl="0" algn="l">
              <a:lnSpc>
                <a:spcPct val="115000"/>
              </a:lnSpc>
              <a:spcBef>
                <a:spcPts val="0"/>
              </a:spcBef>
              <a:spcAft>
                <a:spcPts val="0"/>
              </a:spcAft>
              <a:buClr>
                <a:srgbClr val="FF0000"/>
              </a:buClr>
              <a:buSzPts val="2000"/>
              <a:buFont typeface="Poppins"/>
              <a:buChar char="■"/>
            </a:pPr>
            <a:r>
              <a:rPr b="1" i="0" lang="en-US" sz="1600" u="none" cap="none" strike="noStrike">
                <a:solidFill>
                  <a:srgbClr val="FF0000"/>
                </a:solidFill>
                <a:latin typeface="Poppins"/>
                <a:ea typeface="Poppins"/>
                <a:cs typeface="Poppins"/>
                <a:sym typeface="Poppins"/>
              </a:rPr>
              <a:t>Vomiting </a:t>
            </a:r>
            <a:endParaRPr b="1">
              <a:solidFill>
                <a:srgbClr val="FF0000"/>
              </a:solidFill>
            </a:endParaRPr>
          </a:p>
          <a:p>
            <a:pPr indent="-355600" lvl="0" marL="457200" marR="0" rtl="0" algn="l">
              <a:lnSpc>
                <a:spcPct val="115000"/>
              </a:lnSpc>
              <a:spcBef>
                <a:spcPts val="0"/>
              </a:spcBef>
              <a:spcAft>
                <a:spcPts val="0"/>
              </a:spcAft>
              <a:buClr>
                <a:srgbClr val="FF0000"/>
              </a:buClr>
              <a:buSzPts val="2000"/>
              <a:buFont typeface="Poppins"/>
              <a:buChar char="■"/>
            </a:pPr>
            <a:r>
              <a:rPr b="1" i="0" lang="en-US" sz="1600" u="none" cap="none" strike="noStrike">
                <a:solidFill>
                  <a:srgbClr val="FF0000"/>
                </a:solidFill>
                <a:latin typeface="Poppins"/>
                <a:ea typeface="Poppins"/>
                <a:cs typeface="Poppins"/>
                <a:sym typeface="Poppins"/>
              </a:rPr>
              <a:t>Limp body</a:t>
            </a:r>
            <a:endParaRPr b="1">
              <a:solidFill>
                <a:srgbClr val="FF0000"/>
              </a:solidFill>
            </a:endParaRPr>
          </a:p>
          <a:p>
            <a:pPr indent="-355600" lvl="0" marL="457200" marR="0" rtl="0" algn="l">
              <a:lnSpc>
                <a:spcPct val="115000"/>
              </a:lnSpc>
              <a:spcBef>
                <a:spcPts val="0"/>
              </a:spcBef>
              <a:spcAft>
                <a:spcPts val="0"/>
              </a:spcAft>
              <a:buClr>
                <a:srgbClr val="FF0000"/>
              </a:buClr>
              <a:buSzPts val="2000"/>
              <a:buFont typeface="Poppins"/>
              <a:buChar char="■"/>
            </a:pPr>
            <a:r>
              <a:rPr b="1" i="0" lang="en-US" sz="1600" u="none" cap="none" strike="noStrike">
                <a:solidFill>
                  <a:srgbClr val="FF0000"/>
                </a:solidFill>
                <a:latin typeface="Poppins"/>
                <a:ea typeface="Poppins"/>
                <a:cs typeface="Poppins"/>
                <a:sym typeface="Poppins"/>
              </a:rPr>
              <a:t>Cold and/or clammy skin</a:t>
            </a:r>
            <a:endParaRPr b="1">
              <a:solidFill>
                <a:srgbClr val="FF0000"/>
              </a:solidFill>
            </a:endParaRPr>
          </a:p>
          <a:p>
            <a:pPr indent="-355600" lvl="0" marL="457200" marR="0" rtl="0" algn="l">
              <a:lnSpc>
                <a:spcPct val="115000"/>
              </a:lnSpc>
              <a:spcBef>
                <a:spcPts val="0"/>
              </a:spcBef>
              <a:spcAft>
                <a:spcPts val="0"/>
              </a:spcAft>
              <a:buClr>
                <a:srgbClr val="002177"/>
              </a:buClr>
              <a:buSzPts val="2000"/>
              <a:buFont typeface="Poppins"/>
              <a:buChar char="■"/>
            </a:pPr>
            <a:r>
              <a:rPr b="0" i="0" lang="en-US" sz="1600" u="none" cap="none" strike="noStrike">
                <a:solidFill>
                  <a:srgbClr val="002177"/>
                </a:solidFill>
                <a:latin typeface="Poppins"/>
                <a:ea typeface="Poppins"/>
                <a:cs typeface="Poppins"/>
                <a:sym typeface="Poppins"/>
              </a:rPr>
              <a:t>Purple or blueish lips and/or fingernails </a:t>
            </a:r>
            <a:endParaRPr/>
          </a:p>
          <a:p>
            <a:pPr indent="-228600" lvl="0" marL="457200" rtl="0" algn="l">
              <a:lnSpc>
                <a:spcPct val="90000"/>
              </a:lnSpc>
              <a:spcBef>
                <a:spcPts val="1000"/>
              </a:spcBef>
              <a:spcAft>
                <a:spcPts val="0"/>
              </a:spcAft>
              <a:buClr>
                <a:schemeClr val="dk1"/>
              </a:buClr>
              <a:buSzPts val="1800"/>
              <a:buNone/>
            </a:pPr>
            <a:r>
              <a:t/>
            </a:r>
            <a:endParaRPr/>
          </a:p>
        </p:txBody>
      </p:sp>
      <p:sp>
        <p:nvSpPr>
          <p:cNvPr id="415" name="Google Shape;415;p28"/>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fontScale="92500" lnSpcReduction="20000"/>
          </a:bodyPr>
          <a:lstStyle/>
          <a:p>
            <a:pPr indent="0" lvl="0" marL="0" marR="0" rtl="0" algn="l">
              <a:lnSpc>
                <a:spcPct val="115000"/>
              </a:lnSpc>
              <a:spcBef>
                <a:spcPts val="0"/>
              </a:spcBef>
              <a:spcAft>
                <a:spcPts val="0"/>
              </a:spcAft>
              <a:buClr>
                <a:schemeClr val="dk1"/>
              </a:buClr>
              <a:buSzPct val="64705"/>
              <a:buFont typeface="Arial"/>
              <a:buNone/>
            </a:pPr>
            <a:r>
              <a:rPr b="1" i="0" lang="en-US" sz="1700" u="none" cap="none" strike="noStrike">
                <a:solidFill>
                  <a:srgbClr val="0563C1"/>
                </a:solidFill>
                <a:latin typeface="Poppins"/>
                <a:ea typeface="Poppins"/>
                <a:cs typeface="Poppins"/>
                <a:sym typeface="Poppins"/>
              </a:rPr>
              <a:t>Reconocer las señales de sobredosis por opioides puede salvar una vida. </a:t>
            </a:r>
            <a:endParaRPr/>
          </a:p>
          <a:p>
            <a:pPr indent="0" lvl="0" marL="0" marR="0" rtl="0" algn="l">
              <a:lnSpc>
                <a:spcPct val="115000"/>
              </a:lnSpc>
              <a:spcBef>
                <a:spcPts val="0"/>
              </a:spcBef>
              <a:spcAft>
                <a:spcPts val="0"/>
              </a:spcAft>
              <a:buClr>
                <a:schemeClr val="dk1"/>
              </a:buClr>
              <a:buSzPct val="57894"/>
              <a:buFont typeface="Arial"/>
              <a:buNone/>
            </a:pPr>
            <a:r>
              <a:rPr b="1" i="0" lang="en-US" sz="1900" u="none" cap="none" strike="noStrike">
                <a:solidFill>
                  <a:srgbClr val="0563C1"/>
                </a:solidFill>
                <a:latin typeface="Poppins"/>
                <a:ea typeface="Poppins"/>
                <a:cs typeface="Poppins"/>
                <a:sym typeface="Poppins"/>
              </a:rPr>
              <a:t> </a:t>
            </a:r>
            <a:endParaRPr/>
          </a:p>
          <a:p>
            <a:pPr indent="0" lvl="0" marL="0" marR="0" rtl="0" algn="l">
              <a:lnSpc>
                <a:spcPct val="115000"/>
              </a:lnSpc>
              <a:spcBef>
                <a:spcPts val="0"/>
              </a:spcBef>
              <a:spcAft>
                <a:spcPts val="0"/>
              </a:spcAft>
              <a:buClr>
                <a:schemeClr val="dk1"/>
              </a:buClr>
              <a:buSzPct val="68750"/>
              <a:buFont typeface="Arial"/>
              <a:buNone/>
            </a:pPr>
            <a:r>
              <a:rPr b="1" lang="en-US" sz="1600">
                <a:solidFill>
                  <a:schemeClr val="accent2"/>
                </a:solidFill>
                <a:latin typeface="Poppins"/>
                <a:ea typeface="Poppins"/>
                <a:cs typeface="Poppins"/>
                <a:sym typeface="Poppins"/>
              </a:rPr>
              <a:t>Están son las señales a las que debería estar atento:</a:t>
            </a:r>
            <a:endParaRPr/>
          </a:p>
          <a:p>
            <a:pPr indent="-346075" lvl="0" marL="457200" marR="0" rtl="0" algn="l">
              <a:lnSpc>
                <a:spcPct val="115000"/>
              </a:lnSpc>
              <a:spcBef>
                <a:spcPts val="800"/>
              </a:spcBef>
              <a:spcAft>
                <a:spcPts val="0"/>
              </a:spcAft>
              <a:buClr>
                <a:srgbClr val="002177"/>
              </a:buClr>
              <a:buSzPct val="125000"/>
              <a:buFont typeface="Poppins"/>
              <a:buChar char="■"/>
            </a:pPr>
            <a:r>
              <a:rPr b="0" i="0" lang="en-US" sz="1600" u="none" cap="none" strike="noStrike">
                <a:solidFill>
                  <a:srgbClr val="002177"/>
                </a:solidFill>
                <a:latin typeface="Poppins"/>
                <a:ea typeface="Poppins"/>
                <a:cs typeface="Poppins"/>
                <a:sym typeface="Poppins"/>
              </a:rPr>
              <a:t>Pupilas de los ojos dilatadas, pequeñitas</a:t>
            </a:r>
            <a:endParaRPr/>
          </a:p>
          <a:p>
            <a:pPr indent="-346075" lvl="0" marL="457200" marR="0" rtl="0" algn="l">
              <a:lnSpc>
                <a:spcPct val="115000"/>
              </a:lnSpc>
              <a:spcBef>
                <a:spcPts val="0"/>
              </a:spcBef>
              <a:spcAft>
                <a:spcPts val="0"/>
              </a:spcAft>
              <a:buClr>
                <a:srgbClr val="002177"/>
              </a:buClr>
              <a:buSzPct val="125000"/>
              <a:buFont typeface="Poppins"/>
              <a:buChar char="■"/>
            </a:pPr>
            <a:r>
              <a:rPr b="0" i="0" lang="en-US" sz="1600" u="none" cap="none" strike="noStrike">
                <a:solidFill>
                  <a:srgbClr val="002177"/>
                </a:solidFill>
                <a:latin typeface="Poppins"/>
                <a:ea typeface="Poppins"/>
                <a:cs typeface="Poppins"/>
                <a:sym typeface="Poppins"/>
              </a:rPr>
              <a:t>Quedarse dormido o perder el sentido</a:t>
            </a:r>
            <a:endParaRPr/>
          </a:p>
          <a:p>
            <a:pPr indent="-346075" lvl="0" marL="457200" marR="0" rtl="0" algn="l">
              <a:lnSpc>
                <a:spcPct val="115000"/>
              </a:lnSpc>
              <a:spcBef>
                <a:spcPts val="0"/>
              </a:spcBef>
              <a:spcAft>
                <a:spcPts val="0"/>
              </a:spcAft>
              <a:buClr>
                <a:srgbClr val="002177"/>
              </a:buClr>
              <a:buSzPct val="125000"/>
              <a:buFont typeface="Poppins"/>
              <a:buChar char="■"/>
            </a:pPr>
            <a:r>
              <a:rPr b="0" i="0" lang="en-US" sz="1600" u="none" cap="none" strike="noStrike">
                <a:solidFill>
                  <a:srgbClr val="002177"/>
                </a:solidFill>
                <a:latin typeface="Poppins"/>
                <a:ea typeface="Poppins"/>
                <a:cs typeface="Poppins"/>
                <a:sym typeface="Poppins"/>
              </a:rPr>
              <a:t>Respiración débil, lenta o sin respiración</a:t>
            </a:r>
            <a:endParaRPr/>
          </a:p>
          <a:p>
            <a:pPr indent="-346075" lvl="0" marL="457200" marR="0" rtl="0" algn="l">
              <a:lnSpc>
                <a:spcPct val="115000"/>
              </a:lnSpc>
              <a:spcBef>
                <a:spcPts val="0"/>
              </a:spcBef>
              <a:spcAft>
                <a:spcPts val="0"/>
              </a:spcAft>
              <a:buClr>
                <a:srgbClr val="FF0000"/>
              </a:buClr>
              <a:buSzPct val="125000"/>
              <a:buFont typeface="Poppins"/>
              <a:buChar char="■"/>
            </a:pPr>
            <a:r>
              <a:rPr b="1" i="0" lang="en-US" sz="1600" u="none" cap="none" strike="noStrike">
                <a:solidFill>
                  <a:srgbClr val="FF0000"/>
                </a:solidFill>
                <a:latin typeface="Poppins"/>
                <a:ea typeface="Poppins"/>
                <a:cs typeface="Poppins"/>
                <a:sym typeface="Poppins"/>
              </a:rPr>
              <a:t>Vómito </a:t>
            </a:r>
            <a:endParaRPr b="1">
              <a:solidFill>
                <a:srgbClr val="FF0000"/>
              </a:solidFill>
            </a:endParaRPr>
          </a:p>
          <a:p>
            <a:pPr indent="-346075" lvl="0" marL="457200" marR="0" rtl="0" algn="l">
              <a:lnSpc>
                <a:spcPct val="115000"/>
              </a:lnSpc>
              <a:spcBef>
                <a:spcPts val="0"/>
              </a:spcBef>
              <a:spcAft>
                <a:spcPts val="0"/>
              </a:spcAft>
              <a:buClr>
                <a:srgbClr val="FF0000"/>
              </a:buClr>
              <a:buSzPct val="125000"/>
              <a:buFont typeface="Poppins"/>
              <a:buChar char="■"/>
            </a:pPr>
            <a:r>
              <a:rPr b="1" i="0" lang="en-US" sz="1600" u="none" cap="none" strike="noStrike">
                <a:solidFill>
                  <a:srgbClr val="FF0000"/>
                </a:solidFill>
                <a:latin typeface="Poppins"/>
                <a:ea typeface="Poppins"/>
                <a:cs typeface="Poppins"/>
                <a:sym typeface="Poppins"/>
              </a:rPr>
              <a:t>Cuerpo inerte</a:t>
            </a:r>
            <a:endParaRPr b="1">
              <a:solidFill>
                <a:srgbClr val="FF0000"/>
              </a:solidFill>
            </a:endParaRPr>
          </a:p>
          <a:p>
            <a:pPr indent="-346075" lvl="0" marL="457200" marR="0" rtl="0" algn="l">
              <a:lnSpc>
                <a:spcPct val="115000"/>
              </a:lnSpc>
              <a:spcBef>
                <a:spcPts val="0"/>
              </a:spcBef>
              <a:spcAft>
                <a:spcPts val="0"/>
              </a:spcAft>
              <a:buClr>
                <a:srgbClr val="FF0000"/>
              </a:buClr>
              <a:buSzPct val="125000"/>
              <a:buFont typeface="Poppins"/>
              <a:buChar char="■"/>
            </a:pPr>
            <a:r>
              <a:rPr b="1" i="0" lang="en-US" sz="1600" u="none" cap="none" strike="noStrike">
                <a:solidFill>
                  <a:srgbClr val="FF0000"/>
                </a:solidFill>
                <a:latin typeface="Poppins"/>
                <a:ea typeface="Poppins"/>
                <a:cs typeface="Poppins"/>
                <a:sym typeface="Poppins"/>
              </a:rPr>
              <a:t>Piel fría y/o húmeda</a:t>
            </a:r>
            <a:endParaRPr b="1">
              <a:solidFill>
                <a:srgbClr val="FF0000"/>
              </a:solidFill>
            </a:endParaRPr>
          </a:p>
          <a:p>
            <a:pPr indent="-346075" lvl="0" marL="457200" marR="0" rtl="0" algn="l">
              <a:lnSpc>
                <a:spcPct val="115000"/>
              </a:lnSpc>
              <a:spcBef>
                <a:spcPts val="0"/>
              </a:spcBef>
              <a:spcAft>
                <a:spcPts val="0"/>
              </a:spcAft>
              <a:buClr>
                <a:srgbClr val="002177"/>
              </a:buClr>
              <a:buSzPct val="125000"/>
              <a:buFont typeface="Poppins"/>
              <a:buChar char="■"/>
            </a:pPr>
            <a:r>
              <a:rPr b="0" i="0" lang="en-US" sz="1600" u="none" cap="none" strike="noStrike">
                <a:solidFill>
                  <a:srgbClr val="002177"/>
                </a:solidFill>
                <a:latin typeface="Poppins"/>
                <a:ea typeface="Poppins"/>
                <a:cs typeface="Poppins"/>
                <a:sym typeface="Poppins"/>
              </a:rPr>
              <a:t>Labios/uñas de los dedos morados o azules </a:t>
            </a:r>
            <a:endParaRPr/>
          </a:p>
          <a:p>
            <a:pPr indent="-228600" lvl="0" marL="457200" rtl="0" algn="l">
              <a:lnSpc>
                <a:spcPct val="90000"/>
              </a:lnSpc>
              <a:spcBef>
                <a:spcPts val="1000"/>
              </a:spcBef>
              <a:spcAft>
                <a:spcPts val="0"/>
              </a:spcAft>
              <a:buClr>
                <a:schemeClr val="dk1"/>
              </a:buClr>
              <a:buSzPct val="64285"/>
              <a:buNone/>
            </a:pPr>
            <a:r>
              <a:t/>
            </a:r>
            <a:endParaRPr/>
          </a:p>
        </p:txBody>
      </p:sp>
      <p:sp>
        <p:nvSpPr>
          <p:cNvPr id="416" name="Google Shape;416;p28"/>
          <p:cNvSpPr txBox="1"/>
          <p:nvPr>
            <p:ph type="title"/>
          </p:nvPr>
        </p:nvSpPr>
        <p:spPr>
          <a:xfrm>
            <a:off x="838200" y="365127"/>
            <a:ext cx="10515600" cy="1325563"/>
          </a:xfrm>
          <a:prstGeom prst="rect">
            <a:avLst/>
          </a:prstGeom>
          <a:noFill/>
          <a:ln>
            <a:noFill/>
          </a:ln>
        </p:spPr>
        <p:txBody>
          <a:bodyPr anchorCtr="0" anchor="b" bIns="45700" lIns="91425" spcFirstLastPara="1" rIns="91425" wrap="square" tIns="45700">
            <a:noAutofit/>
          </a:bodyPr>
          <a:lstStyle/>
          <a:p>
            <a:pPr indent="0" lvl="0" marL="0" rtl="0" algn="ctr">
              <a:lnSpc>
                <a:spcPct val="100000"/>
              </a:lnSpc>
              <a:spcBef>
                <a:spcPts val="0"/>
              </a:spcBef>
              <a:spcAft>
                <a:spcPts val="0"/>
              </a:spcAft>
              <a:buSzPts val="1620"/>
              <a:buNone/>
            </a:pPr>
            <a:r>
              <a:rPr b="1" lang="en-US" sz="3200">
                <a:latin typeface="Poppins"/>
                <a:ea typeface="Poppins"/>
                <a:cs typeface="Poppins"/>
                <a:sym typeface="Poppins"/>
              </a:rPr>
              <a:t>Signs of Opioid Overdose</a:t>
            </a:r>
            <a:br>
              <a:rPr b="1" lang="en-US" sz="3200">
                <a:latin typeface="Poppins"/>
                <a:ea typeface="Poppins"/>
                <a:cs typeface="Poppins"/>
                <a:sym typeface="Poppins"/>
              </a:rPr>
            </a:br>
            <a:r>
              <a:rPr b="1" lang="en-US" sz="3200">
                <a:latin typeface="Poppins"/>
                <a:ea typeface="Poppins"/>
                <a:cs typeface="Poppins"/>
                <a:sym typeface="Poppins"/>
              </a:rPr>
              <a:t>Señales de una Sobredosis por Opioides</a:t>
            </a:r>
            <a:endParaRPr b="1" sz="3200">
              <a:solidFill>
                <a:srgbClr val="002177"/>
              </a:solidFill>
              <a:latin typeface="Poppins"/>
              <a:ea typeface="Poppins"/>
              <a:cs typeface="Poppins"/>
              <a:sym typeface="Poppins"/>
            </a:endParaRPr>
          </a:p>
        </p:txBody>
      </p:sp>
      <p:pic>
        <p:nvPicPr>
          <p:cNvPr descr="World Health Organization (WHO) on Twitter: &quot;#Opioid use can lead to ☠️ due  to the effects of opioids on parts of the 🧠 which regulate breathing. An opioid  overdose can be identified" id="417" name="Google Shape;417;p28"/>
          <p:cNvPicPr preferRelativeResize="0"/>
          <p:nvPr/>
        </p:nvPicPr>
        <p:blipFill rotWithShape="1">
          <a:blip r:embed="rId3">
            <a:alphaModFix/>
          </a:blip>
          <a:srcRect b="3225" l="0" r="0" t="5374"/>
          <a:stretch/>
        </p:blipFill>
        <p:spPr>
          <a:xfrm>
            <a:off x="141722" y="38389"/>
            <a:ext cx="1572494" cy="1787238"/>
          </a:xfrm>
          <a:prstGeom prst="rect">
            <a:avLst/>
          </a:prstGeom>
          <a:noFill/>
          <a:ln>
            <a:noFill/>
          </a:ln>
        </p:spPr>
      </p:pic>
      <p:sp>
        <p:nvSpPr>
          <p:cNvPr id="418" name="Google Shape;418;p28"/>
          <p:cNvSpPr txBox="1"/>
          <p:nvPr/>
        </p:nvSpPr>
        <p:spPr>
          <a:xfrm>
            <a:off x="619991" y="6143727"/>
            <a:ext cx="3978506" cy="646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0" i="0" lang="en-US" sz="1000" u="none" cap="none" strike="noStrike">
                <a:solidFill>
                  <a:srgbClr val="000000"/>
                </a:solidFill>
                <a:latin typeface="Arial"/>
                <a:ea typeface="Arial"/>
                <a:cs typeface="Arial"/>
                <a:sym typeface="Arial"/>
              </a:rPr>
              <a:t>Departamento de Salud Pública de California </a:t>
            </a:r>
            <a:r>
              <a:rPr b="0" i="0" lang="en-US" sz="1000" u="sng" cap="none" strike="noStrike">
                <a:solidFill>
                  <a:schemeClr val="hlink"/>
                </a:solidFill>
                <a:latin typeface="Arial"/>
                <a:ea typeface="Arial"/>
                <a:cs typeface="Arial"/>
                <a:sym typeface="Arial"/>
                <a:hlinkClick r:id="rId4"/>
              </a:rPr>
              <a:t>https://www.cdph.ca.gov/Programs/OPA/Pages/Communications-Toolkits/Fentanyl-Overdose-Prevention.aspx</a:t>
            </a:r>
            <a:endParaRPr/>
          </a:p>
        </p:txBody>
      </p:sp>
      <p:pic>
        <p:nvPicPr>
          <p:cNvPr id="419" name="Google Shape;419;p28"/>
          <p:cNvPicPr preferRelativeResize="0"/>
          <p:nvPr/>
        </p:nvPicPr>
        <p:blipFill rotWithShape="1">
          <a:blip r:embed="rId5">
            <a:alphaModFix/>
          </a:blip>
          <a:srcRect b="0" l="0" r="0" t="0"/>
          <a:stretch/>
        </p:blipFill>
        <p:spPr>
          <a:xfrm>
            <a:off x="10438245" y="391960"/>
            <a:ext cx="1363180" cy="411172"/>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4" name="Shape 424"/>
        <p:cNvGrpSpPr/>
        <p:nvPr/>
      </p:nvGrpSpPr>
      <p:grpSpPr>
        <a:xfrm>
          <a:off x="0" y="0"/>
          <a:ext cx="0" cy="0"/>
          <a:chOff x="0" y="0"/>
          <a:chExt cx="0" cy="0"/>
        </a:xfrm>
      </p:grpSpPr>
      <p:sp>
        <p:nvSpPr>
          <p:cNvPr id="425" name="Google Shape;425;p29"/>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fontScale="70000" lnSpcReduction="20000"/>
          </a:bodyPr>
          <a:lstStyle/>
          <a:p>
            <a:pPr indent="0" lvl="0" marL="0" marR="0" rtl="0" algn="l">
              <a:lnSpc>
                <a:spcPct val="115000"/>
              </a:lnSpc>
              <a:spcBef>
                <a:spcPts val="0"/>
              </a:spcBef>
              <a:spcAft>
                <a:spcPts val="0"/>
              </a:spcAft>
              <a:buClr>
                <a:schemeClr val="dk1"/>
              </a:buClr>
              <a:buSzPct val="71428"/>
              <a:buFont typeface="Arial"/>
              <a:buNone/>
            </a:pPr>
            <a:r>
              <a:rPr b="1" lang="en-US" sz="2200">
                <a:solidFill>
                  <a:srgbClr val="0563C1"/>
                </a:solidFill>
                <a:latin typeface="Poppins"/>
                <a:ea typeface="Poppins"/>
                <a:cs typeface="Poppins"/>
                <a:sym typeface="Poppins"/>
              </a:rPr>
              <a:t>What is Naloxone</a:t>
            </a:r>
            <a:endParaRPr b="1" i="0" sz="2200" u="none" cap="none" strike="noStrike">
              <a:solidFill>
                <a:srgbClr val="0563C1"/>
              </a:solidFill>
              <a:latin typeface="Poppins"/>
              <a:ea typeface="Poppins"/>
              <a:cs typeface="Poppins"/>
              <a:sym typeface="Poppins"/>
            </a:endParaRPr>
          </a:p>
          <a:p>
            <a:pPr indent="-330200" lvl="0" marL="457200" marR="0" rtl="0" algn="l">
              <a:lnSpc>
                <a:spcPct val="115000"/>
              </a:lnSpc>
              <a:spcBef>
                <a:spcPts val="800"/>
              </a:spcBef>
              <a:spcAft>
                <a:spcPts val="0"/>
              </a:spcAft>
              <a:buClr>
                <a:srgbClr val="002177"/>
              </a:buClr>
              <a:buSzPct val="103896"/>
              <a:buFont typeface="Poppins"/>
              <a:buChar char="■"/>
            </a:pPr>
            <a:r>
              <a:rPr lang="en-US" sz="2200">
                <a:solidFill>
                  <a:srgbClr val="FF0000"/>
                </a:solidFill>
                <a:latin typeface="Poppins"/>
                <a:ea typeface="Poppins"/>
                <a:cs typeface="Poppins"/>
                <a:sym typeface="Poppins"/>
              </a:rPr>
              <a:t>Naloxone is a medicine that can help people who are overdosing on an opioid</a:t>
            </a:r>
            <a:r>
              <a:rPr lang="en-US" sz="2200">
                <a:solidFill>
                  <a:srgbClr val="002177"/>
                </a:solidFill>
                <a:latin typeface="Poppins"/>
                <a:ea typeface="Poppins"/>
                <a:cs typeface="Poppins"/>
                <a:sym typeface="Poppins"/>
              </a:rPr>
              <a:t>. Opioids include prescription medications, heroin, and fentanyl. Narcan temporarily reverses the effects of an overdose from opioids.</a:t>
            </a:r>
            <a:endParaRPr/>
          </a:p>
          <a:p>
            <a:pPr indent="-330200" lvl="0" marL="457200" marR="0" rtl="0" algn="l">
              <a:lnSpc>
                <a:spcPct val="115000"/>
              </a:lnSpc>
              <a:spcBef>
                <a:spcPts val="800"/>
              </a:spcBef>
              <a:spcAft>
                <a:spcPts val="0"/>
              </a:spcAft>
              <a:buClr>
                <a:srgbClr val="FF0000"/>
              </a:buClr>
              <a:buSzPct val="103896"/>
              <a:buFont typeface="Poppins"/>
              <a:buChar char="■"/>
            </a:pPr>
            <a:r>
              <a:rPr lang="en-US" sz="2200">
                <a:solidFill>
                  <a:srgbClr val="FF0000"/>
                </a:solidFill>
                <a:latin typeface="Poppins"/>
                <a:ea typeface="Poppins"/>
                <a:cs typeface="Poppins"/>
                <a:sym typeface="Poppins"/>
              </a:rPr>
              <a:t>Naloxone can be administered by a prefilled devices that sprays medication into the nose.</a:t>
            </a:r>
            <a:endParaRPr>
              <a:solidFill>
                <a:srgbClr val="FF0000"/>
              </a:solidFill>
            </a:endParaRPr>
          </a:p>
          <a:p>
            <a:pPr indent="-330200" lvl="0" marL="457200" marR="0" rtl="0" algn="l">
              <a:lnSpc>
                <a:spcPct val="115000"/>
              </a:lnSpc>
              <a:spcBef>
                <a:spcPts val="800"/>
              </a:spcBef>
              <a:spcAft>
                <a:spcPts val="0"/>
              </a:spcAft>
              <a:buClr>
                <a:srgbClr val="002177"/>
              </a:buClr>
              <a:buSzPct val="103896"/>
              <a:buFont typeface="Poppins"/>
              <a:buChar char="■"/>
            </a:pPr>
            <a:r>
              <a:rPr lang="en-US" sz="2200">
                <a:solidFill>
                  <a:srgbClr val="002177"/>
                </a:solidFill>
                <a:latin typeface="Poppins"/>
                <a:ea typeface="Poppins"/>
                <a:cs typeface="Poppins"/>
                <a:sym typeface="Poppins"/>
              </a:rPr>
              <a:t>Naloxone is safe. Naloxone will not harm someone if you give it to them and they are not overdosing on an opioid.</a:t>
            </a:r>
            <a:endParaRPr/>
          </a:p>
          <a:p>
            <a:pPr indent="-330200" lvl="0" marL="457200" marR="0" rtl="0" algn="l">
              <a:lnSpc>
                <a:spcPct val="115000"/>
              </a:lnSpc>
              <a:spcBef>
                <a:spcPts val="800"/>
              </a:spcBef>
              <a:spcAft>
                <a:spcPts val="0"/>
              </a:spcAft>
              <a:buClr>
                <a:srgbClr val="002177"/>
              </a:buClr>
              <a:buSzPct val="103896"/>
              <a:buFont typeface="Poppins"/>
              <a:buChar char="■"/>
            </a:pPr>
            <a:r>
              <a:rPr lang="en-US" sz="2200">
                <a:solidFill>
                  <a:srgbClr val="002177"/>
                </a:solidFill>
                <a:latin typeface="Poppins"/>
                <a:ea typeface="Poppins"/>
                <a:cs typeface="Poppins"/>
                <a:sym typeface="Poppins"/>
              </a:rPr>
              <a:t>Naloxone is one important step when helping someone who is overdosing.</a:t>
            </a:r>
            <a:endParaRPr/>
          </a:p>
          <a:p>
            <a:pPr indent="-330200" lvl="0" marL="457200" marR="0" rtl="0" algn="l">
              <a:lnSpc>
                <a:spcPct val="115000"/>
              </a:lnSpc>
              <a:spcBef>
                <a:spcPts val="800"/>
              </a:spcBef>
              <a:spcAft>
                <a:spcPts val="0"/>
              </a:spcAft>
              <a:buClr>
                <a:srgbClr val="002177"/>
              </a:buClr>
              <a:buSzPct val="103896"/>
              <a:buFont typeface="Poppins"/>
              <a:buChar char="■"/>
            </a:pPr>
            <a:r>
              <a:rPr lang="en-US" sz="2200">
                <a:solidFill>
                  <a:srgbClr val="002177"/>
                </a:solidFill>
                <a:latin typeface="Poppins"/>
                <a:ea typeface="Poppins"/>
                <a:cs typeface="Poppins"/>
                <a:sym typeface="Poppins"/>
              </a:rPr>
              <a:t>If you have Naloxone, you can potentially save a life. </a:t>
            </a:r>
            <a:endParaRPr/>
          </a:p>
          <a:p>
            <a:pPr indent="-228600" lvl="0" marL="457200" rtl="0" algn="l">
              <a:lnSpc>
                <a:spcPct val="90000"/>
              </a:lnSpc>
              <a:spcBef>
                <a:spcPts val="1000"/>
              </a:spcBef>
              <a:spcAft>
                <a:spcPts val="0"/>
              </a:spcAft>
              <a:buClr>
                <a:schemeClr val="dk1"/>
              </a:buClr>
              <a:buSzPct val="91836"/>
              <a:buNone/>
            </a:pPr>
            <a:r>
              <a:t/>
            </a:r>
            <a:endParaRPr/>
          </a:p>
        </p:txBody>
      </p:sp>
      <p:sp>
        <p:nvSpPr>
          <p:cNvPr id="426" name="Google Shape;426;p29"/>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fontScale="47500" lnSpcReduction="20000"/>
          </a:bodyPr>
          <a:lstStyle/>
          <a:p>
            <a:pPr indent="0" lvl="0" marL="0" marR="0" rtl="0" algn="l">
              <a:lnSpc>
                <a:spcPct val="115000"/>
              </a:lnSpc>
              <a:spcBef>
                <a:spcPts val="0"/>
              </a:spcBef>
              <a:spcAft>
                <a:spcPts val="0"/>
              </a:spcAft>
              <a:buClr>
                <a:schemeClr val="dk1"/>
              </a:buClr>
              <a:buSzPct val="82706"/>
              <a:buFont typeface="Arial"/>
              <a:buNone/>
            </a:pPr>
            <a:r>
              <a:rPr b="1" lang="en-US" sz="2800">
                <a:solidFill>
                  <a:srgbClr val="0563C1"/>
                </a:solidFill>
                <a:latin typeface="Poppins"/>
                <a:ea typeface="Poppins"/>
                <a:cs typeface="Poppins"/>
                <a:sym typeface="Poppins"/>
              </a:rPr>
              <a:t>¿Qué es la Naloxona?</a:t>
            </a:r>
            <a:endParaRPr/>
          </a:p>
          <a:p>
            <a:pPr indent="-330200" lvl="0" marL="457200" marR="0" rtl="0" algn="l">
              <a:lnSpc>
                <a:spcPct val="115000"/>
              </a:lnSpc>
              <a:spcBef>
                <a:spcPts val="800"/>
              </a:spcBef>
              <a:spcAft>
                <a:spcPts val="0"/>
              </a:spcAft>
              <a:buClr>
                <a:srgbClr val="002177"/>
              </a:buClr>
              <a:buSzPct val="120300"/>
              <a:buFont typeface="Poppins"/>
              <a:buChar char="■"/>
            </a:pPr>
            <a:r>
              <a:rPr lang="en-US" sz="2800">
                <a:solidFill>
                  <a:srgbClr val="FF0000"/>
                </a:solidFill>
                <a:latin typeface="Poppins"/>
                <a:ea typeface="Poppins"/>
                <a:cs typeface="Poppins"/>
                <a:sym typeface="Poppins"/>
              </a:rPr>
              <a:t>La naloxona, por ejemplo, Narcan, es un medicamento que puede ayudar a las personas que están sufriendo de una sobredosis de un opioide</a:t>
            </a:r>
            <a:r>
              <a:rPr lang="en-US" sz="2800">
                <a:solidFill>
                  <a:srgbClr val="002177"/>
                </a:solidFill>
                <a:latin typeface="Poppins"/>
                <a:ea typeface="Poppins"/>
                <a:cs typeface="Poppins"/>
                <a:sym typeface="Poppins"/>
              </a:rPr>
              <a:t>. Los opioides incluyen medicamentos recetados, heroína y fentanilo. Narcan revierte temporalmente los efectos de una sobredosis de opioides.</a:t>
            </a:r>
            <a:endParaRPr/>
          </a:p>
          <a:p>
            <a:pPr indent="-330200" lvl="0" marL="457200" marR="0" rtl="0" algn="l">
              <a:lnSpc>
                <a:spcPct val="115000"/>
              </a:lnSpc>
              <a:spcBef>
                <a:spcPts val="800"/>
              </a:spcBef>
              <a:spcAft>
                <a:spcPts val="0"/>
              </a:spcAft>
              <a:buClr>
                <a:srgbClr val="002177"/>
              </a:buClr>
              <a:buSzPct val="120300"/>
              <a:buFont typeface="Poppins"/>
              <a:buChar char="■"/>
            </a:pPr>
            <a:r>
              <a:rPr lang="en-US" sz="2800">
                <a:solidFill>
                  <a:srgbClr val="002177"/>
                </a:solidFill>
                <a:latin typeface="Poppins"/>
                <a:ea typeface="Poppins"/>
                <a:cs typeface="Poppins"/>
                <a:sym typeface="Poppins"/>
              </a:rPr>
              <a:t>La naloxona/Narcan se puede administrar mediante dispositivos precargados que rocíen el </a:t>
            </a:r>
            <a:r>
              <a:rPr lang="en-US" sz="2800">
                <a:solidFill>
                  <a:srgbClr val="FF0000"/>
                </a:solidFill>
                <a:latin typeface="Poppins"/>
                <a:ea typeface="Poppins"/>
                <a:cs typeface="Poppins"/>
                <a:sym typeface="Poppins"/>
              </a:rPr>
              <a:t>medicamento dentro de la nariz.</a:t>
            </a:r>
            <a:endParaRPr>
              <a:solidFill>
                <a:srgbClr val="FF0000"/>
              </a:solidFill>
            </a:endParaRPr>
          </a:p>
          <a:p>
            <a:pPr indent="-330200" lvl="0" marL="457200" marR="0" rtl="0" algn="l">
              <a:lnSpc>
                <a:spcPct val="115000"/>
              </a:lnSpc>
              <a:spcBef>
                <a:spcPts val="800"/>
              </a:spcBef>
              <a:spcAft>
                <a:spcPts val="0"/>
              </a:spcAft>
              <a:buClr>
                <a:srgbClr val="002177"/>
              </a:buClr>
              <a:buSzPct val="120300"/>
              <a:buFont typeface="Poppins"/>
              <a:buChar char="■"/>
            </a:pPr>
            <a:r>
              <a:rPr lang="en-US" sz="2800">
                <a:solidFill>
                  <a:srgbClr val="002177"/>
                </a:solidFill>
                <a:latin typeface="Poppins"/>
                <a:ea typeface="Poppins"/>
                <a:cs typeface="Poppins"/>
                <a:sym typeface="Poppins"/>
              </a:rPr>
              <a:t>La naloxona es segura. La naloxona no le hará daño a alguien si usted la administra y no está sufriendo de una sobredosis por un opioide.</a:t>
            </a:r>
            <a:endParaRPr/>
          </a:p>
          <a:p>
            <a:pPr indent="-330200" lvl="0" marL="457200" marR="0" rtl="0" algn="l">
              <a:lnSpc>
                <a:spcPct val="115000"/>
              </a:lnSpc>
              <a:spcBef>
                <a:spcPts val="800"/>
              </a:spcBef>
              <a:spcAft>
                <a:spcPts val="0"/>
              </a:spcAft>
              <a:buClr>
                <a:srgbClr val="002177"/>
              </a:buClr>
              <a:buSzPct val="120300"/>
              <a:buFont typeface="Poppins"/>
              <a:buChar char="■"/>
            </a:pPr>
            <a:r>
              <a:rPr lang="en-US" sz="2800">
                <a:solidFill>
                  <a:srgbClr val="002177"/>
                </a:solidFill>
                <a:latin typeface="Poppins"/>
                <a:ea typeface="Poppins"/>
                <a:cs typeface="Poppins"/>
                <a:sym typeface="Poppins"/>
              </a:rPr>
              <a:t>La naloxona es un paso importante al ayudar a alguien que está pasando por una sobredosis.</a:t>
            </a:r>
            <a:endParaRPr/>
          </a:p>
          <a:p>
            <a:pPr indent="-330200" lvl="0" marL="457200" marR="0" rtl="0" algn="l">
              <a:lnSpc>
                <a:spcPct val="115000"/>
              </a:lnSpc>
              <a:spcBef>
                <a:spcPts val="800"/>
              </a:spcBef>
              <a:spcAft>
                <a:spcPts val="0"/>
              </a:spcAft>
              <a:buClr>
                <a:srgbClr val="002177"/>
              </a:buClr>
              <a:buSzPct val="120300"/>
              <a:buFont typeface="Poppins"/>
              <a:buChar char="■"/>
            </a:pPr>
            <a:r>
              <a:rPr lang="en-US" sz="2800">
                <a:solidFill>
                  <a:srgbClr val="002177"/>
                </a:solidFill>
                <a:latin typeface="Poppins"/>
                <a:ea typeface="Poppins"/>
                <a:cs typeface="Poppins"/>
                <a:sym typeface="Poppins"/>
              </a:rPr>
              <a:t>Si usted tiene naloxona/Narcan, usted puede potencialmente salvar una vida. </a:t>
            </a:r>
            <a:endParaRPr/>
          </a:p>
          <a:p>
            <a:pPr indent="-228600" lvl="0" marL="457200" rtl="0" algn="l">
              <a:lnSpc>
                <a:spcPct val="90000"/>
              </a:lnSpc>
              <a:spcBef>
                <a:spcPts val="1000"/>
              </a:spcBef>
              <a:spcAft>
                <a:spcPts val="0"/>
              </a:spcAft>
              <a:buClr>
                <a:schemeClr val="dk1"/>
              </a:buClr>
              <a:buSzPct val="135338"/>
              <a:buNone/>
            </a:pPr>
            <a:r>
              <a:t/>
            </a:r>
            <a:endParaRPr/>
          </a:p>
        </p:txBody>
      </p:sp>
      <p:sp>
        <p:nvSpPr>
          <p:cNvPr id="427" name="Google Shape;427;p29"/>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620"/>
              <a:buNone/>
            </a:pPr>
            <a:r>
              <a:rPr b="1" lang="en-US" sz="3200">
                <a:latin typeface="Poppins"/>
                <a:ea typeface="Poppins"/>
                <a:cs typeface="Poppins"/>
                <a:sym typeface="Poppins"/>
              </a:rPr>
              <a:t>Naloxone</a:t>
            </a:r>
            <a:br>
              <a:rPr b="1" lang="en-US" sz="3200">
                <a:latin typeface="Poppins"/>
                <a:ea typeface="Poppins"/>
                <a:cs typeface="Poppins"/>
                <a:sym typeface="Poppins"/>
              </a:rPr>
            </a:br>
            <a:r>
              <a:rPr b="1" lang="en-US" sz="3200">
                <a:latin typeface="Poppins"/>
                <a:ea typeface="Poppins"/>
                <a:cs typeface="Poppins"/>
                <a:sym typeface="Poppins"/>
              </a:rPr>
              <a:t>Naloxona</a:t>
            </a:r>
            <a:endParaRPr b="1" sz="3200">
              <a:solidFill>
                <a:srgbClr val="002177"/>
              </a:solidFill>
              <a:latin typeface="Poppins"/>
              <a:ea typeface="Poppins"/>
              <a:cs typeface="Poppins"/>
              <a:sym typeface="Poppins"/>
            </a:endParaRPr>
          </a:p>
        </p:txBody>
      </p:sp>
      <p:pic>
        <p:nvPicPr>
          <p:cNvPr id="428" name="Google Shape;428;p29"/>
          <p:cNvPicPr preferRelativeResize="0"/>
          <p:nvPr/>
        </p:nvPicPr>
        <p:blipFill rotWithShape="1">
          <a:blip r:embed="rId3">
            <a:alphaModFix/>
          </a:blip>
          <a:srcRect b="0" l="0" r="0" t="0"/>
          <a:stretch/>
        </p:blipFill>
        <p:spPr>
          <a:xfrm>
            <a:off x="678620" y="67404"/>
            <a:ext cx="2345135" cy="1555881"/>
          </a:xfrm>
          <a:prstGeom prst="rect">
            <a:avLst/>
          </a:prstGeom>
          <a:noFill/>
          <a:ln>
            <a:noFill/>
          </a:ln>
        </p:spPr>
      </p:pic>
      <p:pic>
        <p:nvPicPr>
          <p:cNvPr id="429" name="Google Shape;429;p29"/>
          <p:cNvPicPr preferRelativeResize="0"/>
          <p:nvPr/>
        </p:nvPicPr>
        <p:blipFill rotWithShape="1">
          <a:blip r:embed="rId4">
            <a:alphaModFix/>
          </a:blip>
          <a:srcRect b="0" l="0" r="0" t="0"/>
          <a:stretch/>
        </p:blipFill>
        <p:spPr>
          <a:xfrm>
            <a:off x="8322235" y="0"/>
            <a:ext cx="2889555" cy="1690690"/>
          </a:xfrm>
          <a:prstGeom prst="rect">
            <a:avLst/>
          </a:prstGeom>
          <a:noFill/>
          <a:ln>
            <a:noFill/>
          </a:ln>
        </p:spPr>
      </p:pic>
      <p:sp>
        <p:nvSpPr>
          <p:cNvPr id="430" name="Google Shape;430;p29"/>
          <p:cNvSpPr txBox="1"/>
          <p:nvPr/>
        </p:nvSpPr>
        <p:spPr>
          <a:xfrm>
            <a:off x="624667" y="6255800"/>
            <a:ext cx="8984400" cy="661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0" i="0" lang="en-US" sz="1000" u="none" cap="none" strike="noStrike">
                <a:solidFill>
                  <a:schemeClr val="dk1"/>
                </a:solidFill>
                <a:latin typeface="Arial"/>
                <a:ea typeface="Arial"/>
                <a:cs typeface="Arial"/>
                <a:sym typeface="Arial"/>
              </a:rPr>
              <a:t>Naloxone Training: </a:t>
            </a:r>
            <a:r>
              <a:rPr b="0" i="0" lang="en-US" sz="1000" u="sng" cap="none" strike="noStrike">
                <a:solidFill>
                  <a:schemeClr val="hlink"/>
                </a:solidFill>
                <a:latin typeface="Arial"/>
                <a:ea typeface="Arial"/>
                <a:cs typeface="Arial"/>
                <a:sym typeface="Arial"/>
                <a:hlinkClick r:id="rId5"/>
              </a:rPr>
              <a:t>https://lausd.csod.com/ui/lms-learning-details/app/curriculum/19788849-b116-4dc3-b737-ce25a479e6df</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000"/>
              <a:buFont typeface="Arial"/>
              <a:buNone/>
            </a:pPr>
            <a:r>
              <a:rPr b="0" i="0" lang="en-US" sz="1000" u="none" cap="none" strike="noStrike">
                <a:solidFill>
                  <a:schemeClr val="dk1"/>
                </a:solidFill>
                <a:latin typeface="Arial"/>
                <a:ea typeface="Arial"/>
                <a:cs typeface="Arial"/>
                <a:sym typeface="Arial"/>
              </a:rPr>
              <a:t>CDC: </a:t>
            </a:r>
            <a:r>
              <a:rPr b="0" i="0" lang="en-US" sz="1100" u="sng" cap="none" strike="noStrike">
                <a:solidFill>
                  <a:schemeClr val="hlink"/>
                </a:solidFill>
                <a:latin typeface="Arial"/>
                <a:ea typeface="Arial"/>
                <a:cs typeface="Arial"/>
                <a:sym typeface="Arial"/>
                <a:hlinkClick r:id="rId6"/>
              </a:rPr>
              <a:t>5 Things to Know About Naloxone | Feature Topics | Drug Overdose (cdc.gov)</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Arial"/>
              <a:ea typeface="Arial"/>
              <a:cs typeface="Arial"/>
              <a:sym typeface="Arial"/>
            </a:endParaRPr>
          </a:p>
        </p:txBody>
      </p:sp>
      <p:pic>
        <p:nvPicPr>
          <p:cNvPr id="431" name="Google Shape;431;p29"/>
          <p:cNvPicPr preferRelativeResize="0"/>
          <p:nvPr/>
        </p:nvPicPr>
        <p:blipFill rotWithShape="1">
          <a:blip r:embed="rId7">
            <a:alphaModFix/>
          </a:blip>
          <a:srcRect b="0" l="0" r="0" t="0"/>
          <a:stretch/>
        </p:blipFill>
        <p:spPr>
          <a:xfrm>
            <a:off x="10530200" y="6188692"/>
            <a:ext cx="1363180" cy="411172"/>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5" name="Shape 435"/>
        <p:cNvGrpSpPr/>
        <p:nvPr/>
      </p:nvGrpSpPr>
      <p:grpSpPr>
        <a:xfrm>
          <a:off x="0" y="0"/>
          <a:ext cx="0" cy="0"/>
          <a:chOff x="0" y="0"/>
          <a:chExt cx="0" cy="0"/>
        </a:xfrm>
      </p:grpSpPr>
      <p:pic>
        <p:nvPicPr>
          <p:cNvPr id="436" name="Google Shape;436;g25b7b99e7ac_1_280"/>
          <p:cNvPicPr preferRelativeResize="0"/>
          <p:nvPr/>
        </p:nvPicPr>
        <p:blipFill rotWithShape="1">
          <a:blip r:embed="rId3">
            <a:alphaModFix/>
          </a:blip>
          <a:srcRect b="0" l="0" r="0" t="0"/>
          <a:stretch/>
        </p:blipFill>
        <p:spPr>
          <a:xfrm>
            <a:off x="-974691" y="277092"/>
            <a:ext cx="13957162" cy="9982039"/>
          </a:xfrm>
          <a:prstGeom prst="rect">
            <a:avLst/>
          </a:prstGeom>
          <a:noFill/>
          <a:ln>
            <a:noFill/>
          </a:ln>
        </p:spPr>
      </p:pic>
      <p:sp>
        <p:nvSpPr>
          <p:cNvPr id="437" name="Google Shape;437;g25b7b99e7ac_1_280"/>
          <p:cNvSpPr txBox="1"/>
          <p:nvPr>
            <p:ph type="ctrTitle"/>
          </p:nvPr>
        </p:nvSpPr>
        <p:spPr>
          <a:xfrm>
            <a:off x="865649" y="2084751"/>
            <a:ext cx="10653300" cy="165780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100000"/>
              </a:lnSpc>
              <a:spcBef>
                <a:spcPts val="0"/>
              </a:spcBef>
              <a:spcAft>
                <a:spcPts val="0"/>
              </a:spcAft>
              <a:buClr>
                <a:schemeClr val="lt1"/>
              </a:buClr>
              <a:buSzPct val="100000"/>
              <a:buFont typeface="Arial"/>
              <a:buNone/>
            </a:pPr>
            <a:r>
              <a:rPr b="1" lang="en-US" sz="4000">
                <a:latin typeface="Poppins"/>
                <a:ea typeface="Poppins"/>
                <a:cs typeface="Poppins"/>
                <a:sym typeface="Poppins"/>
              </a:rPr>
              <a:t>What can </a:t>
            </a:r>
            <a:endParaRPr b="1" sz="4000">
              <a:latin typeface="Poppins"/>
              <a:ea typeface="Poppins"/>
              <a:cs typeface="Poppins"/>
              <a:sym typeface="Poppins"/>
            </a:endParaRPr>
          </a:p>
          <a:p>
            <a:pPr indent="0" lvl="0" marL="0" rtl="0" algn="ctr">
              <a:lnSpc>
                <a:spcPct val="100000"/>
              </a:lnSpc>
              <a:spcBef>
                <a:spcPts val="0"/>
              </a:spcBef>
              <a:spcAft>
                <a:spcPts val="0"/>
              </a:spcAft>
              <a:buClr>
                <a:schemeClr val="lt1"/>
              </a:buClr>
              <a:buSzPct val="100000"/>
              <a:buFont typeface="Arial"/>
              <a:buNone/>
            </a:pPr>
            <a:r>
              <a:rPr b="1" lang="en-US" sz="4000">
                <a:latin typeface="Poppins"/>
                <a:ea typeface="Poppins"/>
                <a:cs typeface="Poppins"/>
                <a:sym typeface="Poppins"/>
              </a:rPr>
              <a:t>parents/caregivers do?</a:t>
            </a:r>
            <a:br>
              <a:rPr b="1" lang="en-US" sz="4000">
                <a:latin typeface="Poppins"/>
                <a:ea typeface="Poppins"/>
                <a:cs typeface="Poppins"/>
                <a:sym typeface="Poppins"/>
              </a:rPr>
            </a:br>
            <a:r>
              <a:rPr b="1" lang="en-US" sz="4000">
                <a:latin typeface="Poppins"/>
                <a:ea typeface="Poppins"/>
                <a:cs typeface="Poppins"/>
                <a:sym typeface="Poppins"/>
              </a:rPr>
              <a:t>¿Qué pueden hacer los padres/proveedores de cuidado? </a:t>
            </a:r>
            <a:endParaRPr sz="4000">
              <a:latin typeface="Poppins"/>
              <a:ea typeface="Poppins"/>
              <a:cs typeface="Poppins"/>
              <a:sym typeface="Poppins"/>
            </a:endParaRPr>
          </a:p>
        </p:txBody>
      </p:sp>
      <p:pic>
        <p:nvPicPr>
          <p:cNvPr id="438" name="Google Shape;438;g25b7b99e7ac_1_280"/>
          <p:cNvPicPr preferRelativeResize="0"/>
          <p:nvPr/>
        </p:nvPicPr>
        <p:blipFill rotWithShape="1">
          <a:blip r:embed="rId4">
            <a:alphaModFix/>
          </a:blip>
          <a:srcRect b="0" l="0" r="0" t="0"/>
          <a:stretch/>
        </p:blipFill>
        <p:spPr>
          <a:xfrm>
            <a:off x="10438245" y="391960"/>
            <a:ext cx="1363180" cy="411172"/>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3" name="Shape 443"/>
        <p:cNvGrpSpPr/>
        <p:nvPr/>
      </p:nvGrpSpPr>
      <p:grpSpPr>
        <a:xfrm>
          <a:off x="0" y="0"/>
          <a:ext cx="0" cy="0"/>
          <a:chOff x="0" y="0"/>
          <a:chExt cx="0" cy="0"/>
        </a:xfrm>
      </p:grpSpPr>
      <p:sp>
        <p:nvSpPr>
          <p:cNvPr id="444" name="Google Shape;444;p31"/>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SzPts val="1800"/>
              <a:buNone/>
            </a:pPr>
            <a:r>
              <a:rPr b="1" lang="en-US" sz="3200">
                <a:latin typeface="Poppins"/>
                <a:ea typeface="Poppins"/>
                <a:cs typeface="Poppins"/>
                <a:sym typeface="Poppins"/>
              </a:rPr>
              <a:t>Speak with Your Child Early On</a:t>
            </a:r>
            <a:br>
              <a:rPr b="1" lang="en-US" sz="3200">
                <a:latin typeface="Poppins"/>
                <a:ea typeface="Poppins"/>
                <a:cs typeface="Poppins"/>
                <a:sym typeface="Poppins"/>
              </a:rPr>
            </a:br>
            <a:r>
              <a:rPr b="1" lang="en-US" sz="3200">
                <a:latin typeface="Poppins"/>
                <a:ea typeface="Poppins"/>
                <a:cs typeface="Poppins"/>
                <a:sym typeface="Poppins"/>
              </a:rPr>
              <a:t>Hable con sus Hijos con Tiempo</a:t>
            </a:r>
            <a:endParaRPr sz="3200"/>
          </a:p>
        </p:txBody>
      </p:sp>
      <p:sp>
        <p:nvSpPr>
          <p:cNvPr id="445" name="Google Shape;445;p31"/>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fontScale="55000" lnSpcReduction="20000"/>
          </a:bodyPr>
          <a:lstStyle/>
          <a:p>
            <a:pPr indent="0" lvl="0" marL="0" marR="0" rtl="0" algn="l">
              <a:lnSpc>
                <a:spcPct val="115000"/>
              </a:lnSpc>
              <a:spcBef>
                <a:spcPts val="0"/>
              </a:spcBef>
              <a:spcAft>
                <a:spcPts val="0"/>
              </a:spcAft>
              <a:buSzPct val="116883"/>
              <a:buNone/>
            </a:pPr>
            <a:r>
              <a:rPr b="1" lang="en-US" sz="2800">
                <a:solidFill>
                  <a:srgbClr val="0563C1"/>
                </a:solidFill>
                <a:latin typeface="Poppins"/>
                <a:ea typeface="Poppins"/>
                <a:cs typeface="Poppins"/>
                <a:sym typeface="Poppins"/>
              </a:rPr>
              <a:t>Kids as young as preschool age can learn that: </a:t>
            </a:r>
            <a:endParaRPr/>
          </a:p>
          <a:p>
            <a:pPr indent="-355600" lvl="0" marL="457200" marR="0" rtl="0" algn="l">
              <a:lnSpc>
                <a:spcPct val="115000"/>
              </a:lnSpc>
              <a:spcBef>
                <a:spcPts val="0"/>
              </a:spcBef>
              <a:spcAft>
                <a:spcPts val="0"/>
              </a:spcAft>
              <a:buClr>
                <a:srgbClr val="002177"/>
              </a:buClr>
              <a:buSzPct val="129870"/>
              <a:buFont typeface="Poppins"/>
              <a:buChar char="■"/>
            </a:pPr>
            <a:r>
              <a:rPr lang="en-US" sz="2800">
                <a:solidFill>
                  <a:srgbClr val="002177"/>
                </a:solidFill>
                <a:latin typeface="Poppins"/>
                <a:ea typeface="Poppins"/>
                <a:cs typeface="Poppins"/>
                <a:sym typeface="Poppins"/>
              </a:rPr>
              <a:t>You only take medicine when you’re sick, and only if your parent or doctor gives it to you. Taking medicine by yourself, taking the wrong medicine or taking medicine that isn’t especially for you is dangerous.</a:t>
            </a:r>
            <a:endParaRPr/>
          </a:p>
          <a:p>
            <a:pPr indent="-355600" lvl="0" marL="457200" marR="0" rtl="0" algn="l">
              <a:lnSpc>
                <a:spcPct val="115000"/>
              </a:lnSpc>
              <a:spcBef>
                <a:spcPts val="0"/>
              </a:spcBef>
              <a:spcAft>
                <a:spcPts val="0"/>
              </a:spcAft>
              <a:buClr>
                <a:srgbClr val="002177"/>
              </a:buClr>
              <a:buSzPct val="129870"/>
              <a:buFont typeface="Poppins"/>
              <a:buChar char="■"/>
            </a:pPr>
            <a:r>
              <a:rPr lang="en-US" sz="2800">
                <a:solidFill>
                  <a:srgbClr val="002177"/>
                </a:solidFill>
                <a:latin typeface="Poppins"/>
                <a:ea typeface="Poppins"/>
                <a:cs typeface="Poppins"/>
                <a:sym typeface="Poppins"/>
              </a:rPr>
              <a:t>Just because it’s in a family’s or friend's medicine cabinet doesn’t mean that it is safe for you to take.</a:t>
            </a:r>
            <a:endParaRPr/>
          </a:p>
          <a:p>
            <a:pPr indent="-355600" lvl="0" marL="457200" marR="0" rtl="0" algn="l">
              <a:lnSpc>
                <a:spcPct val="115000"/>
              </a:lnSpc>
              <a:spcBef>
                <a:spcPts val="0"/>
              </a:spcBef>
              <a:spcAft>
                <a:spcPts val="0"/>
              </a:spcAft>
              <a:buClr>
                <a:schemeClr val="accent2"/>
              </a:buClr>
              <a:buSzPct val="129870"/>
              <a:buFont typeface="Poppins"/>
              <a:buChar char="■"/>
            </a:pPr>
            <a:r>
              <a:rPr b="1" lang="en-US" sz="2800">
                <a:solidFill>
                  <a:schemeClr val="accent2"/>
                </a:solidFill>
                <a:latin typeface="Poppins"/>
                <a:ea typeface="Poppins"/>
                <a:cs typeface="Poppins"/>
                <a:sym typeface="Poppins"/>
              </a:rPr>
              <a:t>The misuse of medication, even just one time, can lead to serious illness or death.</a:t>
            </a:r>
            <a:endParaRPr/>
          </a:p>
          <a:p>
            <a:pPr indent="0" lvl="0" marL="0" rtl="0" algn="l">
              <a:lnSpc>
                <a:spcPct val="115000"/>
              </a:lnSpc>
              <a:spcBef>
                <a:spcPts val="0"/>
              </a:spcBef>
              <a:spcAft>
                <a:spcPts val="0"/>
              </a:spcAft>
              <a:buSzPct val="116883"/>
              <a:buNone/>
            </a:pPr>
            <a:r>
              <a:t/>
            </a:r>
            <a:endParaRPr b="1" sz="2800">
              <a:solidFill>
                <a:srgbClr val="002177"/>
              </a:solidFill>
              <a:latin typeface="Poppins"/>
              <a:ea typeface="Poppins"/>
              <a:cs typeface="Poppins"/>
              <a:sym typeface="Poppins"/>
            </a:endParaRPr>
          </a:p>
          <a:p>
            <a:pPr indent="0" lvl="0" marL="0" rtl="0" algn="l">
              <a:lnSpc>
                <a:spcPct val="115000"/>
              </a:lnSpc>
              <a:spcBef>
                <a:spcPts val="0"/>
              </a:spcBef>
              <a:spcAft>
                <a:spcPts val="0"/>
              </a:spcAft>
              <a:buSzPct val="116883"/>
              <a:buNone/>
            </a:pPr>
            <a:r>
              <a:rPr b="1" lang="en-US" sz="2800">
                <a:solidFill>
                  <a:srgbClr val="0563C1"/>
                </a:solidFill>
                <a:latin typeface="Poppins"/>
                <a:ea typeface="Poppins"/>
                <a:cs typeface="Poppins"/>
                <a:sym typeface="Poppins"/>
              </a:rPr>
              <a:t>Medication misuse includes:</a:t>
            </a:r>
            <a:endParaRPr/>
          </a:p>
          <a:p>
            <a:pPr indent="-355600" lvl="0" marL="457200" rtl="0" algn="l">
              <a:lnSpc>
                <a:spcPct val="115000"/>
              </a:lnSpc>
              <a:spcBef>
                <a:spcPts val="0"/>
              </a:spcBef>
              <a:spcAft>
                <a:spcPts val="0"/>
              </a:spcAft>
              <a:buClr>
                <a:srgbClr val="002177"/>
              </a:buClr>
              <a:buSzPct val="129870"/>
              <a:buFont typeface="Poppins"/>
              <a:buChar char="■"/>
            </a:pPr>
            <a:r>
              <a:rPr lang="en-US" sz="2800">
                <a:solidFill>
                  <a:srgbClr val="002177"/>
                </a:solidFill>
                <a:latin typeface="Poppins"/>
                <a:ea typeface="Poppins"/>
                <a:cs typeface="Poppins"/>
                <a:sym typeface="Poppins"/>
              </a:rPr>
              <a:t>Taking someone else’s medicine</a:t>
            </a:r>
            <a:endParaRPr/>
          </a:p>
          <a:p>
            <a:pPr indent="-355600" lvl="0" marL="457200" rtl="0" algn="l">
              <a:lnSpc>
                <a:spcPct val="115000"/>
              </a:lnSpc>
              <a:spcBef>
                <a:spcPts val="0"/>
              </a:spcBef>
              <a:spcAft>
                <a:spcPts val="0"/>
              </a:spcAft>
              <a:buClr>
                <a:srgbClr val="002177"/>
              </a:buClr>
              <a:buSzPct val="129870"/>
              <a:buFont typeface="Poppins"/>
              <a:buChar char="■"/>
            </a:pPr>
            <a:r>
              <a:rPr lang="en-US" sz="2800">
                <a:solidFill>
                  <a:srgbClr val="002177"/>
                </a:solidFill>
                <a:latin typeface="Poppins"/>
                <a:ea typeface="Poppins"/>
                <a:cs typeface="Poppins"/>
                <a:sym typeface="Poppins"/>
              </a:rPr>
              <a:t>Using medicine in a way other than prescribed/directed</a:t>
            </a:r>
            <a:endParaRPr/>
          </a:p>
          <a:p>
            <a:pPr indent="-355600" lvl="0" marL="457200" rtl="0" algn="l">
              <a:lnSpc>
                <a:spcPct val="115000"/>
              </a:lnSpc>
              <a:spcBef>
                <a:spcPts val="0"/>
              </a:spcBef>
              <a:spcAft>
                <a:spcPts val="0"/>
              </a:spcAft>
              <a:buClr>
                <a:srgbClr val="002177"/>
              </a:buClr>
              <a:buSzPct val="129870"/>
              <a:buFont typeface="Poppins"/>
              <a:buChar char="■"/>
            </a:pPr>
            <a:r>
              <a:rPr lang="en-US" sz="2800">
                <a:solidFill>
                  <a:srgbClr val="002177"/>
                </a:solidFill>
                <a:latin typeface="Poppins"/>
                <a:ea typeface="Poppins"/>
                <a:cs typeface="Poppins"/>
                <a:sym typeface="Poppins"/>
              </a:rPr>
              <a:t>Taking medicine to get high, or mixing medicine with alcohol or other substances.</a:t>
            </a:r>
            <a:endParaRPr/>
          </a:p>
          <a:p>
            <a:pPr indent="-228600" lvl="0" marL="457200" rtl="0" algn="l">
              <a:lnSpc>
                <a:spcPct val="90000"/>
              </a:lnSpc>
              <a:spcBef>
                <a:spcPts val="1000"/>
              </a:spcBef>
              <a:spcAft>
                <a:spcPts val="0"/>
              </a:spcAft>
              <a:buClr>
                <a:schemeClr val="dk1"/>
              </a:buClr>
              <a:buSzPct val="116883"/>
              <a:buNone/>
            </a:pPr>
            <a:r>
              <a:t/>
            </a:r>
            <a:endParaRPr/>
          </a:p>
        </p:txBody>
      </p:sp>
      <p:sp>
        <p:nvSpPr>
          <p:cNvPr id="446" name="Google Shape;446;p31"/>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fontScale="47500" lnSpcReduction="20000"/>
          </a:bodyPr>
          <a:lstStyle/>
          <a:p>
            <a:pPr indent="0" lvl="0" marL="0" marR="0" rtl="0" algn="l">
              <a:lnSpc>
                <a:spcPct val="115000"/>
              </a:lnSpc>
              <a:spcBef>
                <a:spcPts val="0"/>
              </a:spcBef>
              <a:spcAft>
                <a:spcPts val="0"/>
              </a:spcAft>
              <a:buSzPct val="135338"/>
              <a:buNone/>
            </a:pPr>
            <a:r>
              <a:rPr b="1" lang="en-US" sz="2800">
                <a:solidFill>
                  <a:srgbClr val="0563C1"/>
                </a:solidFill>
                <a:latin typeface="Poppins"/>
                <a:ea typeface="Poppins"/>
                <a:cs typeface="Poppins"/>
                <a:sym typeface="Poppins"/>
              </a:rPr>
              <a:t>Los niños hasta de edad preescolar pueden aprender que: </a:t>
            </a:r>
            <a:endParaRPr/>
          </a:p>
          <a:p>
            <a:pPr indent="-355600" lvl="0" marL="457200" marR="0" rtl="0" algn="l">
              <a:lnSpc>
                <a:spcPct val="115000"/>
              </a:lnSpc>
              <a:spcBef>
                <a:spcPts val="0"/>
              </a:spcBef>
              <a:spcAft>
                <a:spcPts val="0"/>
              </a:spcAft>
              <a:buClr>
                <a:srgbClr val="002177"/>
              </a:buClr>
              <a:buSzPct val="150375"/>
              <a:buFont typeface="Poppins"/>
              <a:buChar char="■"/>
            </a:pPr>
            <a:r>
              <a:rPr lang="en-US" sz="2800">
                <a:solidFill>
                  <a:srgbClr val="002177"/>
                </a:solidFill>
                <a:latin typeface="Poppins"/>
                <a:ea typeface="Poppins"/>
                <a:cs typeface="Poppins"/>
                <a:sym typeface="Poppins"/>
              </a:rPr>
              <a:t>Solamente se toma medicina cuando se está enfermo, y solamente si su papá o mamá o doctor se la administra. Tomar medicina por cuenta propia, tomar medicina equivocada, o tomar medicina que no es para ti es muy peligroso.</a:t>
            </a:r>
            <a:endParaRPr/>
          </a:p>
          <a:p>
            <a:pPr indent="-355600" lvl="0" marL="457200" marR="0" rtl="0" algn="l">
              <a:lnSpc>
                <a:spcPct val="115000"/>
              </a:lnSpc>
              <a:spcBef>
                <a:spcPts val="0"/>
              </a:spcBef>
              <a:spcAft>
                <a:spcPts val="0"/>
              </a:spcAft>
              <a:buClr>
                <a:srgbClr val="002177"/>
              </a:buClr>
              <a:buSzPct val="150375"/>
              <a:buFont typeface="Poppins"/>
              <a:buChar char="■"/>
            </a:pPr>
            <a:r>
              <a:rPr lang="en-US" sz="2800">
                <a:solidFill>
                  <a:srgbClr val="002177"/>
                </a:solidFill>
                <a:latin typeface="Poppins"/>
                <a:ea typeface="Poppins"/>
                <a:cs typeface="Poppins"/>
                <a:sym typeface="Poppins"/>
              </a:rPr>
              <a:t>El hecho que esté [el medicamento] en el botiquín de la familia o amigo no significa que sea segura para que tú la tomes.</a:t>
            </a:r>
            <a:endParaRPr/>
          </a:p>
          <a:p>
            <a:pPr indent="-355600" lvl="0" marL="457200" marR="0" rtl="0" algn="l">
              <a:lnSpc>
                <a:spcPct val="115000"/>
              </a:lnSpc>
              <a:spcBef>
                <a:spcPts val="0"/>
              </a:spcBef>
              <a:spcAft>
                <a:spcPts val="0"/>
              </a:spcAft>
              <a:buClr>
                <a:schemeClr val="accent2"/>
              </a:buClr>
              <a:buSzPct val="150375"/>
              <a:buFont typeface="Poppins"/>
              <a:buChar char="■"/>
            </a:pPr>
            <a:r>
              <a:rPr b="1" lang="en-US" sz="2800">
                <a:solidFill>
                  <a:schemeClr val="accent2"/>
                </a:solidFill>
                <a:latin typeface="Poppins"/>
                <a:ea typeface="Poppins"/>
                <a:cs typeface="Poppins"/>
                <a:sym typeface="Poppins"/>
              </a:rPr>
              <a:t>El uso indebido de los medicamentos, incluso solo una vez, puede resultar en enfermedad o muerte.</a:t>
            </a:r>
            <a:endParaRPr/>
          </a:p>
          <a:p>
            <a:pPr indent="0" lvl="0" marL="0" rtl="0" algn="l">
              <a:lnSpc>
                <a:spcPct val="115000"/>
              </a:lnSpc>
              <a:spcBef>
                <a:spcPts val="0"/>
              </a:spcBef>
              <a:spcAft>
                <a:spcPts val="0"/>
              </a:spcAft>
              <a:buSzPct val="135338"/>
              <a:buNone/>
            </a:pPr>
            <a:r>
              <a:t/>
            </a:r>
            <a:endParaRPr b="1" sz="2800">
              <a:solidFill>
                <a:srgbClr val="002177"/>
              </a:solidFill>
              <a:latin typeface="Poppins"/>
              <a:ea typeface="Poppins"/>
              <a:cs typeface="Poppins"/>
              <a:sym typeface="Poppins"/>
            </a:endParaRPr>
          </a:p>
          <a:p>
            <a:pPr indent="0" lvl="0" marL="0" rtl="0" algn="l">
              <a:lnSpc>
                <a:spcPct val="115000"/>
              </a:lnSpc>
              <a:spcBef>
                <a:spcPts val="0"/>
              </a:spcBef>
              <a:spcAft>
                <a:spcPts val="0"/>
              </a:spcAft>
              <a:buSzPct val="135338"/>
              <a:buNone/>
            </a:pPr>
            <a:r>
              <a:rPr b="1" lang="en-US" sz="2800">
                <a:solidFill>
                  <a:srgbClr val="0563C1"/>
                </a:solidFill>
                <a:latin typeface="Poppins"/>
                <a:ea typeface="Poppins"/>
                <a:cs typeface="Poppins"/>
                <a:sym typeface="Poppins"/>
              </a:rPr>
              <a:t>El uso indebido de medicamentos incluye:</a:t>
            </a:r>
            <a:endParaRPr/>
          </a:p>
          <a:p>
            <a:pPr indent="-355600" lvl="0" marL="457200" rtl="0" algn="l">
              <a:lnSpc>
                <a:spcPct val="115000"/>
              </a:lnSpc>
              <a:spcBef>
                <a:spcPts val="0"/>
              </a:spcBef>
              <a:spcAft>
                <a:spcPts val="0"/>
              </a:spcAft>
              <a:buClr>
                <a:srgbClr val="002177"/>
              </a:buClr>
              <a:buSzPct val="150375"/>
              <a:buFont typeface="Poppins"/>
              <a:buChar char="■"/>
            </a:pPr>
            <a:r>
              <a:rPr lang="en-US" sz="2800">
                <a:solidFill>
                  <a:srgbClr val="002177"/>
                </a:solidFill>
                <a:latin typeface="Poppins"/>
                <a:ea typeface="Poppins"/>
                <a:cs typeface="Poppins"/>
                <a:sym typeface="Poppins"/>
              </a:rPr>
              <a:t>Tomar la medicina recetada a otra persona</a:t>
            </a:r>
            <a:endParaRPr/>
          </a:p>
          <a:p>
            <a:pPr indent="-355600" lvl="0" marL="457200" rtl="0" algn="l">
              <a:lnSpc>
                <a:spcPct val="115000"/>
              </a:lnSpc>
              <a:spcBef>
                <a:spcPts val="0"/>
              </a:spcBef>
              <a:spcAft>
                <a:spcPts val="0"/>
              </a:spcAft>
              <a:buClr>
                <a:srgbClr val="002177"/>
              </a:buClr>
              <a:buSzPct val="150375"/>
              <a:buFont typeface="Poppins"/>
              <a:buChar char="■"/>
            </a:pPr>
            <a:r>
              <a:rPr lang="en-US" sz="2800">
                <a:solidFill>
                  <a:srgbClr val="002177"/>
                </a:solidFill>
                <a:latin typeface="Poppins"/>
                <a:ea typeface="Poppins"/>
                <a:cs typeface="Poppins"/>
                <a:sym typeface="Poppins"/>
              </a:rPr>
              <a:t>Usar la medicina de una manera que no sea la recetada/definida</a:t>
            </a:r>
            <a:endParaRPr/>
          </a:p>
          <a:p>
            <a:pPr indent="-355600" lvl="0" marL="457200" rtl="0" algn="l">
              <a:lnSpc>
                <a:spcPct val="115000"/>
              </a:lnSpc>
              <a:spcBef>
                <a:spcPts val="0"/>
              </a:spcBef>
              <a:spcAft>
                <a:spcPts val="0"/>
              </a:spcAft>
              <a:buClr>
                <a:srgbClr val="002177"/>
              </a:buClr>
              <a:buSzPct val="150375"/>
              <a:buFont typeface="Poppins"/>
              <a:buChar char="■"/>
            </a:pPr>
            <a:r>
              <a:rPr lang="en-US" sz="2800">
                <a:solidFill>
                  <a:srgbClr val="002177"/>
                </a:solidFill>
                <a:latin typeface="Poppins"/>
                <a:ea typeface="Poppins"/>
                <a:cs typeface="Poppins"/>
                <a:sym typeface="Poppins"/>
              </a:rPr>
              <a:t>Tomar la medicina para drogarse, o mezclarla con alcohol u otras sustancias.</a:t>
            </a:r>
            <a:endParaRPr/>
          </a:p>
          <a:p>
            <a:pPr indent="-228600" lvl="0" marL="457200" rtl="0" algn="l">
              <a:lnSpc>
                <a:spcPct val="90000"/>
              </a:lnSpc>
              <a:spcBef>
                <a:spcPts val="1000"/>
              </a:spcBef>
              <a:spcAft>
                <a:spcPts val="0"/>
              </a:spcAft>
              <a:buClr>
                <a:schemeClr val="dk1"/>
              </a:buClr>
              <a:buSzPct val="135338"/>
              <a:buNone/>
            </a:pPr>
            <a:r>
              <a:t/>
            </a:r>
            <a:endParaRPr/>
          </a:p>
        </p:txBody>
      </p:sp>
      <p:pic>
        <p:nvPicPr>
          <p:cNvPr id="447" name="Google Shape;447;p31"/>
          <p:cNvPicPr preferRelativeResize="0"/>
          <p:nvPr/>
        </p:nvPicPr>
        <p:blipFill rotWithShape="1">
          <a:blip r:embed="rId3">
            <a:alphaModFix/>
          </a:blip>
          <a:srcRect b="0" l="0" r="0" t="0"/>
          <a:stretch/>
        </p:blipFill>
        <p:spPr>
          <a:xfrm>
            <a:off x="9667875" y="5151858"/>
            <a:ext cx="1838325" cy="952500"/>
          </a:xfrm>
          <a:prstGeom prst="rect">
            <a:avLst/>
          </a:prstGeom>
          <a:noFill/>
          <a:ln>
            <a:noFill/>
          </a:ln>
        </p:spPr>
      </p:pic>
      <p:sp>
        <p:nvSpPr>
          <p:cNvPr id="448" name="Google Shape;448;p31"/>
          <p:cNvSpPr txBox="1"/>
          <p:nvPr/>
        </p:nvSpPr>
        <p:spPr>
          <a:xfrm>
            <a:off x="2632325" y="6171825"/>
            <a:ext cx="9226800" cy="4926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000"/>
              <a:buFont typeface="Arial"/>
              <a:buNone/>
            </a:pPr>
            <a:r>
              <a:rPr b="0" i="0" lang="en-US" sz="1000" u="none" cap="none" strike="noStrike">
                <a:solidFill>
                  <a:srgbClr val="0141A6"/>
                </a:solidFill>
                <a:latin typeface="Calibri"/>
                <a:ea typeface="Calibri"/>
                <a:cs typeface="Calibri"/>
                <a:sym typeface="Calibri"/>
              </a:rPr>
              <a:t>Drug Enforcement Administration. Prescription for Disaster: How Teens Misuse Medicine 2018 Edition.</a:t>
            </a:r>
            <a:r>
              <a:rPr b="0" i="0" lang="en-US" sz="1000" u="none" cap="none" strike="noStrike">
                <a:solidFill>
                  <a:srgbClr val="0141A6"/>
                </a:solidFill>
                <a:uFill>
                  <a:noFill/>
                </a:uFill>
                <a:latin typeface="Calibri"/>
                <a:ea typeface="Calibri"/>
                <a:cs typeface="Calibri"/>
                <a:sym typeface="Calibri"/>
                <a:hlinkClick r:id="rId4">
                  <a:extLst>
                    <a:ext uri="{A12FA001-AC4F-418D-AE19-62706E023703}">
                      <ahyp:hlinkClr val="tx"/>
                    </a:ext>
                  </a:extLst>
                </a:hlinkClick>
              </a:rPr>
              <a:t> </a:t>
            </a:r>
            <a:r>
              <a:rPr b="0" i="0" lang="en-US" sz="1000" u="sng" cap="none" strike="noStrike">
                <a:solidFill>
                  <a:schemeClr val="hlink"/>
                </a:solidFill>
                <a:latin typeface="Calibri"/>
                <a:ea typeface="Calibri"/>
                <a:cs typeface="Calibri"/>
                <a:sym typeface="Calibri"/>
                <a:hlinkClick r:id="rId5"/>
              </a:rPr>
              <a:t>https://www.getsmartaboutdrugs.gov/sites/getsmartaboutdrugs.com/files/publications/DEA_PrescriptionForDisaster-2018ed_508_0.pdf</a:t>
            </a:r>
            <a:endParaRPr b="0" i="0" sz="1000" u="sng" cap="none" strike="noStrike">
              <a:solidFill>
                <a:schemeClr val="hlink"/>
              </a:solidFill>
              <a:latin typeface="Calibri"/>
              <a:ea typeface="Calibri"/>
              <a:cs typeface="Calibri"/>
              <a:sym typeface="Calibri"/>
            </a:endParaRPr>
          </a:p>
        </p:txBody>
      </p:sp>
      <p:pic>
        <p:nvPicPr>
          <p:cNvPr id="449" name="Google Shape;449;p31"/>
          <p:cNvPicPr preferRelativeResize="0"/>
          <p:nvPr/>
        </p:nvPicPr>
        <p:blipFill rotWithShape="1">
          <a:blip r:embed="rId6">
            <a:alphaModFix/>
          </a:blip>
          <a:srcRect b="0" l="0" r="0" t="0"/>
          <a:stretch/>
        </p:blipFill>
        <p:spPr>
          <a:xfrm>
            <a:off x="10438245" y="391960"/>
            <a:ext cx="1363180" cy="411172"/>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4" name="Shape 454"/>
        <p:cNvGrpSpPr/>
        <p:nvPr/>
      </p:nvGrpSpPr>
      <p:grpSpPr>
        <a:xfrm>
          <a:off x="0" y="0"/>
          <a:ext cx="0" cy="0"/>
          <a:chOff x="0" y="0"/>
          <a:chExt cx="0" cy="0"/>
        </a:xfrm>
      </p:grpSpPr>
      <p:sp>
        <p:nvSpPr>
          <p:cNvPr id="455" name="Google Shape;455;p32"/>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SzPts val="1800"/>
              <a:buNone/>
            </a:pPr>
            <a:r>
              <a:rPr b="1" lang="en-US" sz="3200">
                <a:latin typeface="Poppins"/>
                <a:ea typeface="Poppins"/>
                <a:cs typeface="Poppins"/>
                <a:sym typeface="Poppins"/>
              </a:rPr>
              <a:t>Tips on How to Talk to Your Child</a:t>
            </a:r>
            <a:br>
              <a:rPr b="1" lang="en-US" sz="3200">
                <a:latin typeface="Poppins"/>
                <a:ea typeface="Poppins"/>
                <a:cs typeface="Poppins"/>
                <a:sym typeface="Poppins"/>
              </a:rPr>
            </a:br>
            <a:r>
              <a:rPr b="1" lang="en-US" sz="3200">
                <a:latin typeface="Poppins"/>
                <a:ea typeface="Poppins"/>
                <a:cs typeface="Poppins"/>
                <a:sym typeface="Poppins"/>
              </a:rPr>
              <a:t>Consejos Sobre Cómo Hablar con su Estudiante</a:t>
            </a:r>
            <a:endParaRPr b="1" sz="3200"/>
          </a:p>
        </p:txBody>
      </p:sp>
      <p:sp>
        <p:nvSpPr>
          <p:cNvPr id="456" name="Google Shape;456;p32"/>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p>
            <a:pPr indent="0" lvl="0" marL="0" rtl="0" algn="l">
              <a:lnSpc>
                <a:spcPct val="115000"/>
              </a:lnSpc>
              <a:spcBef>
                <a:spcPts val="360"/>
              </a:spcBef>
              <a:spcAft>
                <a:spcPts val="0"/>
              </a:spcAft>
              <a:buClr>
                <a:schemeClr val="dk1"/>
              </a:buClr>
              <a:buSzPts val="1100"/>
              <a:buFont typeface="Arial"/>
              <a:buNone/>
            </a:pPr>
            <a:r>
              <a:rPr b="1" lang="en-US" sz="1600">
                <a:solidFill>
                  <a:srgbClr val="0070C0"/>
                </a:solidFill>
                <a:latin typeface="Poppins"/>
                <a:ea typeface="Poppins"/>
                <a:cs typeface="Poppins"/>
                <a:sym typeface="Poppins"/>
              </a:rPr>
              <a:t>Before the talk…</a:t>
            </a:r>
            <a:endParaRPr/>
          </a:p>
          <a:p>
            <a:pPr indent="-317500" lvl="0" marL="457200" rtl="0" algn="l">
              <a:lnSpc>
                <a:spcPct val="115000"/>
              </a:lnSpc>
              <a:spcBef>
                <a:spcPts val="360"/>
              </a:spcBef>
              <a:spcAft>
                <a:spcPts val="0"/>
              </a:spcAft>
              <a:buSzPts val="1400"/>
              <a:buFont typeface="Poppins"/>
              <a:buChar char="■"/>
            </a:pPr>
            <a:r>
              <a:rPr i="1" lang="en-US" sz="1600">
                <a:solidFill>
                  <a:schemeClr val="dk1"/>
                </a:solidFill>
                <a:latin typeface="Poppins"/>
                <a:ea typeface="Poppins"/>
                <a:cs typeface="Poppins"/>
                <a:sym typeface="Poppins"/>
              </a:rPr>
              <a:t>Know the facts.</a:t>
            </a:r>
            <a:r>
              <a:rPr lang="en-US" sz="1600">
                <a:solidFill>
                  <a:schemeClr val="dk1"/>
                </a:solidFill>
                <a:latin typeface="Poppins"/>
                <a:ea typeface="Poppins"/>
                <a:cs typeface="Poppins"/>
                <a:sym typeface="Poppins"/>
              </a:rPr>
              <a:t> </a:t>
            </a:r>
            <a:endParaRPr/>
          </a:p>
          <a:p>
            <a:pPr indent="-317500" lvl="0" marL="457200" rtl="0" algn="l">
              <a:lnSpc>
                <a:spcPct val="115000"/>
              </a:lnSpc>
              <a:spcBef>
                <a:spcPts val="0"/>
              </a:spcBef>
              <a:spcAft>
                <a:spcPts val="0"/>
              </a:spcAft>
              <a:buSzPts val="1400"/>
              <a:buFont typeface="Poppins"/>
              <a:buChar char="■"/>
            </a:pPr>
            <a:r>
              <a:rPr i="1" lang="en-US" sz="1600">
                <a:solidFill>
                  <a:schemeClr val="dk1"/>
                </a:solidFill>
                <a:latin typeface="Poppins"/>
                <a:ea typeface="Poppins"/>
                <a:cs typeface="Poppins"/>
                <a:sym typeface="Poppins"/>
              </a:rPr>
              <a:t>Be patient and ready to listen.</a:t>
            </a:r>
            <a:endParaRPr/>
          </a:p>
          <a:p>
            <a:pPr indent="-317500" lvl="0" marL="457200" rtl="0" algn="l">
              <a:lnSpc>
                <a:spcPct val="115000"/>
              </a:lnSpc>
              <a:spcBef>
                <a:spcPts val="360"/>
              </a:spcBef>
              <a:spcAft>
                <a:spcPts val="0"/>
              </a:spcAft>
              <a:buSzPts val="1400"/>
              <a:buFont typeface="Poppins"/>
              <a:buChar char="■"/>
            </a:pPr>
            <a:r>
              <a:rPr i="1" lang="en-US" sz="1600">
                <a:solidFill>
                  <a:schemeClr val="dk1"/>
                </a:solidFill>
                <a:latin typeface="Poppins"/>
                <a:ea typeface="Poppins"/>
                <a:cs typeface="Poppins"/>
                <a:sym typeface="Poppins"/>
              </a:rPr>
              <a:t>Set a positive example.</a:t>
            </a:r>
            <a:endParaRPr b="1" sz="1600">
              <a:solidFill>
                <a:srgbClr val="0070C0"/>
              </a:solidFill>
              <a:latin typeface="Poppins"/>
              <a:ea typeface="Poppins"/>
              <a:cs typeface="Poppins"/>
              <a:sym typeface="Poppins"/>
            </a:endParaRPr>
          </a:p>
          <a:p>
            <a:pPr indent="0" lvl="0" marL="0" rtl="0" algn="l">
              <a:lnSpc>
                <a:spcPct val="115000"/>
              </a:lnSpc>
              <a:spcBef>
                <a:spcPts val="1000"/>
              </a:spcBef>
              <a:spcAft>
                <a:spcPts val="0"/>
              </a:spcAft>
              <a:buSzPts val="1800"/>
              <a:buNone/>
            </a:pPr>
            <a:r>
              <a:rPr b="1" lang="en-US" sz="1600">
                <a:solidFill>
                  <a:srgbClr val="0070C0"/>
                </a:solidFill>
                <a:latin typeface="Poppins"/>
                <a:ea typeface="Poppins"/>
                <a:cs typeface="Poppins"/>
                <a:sym typeface="Poppins"/>
              </a:rPr>
              <a:t>Start the conversation…</a:t>
            </a:r>
            <a:endParaRPr/>
          </a:p>
          <a:p>
            <a:pPr indent="-317500" lvl="0" marL="457200" rtl="0" algn="l">
              <a:lnSpc>
                <a:spcPct val="115000"/>
              </a:lnSpc>
              <a:spcBef>
                <a:spcPts val="1000"/>
              </a:spcBef>
              <a:spcAft>
                <a:spcPts val="0"/>
              </a:spcAft>
              <a:buSzPts val="1400"/>
              <a:buFont typeface="Poppins"/>
              <a:buChar char="■"/>
            </a:pPr>
            <a:r>
              <a:rPr i="1" lang="en-US" sz="1600">
                <a:solidFill>
                  <a:schemeClr val="dk1"/>
                </a:solidFill>
                <a:latin typeface="Poppins"/>
                <a:ea typeface="Poppins"/>
                <a:cs typeface="Poppins"/>
                <a:sym typeface="Poppins"/>
              </a:rPr>
              <a:t>Find the right moment</a:t>
            </a:r>
            <a:endParaRPr/>
          </a:p>
          <a:p>
            <a:pPr indent="-317500" lvl="0" marL="457200" rtl="0" algn="l">
              <a:lnSpc>
                <a:spcPct val="115000"/>
              </a:lnSpc>
              <a:spcBef>
                <a:spcPts val="0"/>
              </a:spcBef>
              <a:spcAft>
                <a:spcPts val="0"/>
              </a:spcAft>
              <a:buSzPts val="1400"/>
              <a:buFont typeface="Poppins"/>
              <a:buChar char="■"/>
            </a:pPr>
            <a:r>
              <a:rPr i="1" lang="en-US" sz="1600">
                <a:solidFill>
                  <a:schemeClr val="dk1"/>
                </a:solidFill>
                <a:latin typeface="Poppins"/>
                <a:ea typeface="Poppins"/>
                <a:cs typeface="Poppins"/>
                <a:sym typeface="Poppins"/>
              </a:rPr>
              <a:t>Ask for support</a:t>
            </a:r>
            <a:endParaRPr/>
          </a:p>
          <a:p>
            <a:pPr indent="-317500" lvl="0" marL="457200" rtl="0" algn="l">
              <a:lnSpc>
                <a:spcPct val="115000"/>
              </a:lnSpc>
              <a:spcBef>
                <a:spcPts val="0"/>
              </a:spcBef>
              <a:spcAft>
                <a:spcPts val="0"/>
              </a:spcAft>
              <a:buSzPts val="1400"/>
              <a:buFont typeface="Poppins"/>
              <a:buChar char="■"/>
            </a:pPr>
            <a:r>
              <a:rPr i="1" lang="en-US" sz="1600">
                <a:solidFill>
                  <a:schemeClr val="dk1"/>
                </a:solidFill>
                <a:latin typeface="Poppins"/>
                <a:ea typeface="Poppins"/>
                <a:cs typeface="Poppins"/>
                <a:sym typeface="Poppins"/>
              </a:rPr>
              <a:t>Keep the conversation going</a:t>
            </a:r>
            <a:endParaRPr/>
          </a:p>
          <a:p>
            <a:pPr indent="-228600" lvl="0" marL="457200" rtl="0" algn="l">
              <a:lnSpc>
                <a:spcPct val="90000"/>
              </a:lnSpc>
              <a:spcBef>
                <a:spcPts val="1000"/>
              </a:spcBef>
              <a:spcAft>
                <a:spcPts val="0"/>
              </a:spcAft>
              <a:buClr>
                <a:schemeClr val="dk1"/>
              </a:buClr>
              <a:buSzPts val="1800"/>
              <a:buNone/>
            </a:pPr>
            <a:r>
              <a:t/>
            </a:r>
            <a:endParaRPr/>
          </a:p>
        </p:txBody>
      </p:sp>
      <p:sp>
        <p:nvSpPr>
          <p:cNvPr id="457" name="Google Shape;457;p32"/>
          <p:cNvSpPr txBox="1"/>
          <p:nvPr>
            <p:ph idx="2" type="body"/>
          </p:nvPr>
        </p:nvSpPr>
        <p:spPr>
          <a:xfrm>
            <a:off x="6172200" y="1741570"/>
            <a:ext cx="5181600" cy="3235675"/>
          </a:xfrm>
          <a:prstGeom prst="rect">
            <a:avLst/>
          </a:prstGeom>
          <a:noFill/>
          <a:ln>
            <a:noFill/>
          </a:ln>
        </p:spPr>
        <p:txBody>
          <a:bodyPr anchorCtr="0" anchor="t" bIns="45700" lIns="91425" spcFirstLastPara="1" rIns="91425" wrap="square" tIns="45700">
            <a:normAutofit/>
          </a:bodyPr>
          <a:lstStyle/>
          <a:p>
            <a:pPr indent="0" lvl="0" marL="0" rtl="0" algn="l">
              <a:lnSpc>
                <a:spcPct val="115000"/>
              </a:lnSpc>
              <a:spcBef>
                <a:spcPts val="360"/>
              </a:spcBef>
              <a:spcAft>
                <a:spcPts val="0"/>
              </a:spcAft>
              <a:buClr>
                <a:schemeClr val="dk1"/>
              </a:buClr>
              <a:buSzPts val="1100"/>
              <a:buFont typeface="Arial"/>
              <a:buNone/>
            </a:pPr>
            <a:r>
              <a:rPr b="1" lang="en-US" sz="1700">
                <a:solidFill>
                  <a:srgbClr val="0070C0"/>
                </a:solidFill>
                <a:latin typeface="Poppins"/>
                <a:ea typeface="Poppins"/>
                <a:cs typeface="Poppins"/>
                <a:sym typeface="Poppins"/>
              </a:rPr>
              <a:t>Antes de tener la charla...</a:t>
            </a:r>
            <a:endParaRPr/>
          </a:p>
          <a:p>
            <a:pPr indent="-317500" lvl="0" marL="457200" rtl="0" algn="l">
              <a:lnSpc>
                <a:spcPct val="115000"/>
              </a:lnSpc>
              <a:spcBef>
                <a:spcPts val="360"/>
              </a:spcBef>
              <a:spcAft>
                <a:spcPts val="0"/>
              </a:spcAft>
              <a:buSzPts val="1400"/>
              <a:buFont typeface="Poppins"/>
              <a:buChar char="■"/>
            </a:pPr>
            <a:r>
              <a:rPr i="1" lang="en-US" sz="1700">
                <a:solidFill>
                  <a:schemeClr val="dk1"/>
                </a:solidFill>
                <a:latin typeface="Poppins"/>
                <a:ea typeface="Poppins"/>
                <a:cs typeface="Poppins"/>
                <a:sym typeface="Poppins"/>
              </a:rPr>
              <a:t>Conozca los datos</a:t>
            </a:r>
            <a:endParaRPr sz="1700">
              <a:solidFill>
                <a:schemeClr val="dk1"/>
              </a:solidFill>
              <a:latin typeface="Poppins"/>
              <a:ea typeface="Poppins"/>
              <a:cs typeface="Poppins"/>
              <a:sym typeface="Poppins"/>
            </a:endParaRPr>
          </a:p>
          <a:p>
            <a:pPr indent="-317500" lvl="0" marL="457200" rtl="0" algn="l">
              <a:lnSpc>
                <a:spcPct val="115000"/>
              </a:lnSpc>
              <a:spcBef>
                <a:spcPts val="0"/>
              </a:spcBef>
              <a:spcAft>
                <a:spcPts val="0"/>
              </a:spcAft>
              <a:buSzPts val="1400"/>
              <a:buFont typeface="Poppins"/>
              <a:buChar char="■"/>
            </a:pPr>
            <a:r>
              <a:rPr i="1" lang="en-US" sz="1700">
                <a:solidFill>
                  <a:schemeClr val="dk1"/>
                </a:solidFill>
                <a:latin typeface="Poppins"/>
                <a:ea typeface="Poppins"/>
                <a:cs typeface="Poppins"/>
                <a:sym typeface="Poppins"/>
              </a:rPr>
              <a:t>Tenga paciencia y esté listo para escuchar</a:t>
            </a:r>
            <a:endParaRPr/>
          </a:p>
          <a:p>
            <a:pPr indent="-317500" lvl="0" marL="457200" rtl="0" algn="l">
              <a:lnSpc>
                <a:spcPct val="115000"/>
              </a:lnSpc>
              <a:spcBef>
                <a:spcPts val="360"/>
              </a:spcBef>
              <a:spcAft>
                <a:spcPts val="0"/>
              </a:spcAft>
              <a:buSzPts val="1400"/>
              <a:buFont typeface="Poppins"/>
              <a:buChar char="■"/>
            </a:pPr>
            <a:r>
              <a:rPr i="1" lang="en-US" sz="1700">
                <a:solidFill>
                  <a:schemeClr val="dk1"/>
                </a:solidFill>
                <a:latin typeface="Poppins"/>
                <a:ea typeface="Poppins"/>
                <a:cs typeface="Poppins"/>
                <a:sym typeface="Poppins"/>
              </a:rPr>
              <a:t>Dé un ejemplo positivo</a:t>
            </a:r>
            <a:endParaRPr/>
          </a:p>
          <a:p>
            <a:pPr indent="0" lvl="0" marL="0" rtl="0" algn="l">
              <a:lnSpc>
                <a:spcPct val="115000"/>
              </a:lnSpc>
              <a:spcBef>
                <a:spcPts val="1000"/>
              </a:spcBef>
              <a:spcAft>
                <a:spcPts val="0"/>
              </a:spcAft>
              <a:buSzPts val="1800"/>
              <a:buNone/>
            </a:pPr>
            <a:r>
              <a:rPr b="1" lang="en-US" sz="1700">
                <a:solidFill>
                  <a:srgbClr val="0070C0"/>
                </a:solidFill>
                <a:latin typeface="Poppins"/>
                <a:ea typeface="Poppins"/>
                <a:cs typeface="Poppins"/>
                <a:sym typeface="Poppins"/>
              </a:rPr>
              <a:t>Inicie la conversación…</a:t>
            </a:r>
            <a:endParaRPr/>
          </a:p>
          <a:p>
            <a:pPr indent="-317500" lvl="0" marL="457200" rtl="0" algn="l">
              <a:lnSpc>
                <a:spcPct val="115000"/>
              </a:lnSpc>
              <a:spcBef>
                <a:spcPts val="1000"/>
              </a:spcBef>
              <a:spcAft>
                <a:spcPts val="0"/>
              </a:spcAft>
              <a:buSzPts val="1400"/>
              <a:buFont typeface="Poppins"/>
              <a:buChar char="■"/>
            </a:pPr>
            <a:r>
              <a:rPr i="1" lang="en-US" sz="1700">
                <a:solidFill>
                  <a:schemeClr val="dk1"/>
                </a:solidFill>
                <a:latin typeface="Poppins"/>
                <a:ea typeface="Poppins"/>
                <a:cs typeface="Poppins"/>
                <a:sym typeface="Poppins"/>
              </a:rPr>
              <a:t>Encuentre el momento que sea indicado</a:t>
            </a:r>
            <a:endParaRPr/>
          </a:p>
          <a:p>
            <a:pPr indent="-317500" lvl="0" marL="457200" rtl="0" algn="l">
              <a:lnSpc>
                <a:spcPct val="115000"/>
              </a:lnSpc>
              <a:spcBef>
                <a:spcPts val="0"/>
              </a:spcBef>
              <a:spcAft>
                <a:spcPts val="0"/>
              </a:spcAft>
              <a:buSzPts val="1400"/>
              <a:buFont typeface="Poppins"/>
              <a:buChar char="■"/>
            </a:pPr>
            <a:r>
              <a:rPr i="1" lang="en-US" sz="1700">
                <a:solidFill>
                  <a:schemeClr val="dk1"/>
                </a:solidFill>
                <a:latin typeface="Poppins"/>
                <a:ea typeface="Poppins"/>
                <a:cs typeface="Poppins"/>
                <a:sym typeface="Poppins"/>
              </a:rPr>
              <a:t>Busque apoyo</a:t>
            </a:r>
            <a:endParaRPr/>
          </a:p>
          <a:p>
            <a:pPr indent="-317500" lvl="0" marL="457200" rtl="0" algn="l">
              <a:lnSpc>
                <a:spcPct val="115000"/>
              </a:lnSpc>
              <a:spcBef>
                <a:spcPts val="0"/>
              </a:spcBef>
              <a:spcAft>
                <a:spcPts val="0"/>
              </a:spcAft>
              <a:buSzPts val="1400"/>
              <a:buFont typeface="Poppins"/>
              <a:buChar char="■"/>
            </a:pPr>
            <a:r>
              <a:rPr i="1" lang="en-US" sz="1700">
                <a:solidFill>
                  <a:schemeClr val="dk1"/>
                </a:solidFill>
                <a:latin typeface="Poppins"/>
                <a:ea typeface="Poppins"/>
                <a:cs typeface="Poppins"/>
                <a:sym typeface="Poppins"/>
              </a:rPr>
              <a:t>Siga con la conversación</a:t>
            </a:r>
            <a:endParaRPr/>
          </a:p>
          <a:p>
            <a:pPr indent="-228600" lvl="0" marL="457200" rtl="0" algn="l">
              <a:lnSpc>
                <a:spcPct val="90000"/>
              </a:lnSpc>
              <a:spcBef>
                <a:spcPts val="1000"/>
              </a:spcBef>
              <a:spcAft>
                <a:spcPts val="0"/>
              </a:spcAft>
              <a:buClr>
                <a:schemeClr val="dk1"/>
              </a:buClr>
              <a:buSzPts val="1800"/>
              <a:buNone/>
            </a:pPr>
            <a:r>
              <a:t/>
            </a:r>
            <a:endParaRPr/>
          </a:p>
        </p:txBody>
      </p:sp>
      <p:pic>
        <p:nvPicPr>
          <p:cNvPr id="458" name="Google Shape;458;p32"/>
          <p:cNvPicPr preferRelativeResize="0"/>
          <p:nvPr/>
        </p:nvPicPr>
        <p:blipFill rotWithShape="1">
          <a:blip r:embed="rId3">
            <a:alphaModFix/>
          </a:blip>
          <a:srcRect b="0" l="0" r="0" t="0"/>
          <a:stretch/>
        </p:blipFill>
        <p:spPr>
          <a:xfrm>
            <a:off x="838200" y="4659313"/>
            <a:ext cx="3661064" cy="1652585"/>
          </a:xfrm>
          <a:prstGeom prst="rect">
            <a:avLst/>
          </a:prstGeom>
          <a:noFill/>
          <a:ln>
            <a:noFill/>
          </a:ln>
        </p:spPr>
      </p:pic>
      <p:sp>
        <p:nvSpPr>
          <p:cNvPr id="459" name="Google Shape;459;p32"/>
          <p:cNvSpPr txBox="1"/>
          <p:nvPr/>
        </p:nvSpPr>
        <p:spPr>
          <a:xfrm>
            <a:off x="415636" y="6334780"/>
            <a:ext cx="11869882"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800"/>
              <a:buFont typeface="Arial"/>
              <a:buNone/>
            </a:pPr>
            <a:r>
              <a:rPr b="0" i="0" lang="en-US" sz="900" u="none" cap="none" strike="noStrike">
                <a:solidFill>
                  <a:schemeClr val="dk1"/>
                </a:solidFill>
                <a:latin typeface="Poppins"/>
                <a:ea typeface="Poppins"/>
                <a:cs typeface="Poppins"/>
                <a:sym typeface="Poppins"/>
              </a:rPr>
              <a:t>Surgeon General</a:t>
            </a:r>
            <a:endParaRPr/>
          </a:p>
          <a:p>
            <a:pPr indent="0" lvl="0" marL="0" marR="0" rtl="0" algn="l">
              <a:lnSpc>
                <a:spcPct val="100000"/>
              </a:lnSpc>
              <a:spcBef>
                <a:spcPts val="0"/>
              </a:spcBef>
              <a:spcAft>
                <a:spcPts val="0"/>
              </a:spcAft>
              <a:buClr>
                <a:schemeClr val="dk1"/>
              </a:buClr>
              <a:buSzPts val="1100"/>
              <a:buFont typeface="Arial"/>
              <a:buNone/>
            </a:pPr>
            <a:r>
              <a:rPr b="0" i="0" lang="en-US" sz="900" u="sng" cap="none" strike="noStrike">
                <a:solidFill>
                  <a:schemeClr val="hlink"/>
                </a:solidFill>
                <a:latin typeface="Poppins"/>
                <a:ea typeface="Poppins"/>
                <a:cs typeface="Poppins"/>
                <a:sym typeface="Poppins"/>
                <a:hlinkClick r:id="rId4"/>
              </a:rPr>
              <a:t>https://e-cigarettes.surgeongeneral.gov/documents/SGR_Ecig_ParentTipsheet_508.pdf</a:t>
            </a:r>
            <a:endParaRPr b="0" i="0" sz="900" u="none" cap="none" strike="noStrike">
              <a:solidFill>
                <a:schemeClr val="dk1"/>
              </a:solidFill>
              <a:latin typeface="Poppins"/>
              <a:ea typeface="Poppins"/>
              <a:cs typeface="Poppins"/>
              <a:sym typeface="Poppins"/>
            </a:endParaRPr>
          </a:p>
        </p:txBody>
      </p:sp>
      <p:pic>
        <p:nvPicPr>
          <p:cNvPr id="460" name="Google Shape;460;p32"/>
          <p:cNvPicPr preferRelativeResize="0"/>
          <p:nvPr/>
        </p:nvPicPr>
        <p:blipFill rotWithShape="1">
          <a:blip r:embed="rId5">
            <a:alphaModFix/>
          </a:blip>
          <a:srcRect b="0" l="0" r="0" t="0"/>
          <a:stretch/>
        </p:blipFill>
        <p:spPr>
          <a:xfrm>
            <a:off x="8003366" y="4870106"/>
            <a:ext cx="3772998" cy="1834006"/>
          </a:xfrm>
          <a:prstGeom prst="rect">
            <a:avLst/>
          </a:prstGeom>
          <a:noFill/>
          <a:ln>
            <a:noFill/>
          </a:ln>
        </p:spPr>
      </p:pic>
      <p:pic>
        <p:nvPicPr>
          <p:cNvPr id="461" name="Google Shape;461;p32"/>
          <p:cNvPicPr preferRelativeResize="0"/>
          <p:nvPr/>
        </p:nvPicPr>
        <p:blipFill rotWithShape="1">
          <a:blip r:embed="rId6">
            <a:alphaModFix/>
          </a:blip>
          <a:srcRect b="0" l="0" r="0" t="0"/>
          <a:stretch/>
        </p:blipFill>
        <p:spPr>
          <a:xfrm>
            <a:off x="10438245" y="391960"/>
            <a:ext cx="1363180" cy="411172"/>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6" name="Shape 466"/>
        <p:cNvGrpSpPr/>
        <p:nvPr/>
      </p:nvGrpSpPr>
      <p:grpSpPr>
        <a:xfrm>
          <a:off x="0" y="0"/>
          <a:ext cx="0" cy="0"/>
          <a:chOff x="0" y="0"/>
          <a:chExt cx="0" cy="0"/>
        </a:xfrm>
      </p:grpSpPr>
      <p:sp>
        <p:nvSpPr>
          <p:cNvPr id="467" name="Google Shape;467;p33"/>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800"/>
              <a:buNone/>
            </a:pPr>
            <a:r>
              <a:rPr b="1" lang="en-US" sz="2600">
                <a:latin typeface="Poppins"/>
                <a:ea typeface="Poppins"/>
                <a:cs typeface="Poppins"/>
                <a:sym typeface="Poppins"/>
              </a:rPr>
              <a:t>Tips for Monitoring the Use of Social Media</a:t>
            </a:r>
            <a:br>
              <a:rPr b="1" lang="en-US" sz="2600">
                <a:latin typeface="Poppins"/>
                <a:ea typeface="Poppins"/>
                <a:cs typeface="Poppins"/>
                <a:sym typeface="Poppins"/>
              </a:rPr>
            </a:br>
            <a:r>
              <a:rPr b="1" lang="en-US" sz="2600">
                <a:latin typeface="Poppins"/>
                <a:ea typeface="Poppins"/>
                <a:cs typeface="Poppins"/>
                <a:sym typeface="Poppins"/>
              </a:rPr>
              <a:t>Consejos para Dar Seguimiento al Uso de las Redes Sociales </a:t>
            </a:r>
            <a:endParaRPr sz="2600"/>
          </a:p>
        </p:txBody>
      </p:sp>
      <p:sp>
        <p:nvSpPr>
          <p:cNvPr id="468" name="Google Shape;468;p33"/>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p>
            <a:pPr indent="0" lvl="0" marL="0" rtl="0" algn="l">
              <a:lnSpc>
                <a:spcPct val="115000"/>
              </a:lnSpc>
              <a:spcBef>
                <a:spcPts val="0"/>
              </a:spcBef>
              <a:spcAft>
                <a:spcPts val="0"/>
              </a:spcAft>
              <a:buSzPts val="1800"/>
              <a:buNone/>
            </a:pPr>
            <a:r>
              <a:rPr b="1" lang="en-US" sz="1500">
                <a:solidFill>
                  <a:srgbClr val="0563C1"/>
                </a:solidFill>
                <a:latin typeface="Poppins"/>
                <a:ea typeface="Poppins"/>
                <a:cs typeface="Poppins"/>
                <a:sym typeface="Poppins"/>
              </a:rPr>
              <a:t>What you can do to protect your child:</a:t>
            </a:r>
            <a:endParaRPr/>
          </a:p>
          <a:p>
            <a:pPr indent="0" lvl="0" marL="0" rtl="0" algn="l">
              <a:lnSpc>
                <a:spcPct val="115000"/>
              </a:lnSpc>
              <a:spcBef>
                <a:spcPts val="0"/>
              </a:spcBef>
              <a:spcAft>
                <a:spcPts val="0"/>
              </a:spcAft>
              <a:buSzPts val="1800"/>
              <a:buNone/>
            </a:pPr>
            <a:r>
              <a:t/>
            </a:r>
            <a:endParaRPr b="1" sz="1500">
              <a:solidFill>
                <a:srgbClr val="0563C1"/>
              </a:solidFill>
              <a:latin typeface="Poppins"/>
              <a:ea typeface="Poppins"/>
              <a:cs typeface="Poppins"/>
              <a:sym typeface="Poppins"/>
            </a:endParaRPr>
          </a:p>
          <a:p>
            <a:pPr indent="-355600" lvl="0" marL="457200" rtl="0" algn="l">
              <a:lnSpc>
                <a:spcPct val="115000"/>
              </a:lnSpc>
              <a:spcBef>
                <a:spcPts val="0"/>
              </a:spcBef>
              <a:spcAft>
                <a:spcPts val="0"/>
              </a:spcAft>
              <a:buClr>
                <a:schemeClr val="dk1"/>
              </a:buClr>
              <a:buSzPts val="2000"/>
              <a:buFont typeface="Poppins"/>
              <a:buAutoNum type="arabicPeriod"/>
            </a:pPr>
            <a:r>
              <a:rPr lang="en-US" sz="1600">
                <a:solidFill>
                  <a:schemeClr val="dk1"/>
                </a:solidFill>
                <a:latin typeface="Poppins"/>
                <a:ea typeface="Poppins"/>
                <a:cs typeface="Poppins"/>
                <a:sym typeface="Poppins"/>
              </a:rPr>
              <a:t>Know where your teen is at all times - physically and virtually.</a:t>
            </a:r>
            <a:endParaRPr/>
          </a:p>
          <a:p>
            <a:pPr indent="-355600" lvl="0" marL="457200" rtl="0" algn="l">
              <a:lnSpc>
                <a:spcPct val="115000"/>
              </a:lnSpc>
              <a:spcBef>
                <a:spcPts val="0"/>
              </a:spcBef>
              <a:spcAft>
                <a:spcPts val="0"/>
              </a:spcAft>
              <a:buClr>
                <a:schemeClr val="dk1"/>
              </a:buClr>
              <a:buSzPts val="2000"/>
              <a:buFont typeface="Poppins"/>
              <a:buAutoNum type="arabicPeriod"/>
            </a:pPr>
            <a:r>
              <a:rPr lang="en-US" sz="1600">
                <a:solidFill>
                  <a:schemeClr val="dk1"/>
                </a:solidFill>
                <a:latin typeface="Poppins"/>
                <a:ea typeface="Poppins"/>
                <a:cs typeface="Poppins"/>
                <a:sym typeface="Poppins"/>
              </a:rPr>
              <a:t>Get to know your kids’ friends — both online and off.</a:t>
            </a:r>
            <a:endParaRPr/>
          </a:p>
          <a:p>
            <a:pPr indent="-355600" lvl="0" marL="457200" rtl="0" algn="l">
              <a:lnSpc>
                <a:spcPct val="115000"/>
              </a:lnSpc>
              <a:spcBef>
                <a:spcPts val="0"/>
              </a:spcBef>
              <a:spcAft>
                <a:spcPts val="0"/>
              </a:spcAft>
              <a:buClr>
                <a:schemeClr val="dk1"/>
              </a:buClr>
              <a:buSzPts val="2000"/>
              <a:buFont typeface="Poppins"/>
              <a:buAutoNum type="arabicPeriod"/>
            </a:pPr>
            <a:r>
              <a:rPr lang="en-US" sz="1600">
                <a:solidFill>
                  <a:schemeClr val="dk1"/>
                </a:solidFill>
                <a:latin typeface="Poppins"/>
                <a:ea typeface="Poppins"/>
                <a:cs typeface="Poppins"/>
                <a:sym typeface="Poppins"/>
              </a:rPr>
              <a:t>Find out how your teen plans to spend his or her day.</a:t>
            </a:r>
            <a:endParaRPr/>
          </a:p>
          <a:p>
            <a:pPr indent="-355600" lvl="0" marL="457200" rtl="0" algn="l">
              <a:lnSpc>
                <a:spcPct val="115000"/>
              </a:lnSpc>
              <a:spcBef>
                <a:spcPts val="0"/>
              </a:spcBef>
              <a:spcAft>
                <a:spcPts val="0"/>
              </a:spcAft>
              <a:buClr>
                <a:schemeClr val="dk1"/>
              </a:buClr>
              <a:buSzPts val="2000"/>
              <a:buFont typeface="Poppins"/>
              <a:buAutoNum type="arabicPeriod"/>
            </a:pPr>
            <a:r>
              <a:rPr lang="en-US" sz="1600">
                <a:solidFill>
                  <a:schemeClr val="dk1"/>
                </a:solidFill>
                <a:latin typeface="Poppins"/>
                <a:ea typeface="Poppins"/>
                <a:cs typeface="Poppins"/>
                <a:sym typeface="Poppins"/>
              </a:rPr>
              <a:t>Limit the time your child spends without adult supervision.</a:t>
            </a:r>
            <a:endParaRPr/>
          </a:p>
          <a:p>
            <a:pPr indent="-355600" lvl="0" marL="457200" rtl="0" algn="l">
              <a:lnSpc>
                <a:spcPct val="115000"/>
              </a:lnSpc>
              <a:spcBef>
                <a:spcPts val="0"/>
              </a:spcBef>
              <a:spcAft>
                <a:spcPts val="0"/>
              </a:spcAft>
              <a:buClr>
                <a:schemeClr val="dk1"/>
              </a:buClr>
              <a:buSzPts val="2000"/>
              <a:buFont typeface="Poppins"/>
              <a:buAutoNum type="arabicPeriod"/>
            </a:pPr>
            <a:r>
              <a:rPr lang="en-US" sz="1600">
                <a:solidFill>
                  <a:schemeClr val="dk1"/>
                </a:solidFill>
                <a:latin typeface="Poppins"/>
                <a:ea typeface="Poppins"/>
                <a:cs typeface="Poppins"/>
                <a:sym typeface="Poppins"/>
              </a:rPr>
              <a:t>Know the apps and other technology your teen is using — and use it yourself.</a:t>
            </a:r>
            <a:endParaRPr/>
          </a:p>
          <a:p>
            <a:pPr indent="-355600" lvl="0" marL="457200" rtl="0" algn="l">
              <a:lnSpc>
                <a:spcPct val="115000"/>
              </a:lnSpc>
              <a:spcBef>
                <a:spcPts val="0"/>
              </a:spcBef>
              <a:spcAft>
                <a:spcPts val="0"/>
              </a:spcAft>
              <a:buClr>
                <a:schemeClr val="dk1"/>
              </a:buClr>
              <a:buSzPts val="2000"/>
              <a:buFont typeface="Poppins"/>
              <a:buAutoNum type="arabicPeriod"/>
            </a:pPr>
            <a:r>
              <a:rPr lang="en-US" sz="1600">
                <a:solidFill>
                  <a:schemeClr val="dk1"/>
                </a:solidFill>
                <a:latin typeface="Poppins"/>
                <a:ea typeface="Poppins"/>
                <a:cs typeface="Poppins"/>
                <a:sym typeface="Poppins"/>
              </a:rPr>
              <a:t>Know how much money your child has and how that money is spent.</a:t>
            </a:r>
            <a:endParaRPr/>
          </a:p>
          <a:p>
            <a:pPr indent="-228600" lvl="0" marL="457200" rtl="0" algn="l">
              <a:lnSpc>
                <a:spcPct val="90000"/>
              </a:lnSpc>
              <a:spcBef>
                <a:spcPts val="1000"/>
              </a:spcBef>
              <a:spcAft>
                <a:spcPts val="0"/>
              </a:spcAft>
              <a:buClr>
                <a:schemeClr val="dk1"/>
              </a:buClr>
              <a:buSzPts val="1800"/>
              <a:buNone/>
            </a:pPr>
            <a:r>
              <a:t/>
            </a:r>
            <a:endParaRPr/>
          </a:p>
        </p:txBody>
      </p:sp>
      <p:sp>
        <p:nvSpPr>
          <p:cNvPr id="469" name="Google Shape;469;p33"/>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fontScale="55000" lnSpcReduction="20000"/>
          </a:bodyPr>
          <a:lstStyle/>
          <a:p>
            <a:pPr indent="0" lvl="0" marL="0" rtl="0" algn="l">
              <a:lnSpc>
                <a:spcPct val="115000"/>
              </a:lnSpc>
              <a:spcBef>
                <a:spcPts val="0"/>
              </a:spcBef>
              <a:spcAft>
                <a:spcPts val="0"/>
              </a:spcAft>
              <a:buSzPct val="116883"/>
              <a:buNone/>
            </a:pPr>
            <a:r>
              <a:rPr b="1" lang="en-US" sz="2800">
                <a:solidFill>
                  <a:srgbClr val="0563C1"/>
                </a:solidFill>
                <a:latin typeface="Poppins"/>
                <a:ea typeface="Poppins"/>
                <a:cs typeface="Poppins"/>
                <a:sym typeface="Poppins"/>
              </a:rPr>
              <a:t>Lo que usted puede hacer para proteger a su estudiante:</a:t>
            </a:r>
            <a:endParaRPr/>
          </a:p>
          <a:p>
            <a:pPr indent="0" lvl="0" marL="0" rtl="0" algn="l">
              <a:lnSpc>
                <a:spcPct val="115000"/>
              </a:lnSpc>
              <a:spcBef>
                <a:spcPts val="0"/>
              </a:spcBef>
              <a:spcAft>
                <a:spcPts val="0"/>
              </a:spcAft>
              <a:buSzPct val="112852"/>
              <a:buNone/>
            </a:pPr>
            <a:r>
              <a:t/>
            </a:r>
            <a:endParaRPr b="1" sz="2900">
              <a:solidFill>
                <a:srgbClr val="0563C1"/>
              </a:solidFill>
              <a:latin typeface="Poppins"/>
              <a:ea typeface="Poppins"/>
              <a:cs typeface="Poppins"/>
              <a:sym typeface="Poppins"/>
            </a:endParaRPr>
          </a:p>
          <a:p>
            <a:pPr indent="-355600" lvl="0" marL="457200" rtl="0" algn="l">
              <a:lnSpc>
                <a:spcPct val="115000"/>
              </a:lnSpc>
              <a:spcBef>
                <a:spcPts val="0"/>
              </a:spcBef>
              <a:spcAft>
                <a:spcPts val="0"/>
              </a:spcAft>
              <a:buClr>
                <a:schemeClr val="dk1"/>
              </a:buClr>
              <a:buSzPct val="125391"/>
              <a:buFont typeface="Poppins"/>
              <a:buAutoNum type="arabicPeriod"/>
            </a:pPr>
            <a:r>
              <a:rPr lang="en-US" sz="2900">
                <a:solidFill>
                  <a:schemeClr val="dk1"/>
                </a:solidFill>
                <a:latin typeface="Poppins"/>
                <a:ea typeface="Poppins"/>
                <a:cs typeface="Poppins"/>
                <a:sym typeface="Poppins"/>
              </a:rPr>
              <a:t>Esté al tanto sobre dónde está su adolescente en todo momento - física y virtualmente.</a:t>
            </a:r>
            <a:endParaRPr/>
          </a:p>
          <a:p>
            <a:pPr indent="-355600" lvl="0" marL="457200" rtl="0" algn="l">
              <a:lnSpc>
                <a:spcPct val="115000"/>
              </a:lnSpc>
              <a:spcBef>
                <a:spcPts val="0"/>
              </a:spcBef>
              <a:spcAft>
                <a:spcPts val="0"/>
              </a:spcAft>
              <a:buClr>
                <a:schemeClr val="dk1"/>
              </a:buClr>
              <a:buSzPct val="125391"/>
              <a:buFont typeface="Poppins"/>
              <a:buAutoNum type="arabicPeriod"/>
            </a:pPr>
            <a:r>
              <a:rPr lang="en-US" sz="2900">
                <a:solidFill>
                  <a:schemeClr val="dk1"/>
                </a:solidFill>
                <a:latin typeface="Poppins"/>
                <a:ea typeface="Poppins"/>
                <a:cs typeface="Poppins"/>
                <a:sym typeface="Poppins"/>
              </a:rPr>
              <a:t>Conozca a las amistades de su estudiante - tanto en línea como en persona.</a:t>
            </a:r>
            <a:endParaRPr/>
          </a:p>
          <a:p>
            <a:pPr indent="-355600" lvl="0" marL="457200" rtl="0" algn="l">
              <a:lnSpc>
                <a:spcPct val="115000"/>
              </a:lnSpc>
              <a:spcBef>
                <a:spcPts val="0"/>
              </a:spcBef>
              <a:spcAft>
                <a:spcPts val="0"/>
              </a:spcAft>
              <a:buClr>
                <a:schemeClr val="dk1"/>
              </a:buClr>
              <a:buSzPct val="125391"/>
              <a:buFont typeface="Poppins"/>
              <a:buAutoNum type="arabicPeriod"/>
            </a:pPr>
            <a:r>
              <a:rPr lang="en-US" sz="2900">
                <a:solidFill>
                  <a:schemeClr val="dk1"/>
                </a:solidFill>
                <a:latin typeface="Poppins"/>
                <a:ea typeface="Poppins"/>
                <a:cs typeface="Poppins"/>
                <a:sym typeface="Poppins"/>
              </a:rPr>
              <a:t>Averigüe cómo su adolescente planea pasar su día.</a:t>
            </a:r>
            <a:endParaRPr/>
          </a:p>
          <a:p>
            <a:pPr indent="-355600" lvl="0" marL="457200" rtl="0" algn="l">
              <a:lnSpc>
                <a:spcPct val="115000"/>
              </a:lnSpc>
              <a:spcBef>
                <a:spcPts val="0"/>
              </a:spcBef>
              <a:spcAft>
                <a:spcPts val="0"/>
              </a:spcAft>
              <a:buClr>
                <a:schemeClr val="dk1"/>
              </a:buClr>
              <a:buSzPct val="125391"/>
              <a:buFont typeface="Poppins"/>
              <a:buAutoNum type="arabicPeriod"/>
            </a:pPr>
            <a:r>
              <a:rPr lang="en-US" sz="2900">
                <a:solidFill>
                  <a:schemeClr val="dk1"/>
                </a:solidFill>
                <a:latin typeface="Poppins"/>
                <a:ea typeface="Poppins"/>
                <a:cs typeface="Poppins"/>
                <a:sym typeface="Poppins"/>
              </a:rPr>
              <a:t>Limite el tiempo que el estudiante pasa sin supervisión de un adulto.</a:t>
            </a:r>
            <a:endParaRPr/>
          </a:p>
          <a:p>
            <a:pPr indent="-355600" lvl="0" marL="457200" rtl="0" algn="l">
              <a:lnSpc>
                <a:spcPct val="115000"/>
              </a:lnSpc>
              <a:spcBef>
                <a:spcPts val="0"/>
              </a:spcBef>
              <a:spcAft>
                <a:spcPts val="0"/>
              </a:spcAft>
              <a:buClr>
                <a:schemeClr val="dk1"/>
              </a:buClr>
              <a:buSzPct val="125391"/>
              <a:buFont typeface="Poppins"/>
              <a:buAutoNum type="arabicPeriod"/>
            </a:pPr>
            <a:r>
              <a:rPr lang="en-US" sz="2900">
                <a:solidFill>
                  <a:schemeClr val="dk1"/>
                </a:solidFill>
                <a:latin typeface="Poppins"/>
                <a:ea typeface="Poppins"/>
                <a:cs typeface="Poppins"/>
                <a:sym typeface="Poppins"/>
              </a:rPr>
              <a:t>Conozca las aplicaciones y otra tecnología que usa su adolescente - y úselas usted.</a:t>
            </a:r>
            <a:endParaRPr/>
          </a:p>
          <a:p>
            <a:pPr indent="-355600" lvl="0" marL="457200" rtl="0" algn="l">
              <a:lnSpc>
                <a:spcPct val="115000"/>
              </a:lnSpc>
              <a:spcBef>
                <a:spcPts val="0"/>
              </a:spcBef>
              <a:spcAft>
                <a:spcPts val="0"/>
              </a:spcAft>
              <a:buClr>
                <a:schemeClr val="dk1"/>
              </a:buClr>
              <a:buSzPct val="125391"/>
              <a:buFont typeface="Poppins"/>
              <a:buAutoNum type="arabicPeriod"/>
            </a:pPr>
            <a:r>
              <a:rPr lang="en-US" sz="2900">
                <a:solidFill>
                  <a:schemeClr val="dk1"/>
                </a:solidFill>
                <a:latin typeface="Poppins"/>
                <a:ea typeface="Poppins"/>
                <a:cs typeface="Poppins"/>
                <a:sym typeface="Poppins"/>
              </a:rPr>
              <a:t>Esté al tanto de la cantidad de dinero que su estudiante tiene y cómo lo gasta.</a:t>
            </a:r>
            <a:endParaRPr/>
          </a:p>
          <a:p>
            <a:pPr indent="-228600" lvl="0" marL="457200" rtl="0" algn="l">
              <a:lnSpc>
                <a:spcPct val="90000"/>
              </a:lnSpc>
              <a:spcBef>
                <a:spcPts val="1000"/>
              </a:spcBef>
              <a:spcAft>
                <a:spcPts val="0"/>
              </a:spcAft>
              <a:buClr>
                <a:schemeClr val="dk1"/>
              </a:buClr>
              <a:buSzPct val="116883"/>
              <a:buNone/>
            </a:pPr>
            <a:r>
              <a:t/>
            </a:r>
            <a:endParaRPr/>
          </a:p>
        </p:txBody>
      </p:sp>
      <p:pic>
        <p:nvPicPr>
          <p:cNvPr id="470" name="Google Shape;470;p33"/>
          <p:cNvPicPr preferRelativeResize="0"/>
          <p:nvPr/>
        </p:nvPicPr>
        <p:blipFill rotWithShape="1">
          <a:blip r:embed="rId3">
            <a:alphaModFix/>
          </a:blip>
          <a:srcRect b="32691" l="3178" r="5229" t="17268"/>
          <a:stretch/>
        </p:blipFill>
        <p:spPr>
          <a:xfrm>
            <a:off x="9528464" y="5642264"/>
            <a:ext cx="2663536" cy="1215736"/>
          </a:xfrm>
          <a:prstGeom prst="rect">
            <a:avLst/>
          </a:prstGeom>
          <a:noFill/>
          <a:ln>
            <a:noFill/>
          </a:ln>
        </p:spPr>
      </p:pic>
      <p:sp>
        <p:nvSpPr>
          <p:cNvPr id="471" name="Google Shape;471;p33"/>
          <p:cNvSpPr txBox="1"/>
          <p:nvPr/>
        </p:nvSpPr>
        <p:spPr>
          <a:xfrm>
            <a:off x="611375" y="6176963"/>
            <a:ext cx="8660100" cy="554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800"/>
              <a:buFont typeface="Arial"/>
              <a:buNone/>
            </a:pPr>
            <a:r>
              <a:rPr b="0" i="0" lang="en-US" sz="800" u="none" cap="none" strike="noStrike">
                <a:solidFill>
                  <a:schemeClr val="dk1"/>
                </a:solidFill>
                <a:latin typeface="Poppins"/>
                <a:ea typeface="Poppins"/>
                <a:cs typeface="Poppins"/>
                <a:sym typeface="Poppins"/>
              </a:rPr>
              <a:t>Resources:</a:t>
            </a:r>
            <a:endParaRPr b="0" i="0" sz="800" u="none" cap="none" strike="noStrike">
              <a:solidFill>
                <a:schemeClr val="dk1"/>
              </a:solidFill>
              <a:latin typeface="Poppins"/>
              <a:ea typeface="Poppins"/>
              <a:cs typeface="Poppins"/>
              <a:sym typeface="Poppins"/>
            </a:endParaRPr>
          </a:p>
          <a:p>
            <a:pPr indent="0" lvl="0" marL="0" marR="0" rtl="0" algn="l">
              <a:lnSpc>
                <a:spcPct val="100000"/>
              </a:lnSpc>
              <a:spcBef>
                <a:spcPts val="0"/>
              </a:spcBef>
              <a:spcAft>
                <a:spcPts val="0"/>
              </a:spcAft>
              <a:buClr>
                <a:srgbClr val="000000"/>
              </a:buClr>
              <a:buSzPts val="800"/>
              <a:buFont typeface="Arial"/>
              <a:buNone/>
            </a:pPr>
            <a:r>
              <a:rPr b="0" i="0" lang="en-US" sz="800" u="none" cap="none" strike="noStrike">
                <a:solidFill>
                  <a:schemeClr val="dk1"/>
                </a:solidFill>
                <a:latin typeface="Poppins"/>
                <a:ea typeface="Poppins"/>
                <a:cs typeface="Poppins"/>
                <a:sym typeface="Poppins"/>
              </a:rPr>
              <a:t>Drugfree.org: Partnership to End Addiction</a:t>
            </a:r>
            <a:endParaRPr b="0" i="0" sz="800" u="none" cap="none" strike="noStrike">
              <a:solidFill>
                <a:schemeClr val="dk1"/>
              </a:solidFill>
              <a:latin typeface="Poppins"/>
              <a:ea typeface="Poppins"/>
              <a:cs typeface="Poppins"/>
              <a:sym typeface="Poppins"/>
            </a:endParaRPr>
          </a:p>
          <a:p>
            <a:pPr indent="0" lvl="0" marL="0" marR="0" rtl="0" algn="l">
              <a:lnSpc>
                <a:spcPct val="100000"/>
              </a:lnSpc>
              <a:spcBef>
                <a:spcPts val="0"/>
              </a:spcBef>
              <a:spcAft>
                <a:spcPts val="0"/>
              </a:spcAft>
              <a:buClr>
                <a:srgbClr val="000000"/>
              </a:buClr>
              <a:buSzPts val="800"/>
              <a:buFont typeface="Arial"/>
              <a:buNone/>
            </a:pPr>
            <a:r>
              <a:rPr b="0" i="0" lang="en-US" sz="800" u="sng" cap="none" strike="noStrike">
                <a:solidFill>
                  <a:schemeClr val="hlink"/>
                </a:solidFill>
                <a:latin typeface="Poppins"/>
                <a:ea typeface="Poppins"/>
                <a:cs typeface="Poppins"/>
                <a:sym typeface="Poppins"/>
                <a:hlinkClick r:id="rId4"/>
              </a:rPr>
              <a:t>https://drugfree.org/article/setting-limits-and-monitoring-behavior/</a:t>
            </a:r>
            <a:endParaRPr b="0" i="0" sz="800" u="none" cap="none" strike="noStrike">
              <a:solidFill>
                <a:schemeClr val="dk1"/>
              </a:solidFill>
              <a:latin typeface="Poppins"/>
              <a:ea typeface="Poppins"/>
              <a:cs typeface="Poppins"/>
              <a:sym typeface="Poppins"/>
            </a:endParaRPr>
          </a:p>
        </p:txBody>
      </p:sp>
      <p:pic>
        <p:nvPicPr>
          <p:cNvPr id="472" name="Google Shape;472;p33"/>
          <p:cNvPicPr preferRelativeResize="0"/>
          <p:nvPr/>
        </p:nvPicPr>
        <p:blipFill rotWithShape="1">
          <a:blip r:embed="rId5">
            <a:alphaModFix/>
          </a:blip>
          <a:srcRect b="0" l="0" r="0" t="0"/>
          <a:stretch/>
        </p:blipFill>
        <p:spPr>
          <a:xfrm>
            <a:off x="10438245" y="391960"/>
            <a:ext cx="1363180" cy="411172"/>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7" name="Shape 477"/>
        <p:cNvGrpSpPr/>
        <p:nvPr/>
      </p:nvGrpSpPr>
      <p:grpSpPr>
        <a:xfrm>
          <a:off x="0" y="0"/>
          <a:ext cx="0" cy="0"/>
          <a:chOff x="0" y="0"/>
          <a:chExt cx="0" cy="0"/>
        </a:xfrm>
      </p:grpSpPr>
      <p:sp>
        <p:nvSpPr>
          <p:cNvPr id="478" name="Google Shape;478;g25b7b99e7ac_1_310"/>
          <p:cNvSpPr txBox="1"/>
          <p:nvPr>
            <p:ph type="title"/>
          </p:nvPr>
        </p:nvSpPr>
        <p:spPr>
          <a:xfrm>
            <a:off x="838200" y="365127"/>
            <a:ext cx="10515600" cy="13257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SzPts val="1800"/>
              <a:buNone/>
            </a:pPr>
            <a:r>
              <a:rPr b="1" lang="en-US" sz="3200">
                <a:latin typeface="Poppins"/>
                <a:ea typeface="Poppins"/>
                <a:cs typeface="Poppins"/>
                <a:sym typeface="Poppins"/>
              </a:rPr>
              <a:t>Resources for Students</a:t>
            </a:r>
            <a:endParaRPr b="1" sz="3200">
              <a:latin typeface="Poppins"/>
              <a:ea typeface="Poppins"/>
              <a:cs typeface="Poppins"/>
              <a:sym typeface="Poppins"/>
            </a:endParaRPr>
          </a:p>
        </p:txBody>
      </p:sp>
      <p:sp>
        <p:nvSpPr>
          <p:cNvPr id="479" name="Google Shape;479;g25b7b99e7ac_1_310"/>
          <p:cNvSpPr txBox="1"/>
          <p:nvPr/>
        </p:nvSpPr>
        <p:spPr>
          <a:xfrm>
            <a:off x="1008574" y="1777625"/>
            <a:ext cx="5352000" cy="43575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rgbClr val="4472C4"/>
                </a:solidFill>
                <a:latin typeface="Poppins"/>
                <a:ea typeface="Poppins"/>
                <a:cs typeface="Poppins"/>
                <a:sym typeface="Poppins"/>
              </a:rPr>
              <a:t>Resources at Schools:  </a:t>
            </a:r>
            <a:endParaRPr b="1" i="0" sz="1800" u="none" cap="none" strike="noStrike">
              <a:solidFill>
                <a:srgbClr val="4472C4"/>
              </a:solidFill>
              <a:latin typeface="Poppins"/>
              <a:ea typeface="Poppins"/>
              <a:cs typeface="Poppins"/>
              <a:sym typeface="Poppins"/>
            </a:endParaRPr>
          </a:p>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2177"/>
                </a:solidFill>
                <a:latin typeface="Poppins"/>
                <a:ea typeface="Poppins"/>
                <a:cs typeface="Poppins"/>
                <a:sym typeface="Poppins"/>
              </a:rPr>
              <a:t>Counselors, Psychiatric Social Workers, Psychologists, Restorative Justice Coordinators, administrators, etc.</a:t>
            </a:r>
            <a:r>
              <a:rPr b="0" i="0" lang="en-US" sz="1400" u="none" cap="none" strike="noStrike">
                <a:solidFill>
                  <a:srgbClr val="4472C4"/>
                </a:solidFill>
                <a:latin typeface="Poppins"/>
                <a:ea typeface="Poppins"/>
                <a:cs typeface="Poppins"/>
                <a:sym typeface="Poppins"/>
              </a:rPr>
              <a:t> </a:t>
            </a:r>
            <a:endParaRPr b="0" i="0" sz="1400" u="none" cap="none" strike="noStrike">
              <a:solidFill>
                <a:srgbClr val="4472C4"/>
              </a:solidFill>
              <a:latin typeface="Poppins"/>
              <a:ea typeface="Poppins"/>
              <a:cs typeface="Poppins"/>
              <a:sym typeface="Poppins"/>
            </a:endParaRPr>
          </a:p>
          <a:p>
            <a:pPr indent="0" lvl="0" marL="0" marR="0" rtl="0" algn="ctr">
              <a:lnSpc>
                <a:spcPct val="100000"/>
              </a:lnSpc>
              <a:spcBef>
                <a:spcPts val="0"/>
              </a:spcBef>
              <a:spcAft>
                <a:spcPts val="0"/>
              </a:spcAft>
              <a:buClr>
                <a:srgbClr val="000000"/>
              </a:buClr>
              <a:buSzPts val="1800"/>
              <a:buFont typeface="Arial"/>
              <a:buNone/>
            </a:pPr>
            <a:r>
              <a:t/>
            </a:r>
            <a:endParaRPr b="1" i="0" sz="1800" u="none" cap="none" strike="noStrike">
              <a:solidFill>
                <a:srgbClr val="4472C4"/>
              </a:solidFill>
              <a:latin typeface="Poppins"/>
              <a:ea typeface="Poppins"/>
              <a:cs typeface="Poppins"/>
              <a:sym typeface="Poppins"/>
            </a:endParaRPr>
          </a:p>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rgbClr val="4472C4"/>
                </a:solidFill>
                <a:latin typeface="Poppins"/>
                <a:ea typeface="Poppins"/>
                <a:cs typeface="Poppins"/>
                <a:sym typeface="Poppins"/>
              </a:rPr>
              <a:t>LAUSD Resource Hotline: </a:t>
            </a:r>
            <a:endParaRPr b="1" i="0" sz="1800" u="none" cap="none" strike="noStrike">
              <a:solidFill>
                <a:srgbClr val="4472C4"/>
              </a:solidFill>
              <a:latin typeface="Poppins"/>
              <a:ea typeface="Poppins"/>
              <a:cs typeface="Poppins"/>
              <a:sym typeface="Poppins"/>
            </a:endParaRPr>
          </a:p>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rgbClr val="4472C4"/>
                </a:solidFill>
                <a:latin typeface="Poppins"/>
                <a:ea typeface="Poppins"/>
                <a:cs typeface="Poppins"/>
                <a:sym typeface="Poppins"/>
              </a:rPr>
              <a:t>askshhs.lausd.net </a:t>
            </a:r>
            <a:endParaRPr b="0" i="0" sz="1400" u="none" cap="none" strike="noStrike">
              <a:solidFill>
                <a:srgbClr val="4472C4"/>
              </a:solidFill>
              <a:latin typeface="Poppins"/>
              <a:ea typeface="Poppins"/>
              <a:cs typeface="Poppins"/>
              <a:sym typeface="Poppins"/>
            </a:endParaRPr>
          </a:p>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2177"/>
                </a:solidFill>
                <a:latin typeface="Poppins"/>
                <a:ea typeface="Poppins"/>
                <a:cs typeface="Poppins"/>
                <a:sym typeface="Poppins"/>
              </a:rPr>
              <a:t>L.A. Unified Student and Family Wellness Hotline </a:t>
            </a:r>
            <a:endParaRPr b="0" i="0" sz="1400" u="none" cap="none" strike="noStrike">
              <a:solidFill>
                <a:srgbClr val="002177"/>
              </a:solidFill>
              <a:latin typeface="Poppins"/>
              <a:ea typeface="Poppins"/>
              <a:cs typeface="Poppins"/>
              <a:sym typeface="Poppins"/>
            </a:endParaRPr>
          </a:p>
          <a:p>
            <a:pPr indent="0" lvl="0" marL="0" marR="0" rtl="0" algn="ctr">
              <a:lnSpc>
                <a:spcPct val="100000"/>
              </a:lnSpc>
              <a:spcBef>
                <a:spcPts val="0"/>
              </a:spcBef>
              <a:spcAft>
                <a:spcPts val="0"/>
              </a:spcAft>
              <a:buClr>
                <a:srgbClr val="000000"/>
              </a:buClr>
              <a:buSzPts val="1400"/>
              <a:buFont typeface="Arial"/>
              <a:buNone/>
            </a:pPr>
            <a:r>
              <a:rPr b="1" i="0" lang="en-US" sz="1600" u="none" cap="none" strike="noStrike">
                <a:solidFill>
                  <a:srgbClr val="4472C4"/>
                </a:solidFill>
                <a:latin typeface="Poppins"/>
                <a:ea typeface="Poppins"/>
                <a:cs typeface="Poppins"/>
                <a:sym typeface="Poppins"/>
              </a:rPr>
              <a:t>(213) 241-3840</a:t>
            </a:r>
            <a:endParaRPr b="1" i="0" sz="1600" u="none" cap="none" strike="noStrike">
              <a:solidFill>
                <a:srgbClr val="4472C4"/>
              </a:solidFill>
              <a:latin typeface="Poppins"/>
              <a:ea typeface="Poppins"/>
              <a:cs typeface="Poppins"/>
              <a:sym typeface="Poppins"/>
            </a:endParaRPr>
          </a:p>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2177"/>
                </a:solidFill>
                <a:latin typeface="Poppins"/>
                <a:ea typeface="Poppins"/>
                <a:cs typeface="Poppins"/>
                <a:sym typeface="Poppins"/>
              </a:rPr>
              <a:t>Monday-Friday, 8am-4:40pm</a:t>
            </a:r>
            <a:endParaRPr b="0" i="0" sz="1400" u="none" cap="none" strike="noStrike">
              <a:solidFill>
                <a:srgbClr val="002177"/>
              </a:solidFill>
              <a:latin typeface="Poppins"/>
              <a:ea typeface="Poppins"/>
              <a:cs typeface="Poppins"/>
              <a:sym typeface="Poppins"/>
            </a:endParaRPr>
          </a:p>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2177"/>
                </a:solidFill>
                <a:latin typeface="Poppins"/>
                <a:ea typeface="Poppins"/>
                <a:cs typeface="Poppins"/>
                <a:sym typeface="Poppins"/>
              </a:rPr>
              <a:t>Press 2 for Mental Health</a:t>
            </a:r>
            <a:endParaRPr b="0" i="0" sz="1400" u="none" cap="none" strike="noStrike">
              <a:solidFill>
                <a:srgbClr val="002177"/>
              </a:solidFill>
              <a:latin typeface="Poppins"/>
              <a:ea typeface="Poppins"/>
              <a:cs typeface="Poppins"/>
              <a:sym typeface="Poppins"/>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4472C4"/>
              </a:solidFill>
              <a:latin typeface="Poppins"/>
              <a:ea typeface="Poppins"/>
              <a:cs typeface="Poppins"/>
              <a:sym typeface="Poppins"/>
            </a:endParaRPr>
          </a:p>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rgbClr val="4472C4"/>
                </a:solidFill>
                <a:latin typeface="Poppins"/>
                <a:ea typeface="Poppins"/>
                <a:cs typeface="Poppins"/>
                <a:sym typeface="Poppins"/>
              </a:rPr>
              <a:t>LAUSD Wellness Centers:</a:t>
            </a:r>
            <a:endParaRPr b="1" i="0" sz="1800" u="none" cap="none" strike="noStrike">
              <a:solidFill>
                <a:srgbClr val="4472C4"/>
              </a:solidFill>
              <a:latin typeface="Poppins"/>
              <a:ea typeface="Poppins"/>
              <a:cs typeface="Poppins"/>
              <a:sym typeface="Poppins"/>
            </a:endParaRPr>
          </a:p>
          <a:p>
            <a:pPr indent="0" lvl="0" marL="0" marR="0" rtl="0" algn="ctr">
              <a:lnSpc>
                <a:spcPct val="100000"/>
              </a:lnSpc>
              <a:spcBef>
                <a:spcPts val="0"/>
              </a:spcBef>
              <a:spcAft>
                <a:spcPts val="0"/>
              </a:spcAft>
              <a:buClr>
                <a:srgbClr val="000000"/>
              </a:buClr>
              <a:buSzPts val="1400"/>
              <a:buFont typeface="Arial"/>
              <a:buNone/>
            </a:pPr>
            <a:r>
              <a:rPr b="0" i="0" lang="en-US" sz="1400" u="sng" cap="none" strike="noStrike">
                <a:solidFill>
                  <a:srgbClr val="0563C1"/>
                </a:solidFill>
                <a:latin typeface="Poppins"/>
                <a:ea typeface="Poppins"/>
                <a:cs typeface="Poppins"/>
                <a:sym typeface="Poppins"/>
                <a:hlinkClick r:id="rId3">
                  <a:extLst>
                    <a:ext uri="{A12FA001-AC4F-418D-AE19-62706E023703}">
                      <ahyp:hlinkClr val="tx"/>
                    </a:ext>
                  </a:extLst>
                </a:hlinkClick>
              </a:rPr>
              <a:t>https://achieve.lausd.net/wellnesscenters</a:t>
            </a:r>
            <a:endParaRPr b="0" i="0" sz="1400" u="none" cap="none" strike="noStrike">
              <a:solidFill>
                <a:srgbClr val="4472C4"/>
              </a:solidFill>
              <a:latin typeface="Poppins"/>
              <a:ea typeface="Poppins"/>
              <a:cs typeface="Poppins"/>
              <a:sym typeface="Poppins"/>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4472C4"/>
              </a:solidFill>
              <a:latin typeface="Poppins"/>
              <a:ea typeface="Poppins"/>
              <a:cs typeface="Poppins"/>
              <a:sym typeface="Poppins"/>
            </a:endParaRPr>
          </a:p>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rgbClr val="4472C4"/>
                </a:solidFill>
                <a:latin typeface="Poppins"/>
                <a:ea typeface="Poppins"/>
                <a:cs typeface="Poppins"/>
                <a:sym typeface="Poppins"/>
              </a:rPr>
              <a:t>LAUSD Student Wellbeing Centers:</a:t>
            </a:r>
            <a:endParaRPr b="1" i="0" sz="1800" u="none" cap="none" strike="noStrike">
              <a:solidFill>
                <a:srgbClr val="4472C4"/>
              </a:solidFill>
              <a:latin typeface="Poppins"/>
              <a:ea typeface="Poppins"/>
              <a:cs typeface="Poppins"/>
              <a:sym typeface="Poppins"/>
            </a:endParaRPr>
          </a:p>
          <a:p>
            <a:pPr indent="0" lvl="0" marL="0" marR="0" rtl="0" algn="ctr">
              <a:lnSpc>
                <a:spcPct val="100000"/>
              </a:lnSpc>
              <a:spcBef>
                <a:spcPts val="0"/>
              </a:spcBef>
              <a:spcAft>
                <a:spcPts val="0"/>
              </a:spcAft>
              <a:buClr>
                <a:srgbClr val="000000"/>
              </a:buClr>
              <a:buSzPts val="1400"/>
              <a:buFont typeface="Arial"/>
              <a:buNone/>
            </a:pPr>
            <a:r>
              <a:rPr b="0" i="0" lang="en-US" sz="1400" u="sng" cap="none" strike="noStrike">
                <a:solidFill>
                  <a:srgbClr val="0563C1"/>
                </a:solidFill>
                <a:latin typeface="Poppins"/>
                <a:ea typeface="Poppins"/>
                <a:cs typeface="Poppins"/>
                <a:sym typeface="Poppins"/>
                <a:hlinkClick r:id="rId4">
                  <a:extLst>
                    <a:ext uri="{A12FA001-AC4F-418D-AE19-62706E023703}">
                      <ahyp:hlinkClr val="tx"/>
                    </a:ext>
                  </a:extLst>
                </a:hlinkClick>
              </a:rPr>
              <a:t>https://achieve.lausd.net/Page/18469</a:t>
            </a:r>
            <a:endParaRPr b="0" i="0" sz="1400" u="none" cap="none" strike="noStrike">
              <a:solidFill>
                <a:srgbClr val="4472C4"/>
              </a:solidFill>
              <a:latin typeface="Poppins"/>
              <a:ea typeface="Poppins"/>
              <a:cs typeface="Poppins"/>
              <a:sym typeface="Poppins"/>
            </a:endParaRPr>
          </a:p>
          <a:p>
            <a:pPr indent="0" lvl="0" marL="0" marR="0" rtl="0" algn="ctr">
              <a:lnSpc>
                <a:spcPct val="100000"/>
              </a:lnSpc>
              <a:spcBef>
                <a:spcPts val="0"/>
              </a:spcBef>
              <a:spcAft>
                <a:spcPts val="0"/>
              </a:spcAft>
              <a:buClr>
                <a:srgbClr val="000000"/>
              </a:buClr>
              <a:buSzPts val="1100"/>
              <a:buFont typeface="Arial"/>
              <a:buNone/>
            </a:pPr>
            <a:r>
              <a:t/>
            </a:r>
            <a:endParaRPr b="0" i="0" sz="1400" u="none" cap="none" strike="noStrike">
              <a:solidFill>
                <a:srgbClr val="4472C4"/>
              </a:solidFill>
              <a:latin typeface="Poppins"/>
              <a:ea typeface="Poppins"/>
              <a:cs typeface="Poppins"/>
              <a:sym typeface="Poppins"/>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4472C4"/>
              </a:solidFill>
              <a:latin typeface="Poppins"/>
              <a:ea typeface="Poppins"/>
              <a:cs typeface="Poppins"/>
              <a:sym typeface="Poppins"/>
            </a:endParaRPr>
          </a:p>
          <a:p>
            <a:pPr indent="0" lvl="0" marL="0" marR="0" rtl="0" algn="ctr">
              <a:lnSpc>
                <a:spcPct val="100000"/>
              </a:lnSpc>
              <a:spcBef>
                <a:spcPts val="0"/>
              </a:spcBef>
              <a:spcAft>
                <a:spcPts val="0"/>
              </a:spcAft>
              <a:buClr>
                <a:srgbClr val="000000"/>
              </a:buClr>
              <a:buSzPts val="1800"/>
              <a:buFont typeface="Arial"/>
              <a:buNone/>
            </a:pPr>
            <a:r>
              <a:t/>
            </a:r>
            <a:endParaRPr b="1" i="0" sz="1800" u="none" cap="none" strike="noStrike">
              <a:solidFill>
                <a:srgbClr val="4472C4"/>
              </a:solidFill>
              <a:latin typeface="Poppins"/>
              <a:ea typeface="Poppins"/>
              <a:cs typeface="Poppins"/>
              <a:sym typeface="Poppins"/>
            </a:endParaRPr>
          </a:p>
        </p:txBody>
      </p:sp>
      <p:pic>
        <p:nvPicPr>
          <p:cNvPr id="480" name="Google Shape;480;g25b7b99e7ac_1_310"/>
          <p:cNvPicPr preferRelativeResize="0"/>
          <p:nvPr/>
        </p:nvPicPr>
        <p:blipFill rotWithShape="1">
          <a:blip r:embed="rId5">
            <a:alphaModFix/>
          </a:blip>
          <a:srcRect b="0" l="0" r="0" t="0"/>
          <a:stretch/>
        </p:blipFill>
        <p:spPr>
          <a:xfrm>
            <a:off x="7946946" y="3887700"/>
            <a:ext cx="2639657" cy="1984900"/>
          </a:xfrm>
          <a:prstGeom prst="rect">
            <a:avLst/>
          </a:prstGeom>
          <a:noFill/>
          <a:ln>
            <a:noFill/>
          </a:ln>
        </p:spPr>
      </p:pic>
      <p:sp>
        <p:nvSpPr>
          <p:cNvPr id="481" name="Google Shape;481;g25b7b99e7ac_1_310"/>
          <p:cNvSpPr txBox="1"/>
          <p:nvPr/>
        </p:nvSpPr>
        <p:spPr>
          <a:xfrm>
            <a:off x="6484225" y="1741763"/>
            <a:ext cx="5317200" cy="19395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rgbClr val="4472C4"/>
                </a:solidFill>
                <a:latin typeface="Poppins"/>
                <a:ea typeface="Poppins"/>
                <a:cs typeface="Poppins"/>
                <a:sym typeface="Poppins"/>
              </a:rPr>
              <a:t>Community Resources:</a:t>
            </a:r>
            <a:endParaRPr b="1" i="0" sz="1800" u="none" cap="none" strike="noStrike">
              <a:solidFill>
                <a:srgbClr val="4472C4"/>
              </a:solidFill>
              <a:latin typeface="Poppins"/>
              <a:ea typeface="Poppins"/>
              <a:cs typeface="Poppins"/>
              <a:sym typeface="Poppins"/>
            </a:endParaRPr>
          </a:p>
          <a:p>
            <a:pPr indent="0" lvl="0" marL="0" marR="0" rtl="0" algn="ctr">
              <a:lnSpc>
                <a:spcPct val="100000"/>
              </a:lnSpc>
              <a:spcBef>
                <a:spcPts val="0"/>
              </a:spcBef>
              <a:spcAft>
                <a:spcPts val="0"/>
              </a:spcAft>
              <a:buClr>
                <a:srgbClr val="000000"/>
              </a:buClr>
              <a:buSzPts val="1600"/>
              <a:buFont typeface="Arial"/>
              <a:buNone/>
            </a:pPr>
            <a:r>
              <a:rPr b="1" i="0" lang="en-US" sz="1600" u="sng" cap="none" strike="noStrike">
                <a:solidFill>
                  <a:srgbClr val="0563C1"/>
                </a:solidFill>
                <a:latin typeface="Poppins"/>
                <a:ea typeface="Poppins"/>
                <a:cs typeface="Poppins"/>
                <a:sym typeface="Poppins"/>
                <a:hlinkClick r:id="rId6">
                  <a:extLst>
                    <a:ext uri="{A12FA001-AC4F-418D-AE19-62706E023703}">
                      <ahyp:hlinkClr val="tx"/>
                    </a:ext>
                  </a:extLst>
                </a:hlinkClick>
              </a:rPr>
              <a:t>SAMHSA National Helpline</a:t>
            </a:r>
            <a:endParaRPr b="1" i="0" sz="1600" u="none" cap="none" strike="noStrike">
              <a:solidFill>
                <a:srgbClr val="4472C4"/>
              </a:solidFill>
              <a:latin typeface="Poppins"/>
              <a:ea typeface="Poppins"/>
              <a:cs typeface="Poppins"/>
              <a:sym typeface="Poppins"/>
            </a:endParaRPr>
          </a:p>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002177"/>
                </a:solidFill>
                <a:latin typeface="Poppins"/>
                <a:ea typeface="Poppins"/>
                <a:cs typeface="Poppins"/>
                <a:sym typeface="Poppins"/>
              </a:rPr>
              <a:t>1-800-662-HELP (4357)</a:t>
            </a:r>
            <a:endParaRPr b="0" i="0" sz="1600" u="none" cap="none" strike="noStrike">
              <a:solidFill>
                <a:srgbClr val="002177"/>
              </a:solidFill>
              <a:latin typeface="Poppins"/>
              <a:ea typeface="Poppins"/>
              <a:cs typeface="Poppins"/>
              <a:sym typeface="Poppins"/>
            </a:endParaRPr>
          </a:p>
          <a:p>
            <a:pPr indent="0" lvl="0" marL="0" marR="0" rtl="0" algn="ctr">
              <a:lnSpc>
                <a:spcPct val="100000"/>
              </a:lnSpc>
              <a:spcBef>
                <a:spcPts val="0"/>
              </a:spcBef>
              <a:spcAft>
                <a:spcPts val="0"/>
              </a:spcAft>
              <a:buClr>
                <a:srgbClr val="000000"/>
              </a:buClr>
              <a:buSzPts val="1600"/>
              <a:buFont typeface="Arial"/>
              <a:buNone/>
            </a:pPr>
            <a:r>
              <a:t/>
            </a:r>
            <a:endParaRPr b="0" i="0" sz="1600" u="none" cap="none" strike="noStrike">
              <a:solidFill>
                <a:srgbClr val="4472C4"/>
              </a:solidFill>
              <a:latin typeface="Poppins"/>
              <a:ea typeface="Poppins"/>
              <a:cs typeface="Poppins"/>
              <a:sym typeface="Poppins"/>
            </a:endParaRPr>
          </a:p>
          <a:p>
            <a:pPr indent="0" lvl="0" marL="0" marR="0" rtl="0" algn="ctr">
              <a:lnSpc>
                <a:spcPct val="100000"/>
              </a:lnSpc>
              <a:spcBef>
                <a:spcPts val="0"/>
              </a:spcBef>
              <a:spcAft>
                <a:spcPts val="0"/>
              </a:spcAft>
              <a:buClr>
                <a:srgbClr val="000000"/>
              </a:buClr>
              <a:buSzPts val="1600"/>
              <a:buFont typeface="Arial"/>
              <a:buNone/>
            </a:pPr>
            <a:r>
              <a:rPr b="1" i="0" lang="en-US" sz="1600" u="none" cap="none" strike="noStrike">
                <a:solidFill>
                  <a:srgbClr val="4472C4"/>
                </a:solidFill>
                <a:latin typeface="Poppins"/>
                <a:ea typeface="Poppins"/>
                <a:cs typeface="Poppins"/>
                <a:sym typeface="Poppins"/>
              </a:rPr>
              <a:t>Smoke Free Teen</a:t>
            </a:r>
            <a:endParaRPr b="1" i="0" sz="1600" u="none" cap="none" strike="noStrike">
              <a:solidFill>
                <a:srgbClr val="4472C4"/>
              </a:solidFill>
              <a:latin typeface="Poppins"/>
              <a:ea typeface="Poppins"/>
              <a:cs typeface="Poppins"/>
              <a:sym typeface="Poppins"/>
            </a:endParaRPr>
          </a:p>
          <a:p>
            <a:pPr indent="0" lvl="0" marL="0" marR="0" rtl="0" algn="ctr">
              <a:lnSpc>
                <a:spcPct val="100000"/>
              </a:lnSpc>
              <a:spcBef>
                <a:spcPts val="0"/>
              </a:spcBef>
              <a:spcAft>
                <a:spcPts val="0"/>
              </a:spcAft>
              <a:buClr>
                <a:srgbClr val="000000"/>
              </a:buClr>
              <a:buSzPts val="1600"/>
              <a:buFont typeface="Arial"/>
              <a:buNone/>
            </a:pPr>
            <a:r>
              <a:rPr b="0" i="0" lang="en-US" sz="1600" u="sng" cap="none" strike="noStrike">
                <a:solidFill>
                  <a:srgbClr val="0563C1"/>
                </a:solidFill>
                <a:latin typeface="Poppins"/>
                <a:ea typeface="Poppins"/>
                <a:cs typeface="Poppins"/>
                <a:sym typeface="Poppins"/>
                <a:hlinkClick r:id="rId7">
                  <a:extLst>
                    <a:ext uri="{A12FA001-AC4F-418D-AE19-62706E023703}">
                      <ahyp:hlinkClr val="tx"/>
                    </a:ext>
                  </a:extLst>
                </a:hlinkClick>
              </a:rPr>
              <a:t>https://TEEN.SMOKEFREE.gov</a:t>
            </a:r>
            <a:endParaRPr b="0" i="0" sz="1600" u="none" cap="none" strike="noStrike">
              <a:solidFill>
                <a:srgbClr val="4472C4"/>
              </a:solidFill>
              <a:latin typeface="Poppins"/>
              <a:ea typeface="Poppins"/>
              <a:cs typeface="Poppins"/>
              <a:sym typeface="Poppins"/>
            </a:endParaRPr>
          </a:p>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002177"/>
                </a:solidFill>
                <a:latin typeface="Poppins"/>
                <a:ea typeface="Poppins"/>
                <a:cs typeface="Poppins"/>
                <a:sym typeface="Poppins"/>
              </a:rPr>
              <a:t>TEXT “QUIT” TO 47848</a:t>
            </a:r>
            <a:endParaRPr b="0" i="0" sz="1600" u="none" cap="none" strike="noStrike">
              <a:solidFill>
                <a:srgbClr val="002177"/>
              </a:solidFill>
              <a:latin typeface="Poppins"/>
              <a:ea typeface="Poppins"/>
              <a:cs typeface="Poppins"/>
              <a:sym typeface="Poppins"/>
            </a:endParaRPr>
          </a:p>
        </p:txBody>
      </p:sp>
      <p:pic>
        <p:nvPicPr>
          <p:cNvPr id="482" name="Google Shape;482;g25b7b99e7ac_1_310"/>
          <p:cNvPicPr preferRelativeResize="0"/>
          <p:nvPr/>
        </p:nvPicPr>
        <p:blipFill rotWithShape="1">
          <a:blip r:embed="rId8">
            <a:alphaModFix/>
          </a:blip>
          <a:srcRect b="0" l="0" r="0" t="0"/>
          <a:stretch/>
        </p:blipFill>
        <p:spPr>
          <a:xfrm>
            <a:off x="10438245" y="391960"/>
            <a:ext cx="1363180" cy="411172"/>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7" name="Shape 487"/>
        <p:cNvGrpSpPr/>
        <p:nvPr/>
      </p:nvGrpSpPr>
      <p:grpSpPr>
        <a:xfrm>
          <a:off x="0" y="0"/>
          <a:ext cx="0" cy="0"/>
          <a:chOff x="0" y="0"/>
          <a:chExt cx="0" cy="0"/>
        </a:xfrm>
      </p:grpSpPr>
      <p:sp>
        <p:nvSpPr>
          <p:cNvPr id="488" name="Google Shape;488;p34"/>
          <p:cNvSpPr txBox="1"/>
          <p:nvPr>
            <p:ph type="title"/>
          </p:nvPr>
        </p:nvSpPr>
        <p:spPr>
          <a:xfrm>
            <a:off x="838200" y="365127"/>
            <a:ext cx="10515600" cy="13257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SzPts val="1800"/>
              <a:buNone/>
            </a:pPr>
            <a:r>
              <a:rPr b="1" lang="en-US" sz="3200">
                <a:latin typeface="Poppins"/>
                <a:ea typeface="Poppins"/>
                <a:cs typeface="Poppins"/>
                <a:sym typeface="Poppins"/>
              </a:rPr>
              <a:t>Recursos para los Estudiantes</a:t>
            </a:r>
            <a:endParaRPr/>
          </a:p>
        </p:txBody>
      </p:sp>
      <p:sp>
        <p:nvSpPr>
          <p:cNvPr id="489" name="Google Shape;489;p34"/>
          <p:cNvSpPr txBox="1"/>
          <p:nvPr/>
        </p:nvSpPr>
        <p:spPr>
          <a:xfrm>
            <a:off x="1008574" y="1777625"/>
            <a:ext cx="5352000" cy="43575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rgbClr val="4472C4"/>
                </a:solidFill>
                <a:latin typeface="Poppins"/>
                <a:ea typeface="Poppins"/>
                <a:cs typeface="Poppins"/>
                <a:sym typeface="Poppins"/>
              </a:rPr>
              <a:t>Recursos en las escuelas:  </a:t>
            </a:r>
            <a:endParaRPr/>
          </a:p>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2177"/>
                </a:solidFill>
                <a:latin typeface="Poppins"/>
                <a:ea typeface="Poppins"/>
                <a:cs typeface="Poppins"/>
                <a:sym typeface="Poppins"/>
              </a:rPr>
              <a:t>Consejeros, trabajadores sociales en psiquiatría, psicólogos, coordinadores de Justicia Restaurativa, administradores, etc.</a:t>
            </a:r>
            <a:r>
              <a:rPr b="0" i="0" lang="en-US" sz="1400" u="none" cap="none" strike="noStrike">
                <a:solidFill>
                  <a:srgbClr val="4472C4"/>
                </a:solidFill>
                <a:latin typeface="Poppins"/>
                <a:ea typeface="Poppins"/>
                <a:cs typeface="Poppins"/>
                <a:sym typeface="Poppins"/>
              </a:rPr>
              <a:t> </a:t>
            </a:r>
            <a:endParaRPr/>
          </a:p>
          <a:p>
            <a:pPr indent="0" lvl="0" marL="0" marR="0" rtl="0" algn="ctr">
              <a:lnSpc>
                <a:spcPct val="100000"/>
              </a:lnSpc>
              <a:spcBef>
                <a:spcPts val="0"/>
              </a:spcBef>
              <a:spcAft>
                <a:spcPts val="0"/>
              </a:spcAft>
              <a:buClr>
                <a:srgbClr val="000000"/>
              </a:buClr>
              <a:buSzPts val="1800"/>
              <a:buFont typeface="Arial"/>
              <a:buNone/>
            </a:pPr>
            <a:r>
              <a:t/>
            </a:r>
            <a:endParaRPr b="1" i="0" sz="1800" u="none" cap="none" strike="noStrike">
              <a:solidFill>
                <a:srgbClr val="4472C4"/>
              </a:solidFill>
              <a:latin typeface="Poppins"/>
              <a:ea typeface="Poppins"/>
              <a:cs typeface="Poppins"/>
              <a:sym typeface="Poppins"/>
            </a:endParaRPr>
          </a:p>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rgbClr val="4472C4"/>
                </a:solidFill>
                <a:latin typeface="Poppins"/>
                <a:ea typeface="Poppins"/>
                <a:cs typeface="Poppins"/>
                <a:sym typeface="Poppins"/>
              </a:rPr>
              <a:t>Línea Directa de Recurso del LAUSD: </a:t>
            </a:r>
            <a:endParaRPr/>
          </a:p>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rgbClr val="4472C4"/>
                </a:solidFill>
                <a:latin typeface="Poppins"/>
                <a:ea typeface="Poppins"/>
                <a:cs typeface="Poppins"/>
                <a:sym typeface="Poppins"/>
              </a:rPr>
              <a:t>askshhs.lausd.net </a:t>
            </a:r>
            <a:endParaRPr/>
          </a:p>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2177"/>
                </a:solidFill>
                <a:latin typeface="Poppins"/>
                <a:ea typeface="Poppins"/>
                <a:cs typeface="Poppins"/>
                <a:sym typeface="Poppins"/>
              </a:rPr>
              <a:t>Línea Directa de Bienestar de los Estudiantes y Familias del Distrito Unificado de Los Ángeles </a:t>
            </a:r>
            <a:endParaRPr/>
          </a:p>
          <a:p>
            <a:pPr indent="0" lvl="0" marL="0" marR="0" rtl="0" algn="ctr">
              <a:lnSpc>
                <a:spcPct val="100000"/>
              </a:lnSpc>
              <a:spcBef>
                <a:spcPts val="0"/>
              </a:spcBef>
              <a:spcAft>
                <a:spcPts val="0"/>
              </a:spcAft>
              <a:buClr>
                <a:srgbClr val="000000"/>
              </a:buClr>
              <a:buSzPts val="1400"/>
              <a:buFont typeface="Arial"/>
              <a:buNone/>
            </a:pPr>
            <a:r>
              <a:rPr b="1" i="0" lang="en-US" sz="1600" u="none" cap="none" strike="noStrike">
                <a:solidFill>
                  <a:srgbClr val="4472C4"/>
                </a:solidFill>
                <a:latin typeface="Poppins"/>
                <a:ea typeface="Poppins"/>
                <a:cs typeface="Poppins"/>
                <a:sym typeface="Poppins"/>
              </a:rPr>
              <a:t>(213) 241-3840</a:t>
            </a:r>
            <a:endParaRPr/>
          </a:p>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2177"/>
                </a:solidFill>
                <a:latin typeface="Poppins"/>
                <a:ea typeface="Poppins"/>
                <a:cs typeface="Poppins"/>
                <a:sym typeface="Poppins"/>
              </a:rPr>
              <a:t>Lunes a viernes, 8am-4:40pm</a:t>
            </a:r>
            <a:endParaRPr/>
          </a:p>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2177"/>
                </a:solidFill>
                <a:latin typeface="Poppins"/>
                <a:ea typeface="Poppins"/>
                <a:cs typeface="Poppins"/>
                <a:sym typeface="Poppins"/>
              </a:rPr>
              <a:t>Presione 2 para la Salud Mental</a:t>
            </a:r>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4472C4"/>
              </a:solidFill>
              <a:latin typeface="Poppins"/>
              <a:ea typeface="Poppins"/>
              <a:cs typeface="Poppins"/>
              <a:sym typeface="Poppins"/>
            </a:endParaRPr>
          </a:p>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rgbClr val="4472C4"/>
                </a:solidFill>
                <a:latin typeface="Poppins"/>
                <a:ea typeface="Poppins"/>
                <a:cs typeface="Poppins"/>
                <a:sym typeface="Poppins"/>
              </a:rPr>
              <a:t>Centros de LAUSD para Bienestar:</a:t>
            </a:r>
            <a:endParaRPr/>
          </a:p>
          <a:p>
            <a:pPr indent="0" lvl="0" marL="0" marR="0" rtl="0" algn="ctr">
              <a:lnSpc>
                <a:spcPct val="100000"/>
              </a:lnSpc>
              <a:spcBef>
                <a:spcPts val="0"/>
              </a:spcBef>
              <a:spcAft>
                <a:spcPts val="0"/>
              </a:spcAft>
              <a:buClr>
                <a:srgbClr val="000000"/>
              </a:buClr>
              <a:buSzPts val="1400"/>
              <a:buFont typeface="Arial"/>
              <a:buNone/>
            </a:pPr>
            <a:r>
              <a:rPr b="0" i="0" lang="en-US" sz="1400" u="sng" cap="none" strike="noStrike">
                <a:solidFill>
                  <a:srgbClr val="0563C1"/>
                </a:solidFill>
                <a:latin typeface="Poppins"/>
                <a:ea typeface="Poppins"/>
                <a:cs typeface="Poppins"/>
                <a:sym typeface="Poppins"/>
                <a:hlinkClick r:id="rId3">
                  <a:extLst>
                    <a:ext uri="{A12FA001-AC4F-418D-AE19-62706E023703}">
                      <ahyp:hlinkClr val="tx"/>
                    </a:ext>
                  </a:extLst>
                </a:hlinkClick>
              </a:rPr>
              <a:t>https://achieve.lausd.net/wellnesscenters</a:t>
            </a:r>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4472C4"/>
              </a:solidFill>
              <a:latin typeface="Poppins"/>
              <a:ea typeface="Poppins"/>
              <a:cs typeface="Poppins"/>
              <a:sym typeface="Poppins"/>
            </a:endParaRPr>
          </a:p>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rgbClr val="4472C4"/>
                </a:solidFill>
                <a:latin typeface="Poppins"/>
                <a:ea typeface="Poppins"/>
                <a:cs typeface="Poppins"/>
                <a:sym typeface="Poppins"/>
              </a:rPr>
              <a:t>Centros de Bienestar Estudiantil de LAUSD:</a:t>
            </a:r>
            <a:endParaRPr/>
          </a:p>
          <a:p>
            <a:pPr indent="0" lvl="0" marL="0" marR="0" rtl="0" algn="ctr">
              <a:lnSpc>
                <a:spcPct val="100000"/>
              </a:lnSpc>
              <a:spcBef>
                <a:spcPts val="0"/>
              </a:spcBef>
              <a:spcAft>
                <a:spcPts val="0"/>
              </a:spcAft>
              <a:buClr>
                <a:srgbClr val="000000"/>
              </a:buClr>
              <a:buSzPts val="1400"/>
              <a:buFont typeface="Arial"/>
              <a:buNone/>
            </a:pPr>
            <a:r>
              <a:rPr b="0" i="0" lang="en-US" sz="1400" u="sng" cap="none" strike="noStrike">
                <a:solidFill>
                  <a:srgbClr val="0563C1"/>
                </a:solidFill>
                <a:latin typeface="Poppins"/>
                <a:ea typeface="Poppins"/>
                <a:cs typeface="Poppins"/>
                <a:sym typeface="Poppins"/>
                <a:hlinkClick r:id="rId4">
                  <a:extLst>
                    <a:ext uri="{A12FA001-AC4F-418D-AE19-62706E023703}">
                      <ahyp:hlinkClr val="tx"/>
                    </a:ext>
                  </a:extLst>
                </a:hlinkClick>
              </a:rPr>
              <a:t>https://achieve.lausd.net/Page/18469</a:t>
            </a:r>
            <a:endParaRPr/>
          </a:p>
          <a:p>
            <a:pPr indent="0" lvl="0" marL="0" marR="0" rtl="0" algn="ctr">
              <a:lnSpc>
                <a:spcPct val="100000"/>
              </a:lnSpc>
              <a:spcBef>
                <a:spcPts val="0"/>
              </a:spcBef>
              <a:spcAft>
                <a:spcPts val="0"/>
              </a:spcAft>
              <a:buClr>
                <a:srgbClr val="000000"/>
              </a:buClr>
              <a:buSzPts val="1100"/>
              <a:buFont typeface="Arial"/>
              <a:buNone/>
            </a:pPr>
            <a:r>
              <a:t/>
            </a:r>
            <a:endParaRPr b="0" i="0" sz="1400" u="none" cap="none" strike="noStrike">
              <a:solidFill>
                <a:srgbClr val="4472C4"/>
              </a:solidFill>
              <a:latin typeface="Poppins"/>
              <a:ea typeface="Poppins"/>
              <a:cs typeface="Poppins"/>
              <a:sym typeface="Poppins"/>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4472C4"/>
              </a:solidFill>
              <a:latin typeface="Poppins"/>
              <a:ea typeface="Poppins"/>
              <a:cs typeface="Poppins"/>
              <a:sym typeface="Poppins"/>
            </a:endParaRPr>
          </a:p>
          <a:p>
            <a:pPr indent="0" lvl="0" marL="0" marR="0" rtl="0" algn="ctr">
              <a:lnSpc>
                <a:spcPct val="100000"/>
              </a:lnSpc>
              <a:spcBef>
                <a:spcPts val="0"/>
              </a:spcBef>
              <a:spcAft>
                <a:spcPts val="0"/>
              </a:spcAft>
              <a:buClr>
                <a:srgbClr val="000000"/>
              </a:buClr>
              <a:buSzPts val="1800"/>
              <a:buFont typeface="Arial"/>
              <a:buNone/>
            </a:pPr>
            <a:r>
              <a:t/>
            </a:r>
            <a:endParaRPr b="1" i="0" sz="1800" u="none" cap="none" strike="noStrike">
              <a:solidFill>
                <a:srgbClr val="4472C4"/>
              </a:solidFill>
              <a:latin typeface="Poppins"/>
              <a:ea typeface="Poppins"/>
              <a:cs typeface="Poppins"/>
              <a:sym typeface="Poppins"/>
            </a:endParaRPr>
          </a:p>
        </p:txBody>
      </p:sp>
      <p:pic>
        <p:nvPicPr>
          <p:cNvPr id="490" name="Google Shape;490;p34"/>
          <p:cNvPicPr preferRelativeResize="0"/>
          <p:nvPr/>
        </p:nvPicPr>
        <p:blipFill rotWithShape="1">
          <a:blip r:embed="rId5">
            <a:alphaModFix/>
          </a:blip>
          <a:srcRect b="0" l="0" r="0" t="0"/>
          <a:stretch/>
        </p:blipFill>
        <p:spPr>
          <a:xfrm>
            <a:off x="7946946" y="3887700"/>
            <a:ext cx="2639657" cy="1984900"/>
          </a:xfrm>
          <a:prstGeom prst="rect">
            <a:avLst/>
          </a:prstGeom>
          <a:noFill/>
          <a:ln>
            <a:noFill/>
          </a:ln>
        </p:spPr>
      </p:pic>
      <p:sp>
        <p:nvSpPr>
          <p:cNvPr id="491" name="Google Shape;491;p34"/>
          <p:cNvSpPr txBox="1"/>
          <p:nvPr/>
        </p:nvSpPr>
        <p:spPr>
          <a:xfrm>
            <a:off x="6484225" y="1741763"/>
            <a:ext cx="5582084" cy="19395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rgbClr val="4472C4"/>
                </a:solidFill>
                <a:latin typeface="Poppins"/>
                <a:ea typeface="Poppins"/>
                <a:cs typeface="Poppins"/>
                <a:sym typeface="Poppins"/>
              </a:rPr>
              <a:t>Recursos de la Comunidad:</a:t>
            </a:r>
            <a:endParaRPr/>
          </a:p>
          <a:p>
            <a:pPr indent="0" lvl="0" marL="0" marR="0" rtl="0" algn="ctr">
              <a:lnSpc>
                <a:spcPct val="100000"/>
              </a:lnSpc>
              <a:spcBef>
                <a:spcPts val="0"/>
              </a:spcBef>
              <a:spcAft>
                <a:spcPts val="0"/>
              </a:spcAft>
              <a:buClr>
                <a:srgbClr val="000000"/>
              </a:buClr>
              <a:buSzPts val="1600"/>
              <a:buFont typeface="Arial"/>
              <a:buNone/>
            </a:pPr>
            <a:r>
              <a:rPr b="1" i="0" lang="en-US" sz="1600" u="sng" cap="none" strike="noStrike">
                <a:solidFill>
                  <a:srgbClr val="0563C1"/>
                </a:solidFill>
                <a:latin typeface="Poppins"/>
                <a:ea typeface="Poppins"/>
                <a:cs typeface="Poppins"/>
                <a:sym typeface="Poppins"/>
                <a:hlinkClick r:id="rId6">
                  <a:extLst>
                    <a:ext uri="{A12FA001-AC4F-418D-AE19-62706E023703}">
                      <ahyp:hlinkClr val="tx"/>
                    </a:ext>
                  </a:extLst>
                </a:hlinkClick>
              </a:rPr>
              <a:t>Línea de Ayuda Nacional SAMHSA</a:t>
            </a:r>
            <a:endParaRPr/>
          </a:p>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002177"/>
                </a:solidFill>
                <a:latin typeface="Poppins"/>
                <a:ea typeface="Poppins"/>
                <a:cs typeface="Poppins"/>
                <a:sym typeface="Poppins"/>
              </a:rPr>
              <a:t>1-800-662-HELP (4357)</a:t>
            </a:r>
            <a:endParaRPr/>
          </a:p>
          <a:p>
            <a:pPr indent="0" lvl="0" marL="0" marR="0" rtl="0" algn="ctr">
              <a:lnSpc>
                <a:spcPct val="100000"/>
              </a:lnSpc>
              <a:spcBef>
                <a:spcPts val="0"/>
              </a:spcBef>
              <a:spcAft>
                <a:spcPts val="0"/>
              </a:spcAft>
              <a:buClr>
                <a:srgbClr val="000000"/>
              </a:buClr>
              <a:buSzPts val="1600"/>
              <a:buFont typeface="Arial"/>
              <a:buNone/>
            </a:pPr>
            <a:r>
              <a:t/>
            </a:r>
            <a:endParaRPr b="0" i="0" sz="1600" u="none" cap="none" strike="noStrike">
              <a:solidFill>
                <a:srgbClr val="4472C4"/>
              </a:solidFill>
              <a:latin typeface="Poppins"/>
              <a:ea typeface="Poppins"/>
              <a:cs typeface="Poppins"/>
              <a:sym typeface="Poppins"/>
            </a:endParaRPr>
          </a:p>
          <a:p>
            <a:pPr indent="0" lvl="0" marL="0" marR="0" rtl="0" algn="ctr">
              <a:lnSpc>
                <a:spcPct val="100000"/>
              </a:lnSpc>
              <a:spcBef>
                <a:spcPts val="0"/>
              </a:spcBef>
              <a:spcAft>
                <a:spcPts val="0"/>
              </a:spcAft>
              <a:buClr>
                <a:srgbClr val="000000"/>
              </a:buClr>
              <a:buSzPts val="1600"/>
              <a:buFont typeface="Arial"/>
              <a:buNone/>
            </a:pPr>
            <a:r>
              <a:rPr b="1" i="0" lang="en-US" sz="1600" u="none" cap="none" strike="noStrike">
                <a:solidFill>
                  <a:srgbClr val="4472C4"/>
                </a:solidFill>
                <a:latin typeface="Poppins"/>
                <a:ea typeface="Poppins"/>
                <a:cs typeface="Poppins"/>
                <a:sym typeface="Poppins"/>
              </a:rPr>
              <a:t>Adolescente que no fuma</a:t>
            </a:r>
            <a:endParaRPr/>
          </a:p>
          <a:p>
            <a:pPr indent="0" lvl="0" marL="0" marR="0" rtl="0" algn="ctr">
              <a:lnSpc>
                <a:spcPct val="100000"/>
              </a:lnSpc>
              <a:spcBef>
                <a:spcPts val="0"/>
              </a:spcBef>
              <a:spcAft>
                <a:spcPts val="0"/>
              </a:spcAft>
              <a:buClr>
                <a:srgbClr val="000000"/>
              </a:buClr>
              <a:buSzPts val="1600"/>
              <a:buFont typeface="Arial"/>
              <a:buNone/>
            </a:pPr>
            <a:r>
              <a:rPr b="0" i="0" lang="en-US" sz="1600" u="sng" cap="none" strike="noStrike">
                <a:solidFill>
                  <a:srgbClr val="0563C1"/>
                </a:solidFill>
                <a:latin typeface="Poppins"/>
                <a:ea typeface="Poppins"/>
                <a:cs typeface="Poppins"/>
                <a:sym typeface="Poppins"/>
                <a:hlinkClick r:id="rId7">
                  <a:extLst>
                    <a:ext uri="{A12FA001-AC4F-418D-AE19-62706E023703}">
                      <ahyp:hlinkClr val="tx"/>
                    </a:ext>
                  </a:extLst>
                </a:hlinkClick>
              </a:rPr>
              <a:t>https://TEEN.SMOKEFREE.gov</a:t>
            </a:r>
            <a:endParaRPr/>
          </a:p>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002177"/>
                </a:solidFill>
                <a:latin typeface="Poppins"/>
                <a:ea typeface="Poppins"/>
                <a:cs typeface="Poppins"/>
                <a:sym typeface="Poppins"/>
              </a:rPr>
              <a:t>Enviar en texto la palabra QUIT a 47848</a:t>
            </a:r>
            <a:endParaRPr/>
          </a:p>
        </p:txBody>
      </p:sp>
      <p:pic>
        <p:nvPicPr>
          <p:cNvPr id="492" name="Google Shape;492;p34"/>
          <p:cNvPicPr preferRelativeResize="0"/>
          <p:nvPr/>
        </p:nvPicPr>
        <p:blipFill rotWithShape="1">
          <a:blip r:embed="rId8">
            <a:alphaModFix/>
          </a:blip>
          <a:srcRect b="0" l="0" r="0" t="0"/>
          <a:stretch/>
        </p:blipFill>
        <p:spPr>
          <a:xfrm>
            <a:off x="10438245" y="391960"/>
            <a:ext cx="1363180" cy="411172"/>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6" name="Shape 496"/>
        <p:cNvGrpSpPr/>
        <p:nvPr/>
      </p:nvGrpSpPr>
      <p:grpSpPr>
        <a:xfrm>
          <a:off x="0" y="0"/>
          <a:ext cx="0" cy="0"/>
          <a:chOff x="0" y="0"/>
          <a:chExt cx="0" cy="0"/>
        </a:xfrm>
      </p:grpSpPr>
      <p:sp>
        <p:nvSpPr>
          <p:cNvPr id="497" name="Google Shape;497;g25b7b99e7ac_1_318"/>
          <p:cNvSpPr txBox="1"/>
          <p:nvPr>
            <p:ph type="title"/>
          </p:nvPr>
        </p:nvSpPr>
        <p:spPr>
          <a:xfrm>
            <a:off x="838200" y="365127"/>
            <a:ext cx="10515600" cy="13257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800"/>
              <a:buNone/>
            </a:pPr>
            <a:r>
              <a:rPr b="1" lang="en-US" sz="3200">
                <a:latin typeface="Poppins"/>
                <a:ea typeface="Poppins"/>
                <a:cs typeface="Poppins"/>
                <a:sym typeface="Poppins"/>
              </a:rPr>
              <a:t>Growing Up Drug Free:  </a:t>
            </a:r>
            <a:endParaRPr b="1" sz="3200">
              <a:latin typeface="Poppins"/>
              <a:ea typeface="Poppins"/>
              <a:cs typeface="Poppins"/>
              <a:sym typeface="Poppins"/>
            </a:endParaRPr>
          </a:p>
          <a:p>
            <a:pPr indent="0" lvl="0" marL="0" rtl="0" algn="ctr">
              <a:lnSpc>
                <a:spcPct val="100000"/>
              </a:lnSpc>
              <a:spcBef>
                <a:spcPts val="0"/>
              </a:spcBef>
              <a:spcAft>
                <a:spcPts val="0"/>
              </a:spcAft>
              <a:buSzPts val="1800"/>
              <a:buNone/>
            </a:pPr>
            <a:r>
              <a:rPr b="1" lang="en-US" sz="3200">
                <a:solidFill>
                  <a:schemeClr val="accent2"/>
                </a:solidFill>
                <a:latin typeface="Poppins"/>
                <a:ea typeface="Poppins"/>
                <a:cs typeface="Poppins"/>
                <a:sym typeface="Poppins"/>
              </a:rPr>
              <a:t>A Parent’s Guide to Prevention</a:t>
            </a:r>
            <a:endParaRPr b="1" sz="3200">
              <a:solidFill>
                <a:schemeClr val="accent2"/>
              </a:solidFill>
              <a:latin typeface="Poppins"/>
              <a:ea typeface="Poppins"/>
              <a:cs typeface="Poppins"/>
              <a:sym typeface="Poppins"/>
            </a:endParaRPr>
          </a:p>
        </p:txBody>
      </p:sp>
      <p:pic>
        <p:nvPicPr>
          <p:cNvPr id="498" name="Google Shape;498;g25b7b99e7ac_1_318"/>
          <p:cNvPicPr preferRelativeResize="0"/>
          <p:nvPr/>
        </p:nvPicPr>
        <p:blipFill rotWithShape="1">
          <a:blip r:embed="rId3">
            <a:alphaModFix/>
          </a:blip>
          <a:srcRect b="0" l="0" r="0" t="0"/>
          <a:stretch/>
        </p:blipFill>
        <p:spPr>
          <a:xfrm>
            <a:off x="7289285" y="2218550"/>
            <a:ext cx="4284302" cy="1943792"/>
          </a:xfrm>
          <a:prstGeom prst="rect">
            <a:avLst/>
          </a:prstGeom>
          <a:noFill/>
          <a:ln>
            <a:noFill/>
          </a:ln>
        </p:spPr>
      </p:pic>
      <p:pic>
        <p:nvPicPr>
          <p:cNvPr id="499" name="Google Shape;499;g25b7b99e7ac_1_318"/>
          <p:cNvPicPr preferRelativeResize="0"/>
          <p:nvPr/>
        </p:nvPicPr>
        <p:blipFill rotWithShape="1">
          <a:blip r:embed="rId4">
            <a:alphaModFix/>
          </a:blip>
          <a:srcRect b="0" l="0" r="0" t="0"/>
          <a:stretch/>
        </p:blipFill>
        <p:spPr>
          <a:xfrm>
            <a:off x="7254600" y="4284481"/>
            <a:ext cx="4319001" cy="1810319"/>
          </a:xfrm>
          <a:prstGeom prst="rect">
            <a:avLst/>
          </a:prstGeom>
          <a:noFill/>
          <a:ln>
            <a:noFill/>
          </a:ln>
        </p:spPr>
      </p:pic>
      <p:sp>
        <p:nvSpPr>
          <p:cNvPr id="500" name="Google Shape;500;g25b7b99e7ac_1_318"/>
          <p:cNvSpPr txBox="1"/>
          <p:nvPr/>
        </p:nvSpPr>
        <p:spPr>
          <a:xfrm>
            <a:off x="642267" y="1768925"/>
            <a:ext cx="6522000" cy="4925400"/>
          </a:xfrm>
          <a:prstGeom prst="rect">
            <a:avLst/>
          </a:prstGeom>
          <a:noFill/>
          <a:ln>
            <a:noFill/>
          </a:ln>
        </p:spPr>
        <p:txBody>
          <a:bodyPr anchorCtr="0" anchor="t" bIns="91425" lIns="91425" spcFirstLastPara="1" rIns="91425" wrap="square" tIns="91425">
            <a:spAutoFit/>
          </a:bodyPr>
          <a:lstStyle/>
          <a:p>
            <a:pPr indent="-355600" lvl="0" marL="457200" marR="0" rtl="0" algn="l">
              <a:lnSpc>
                <a:spcPct val="115000"/>
              </a:lnSpc>
              <a:spcBef>
                <a:spcPts val="0"/>
              </a:spcBef>
              <a:spcAft>
                <a:spcPts val="0"/>
              </a:spcAft>
              <a:buClr>
                <a:srgbClr val="042B4C"/>
              </a:buClr>
              <a:buSzPts val="2000"/>
              <a:buFont typeface="Poppins"/>
              <a:buChar char="■"/>
            </a:pPr>
            <a:r>
              <a:rPr b="0" i="0" lang="en-US" sz="2000" u="none" cap="none" strike="noStrike">
                <a:solidFill>
                  <a:srgbClr val="042B4C"/>
                </a:solidFill>
                <a:latin typeface="Poppins"/>
                <a:ea typeface="Poppins"/>
                <a:cs typeface="Poppins"/>
                <a:sym typeface="Poppins"/>
              </a:rPr>
              <a:t>Adolescents who have a good bond with an adult are less likely</a:t>
            </a:r>
            <a:endParaRPr b="0" i="0" sz="2000" u="none" cap="none" strike="noStrike">
              <a:solidFill>
                <a:srgbClr val="042B4C"/>
              </a:solidFill>
              <a:latin typeface="Poppins"/>
              <a:ea typeface="Poppins"/>
              <a:cs typeface="Poppins"/>
              <a:sym typeface="Poppins"/>
            </a:endParaRPr>
          </a:p>
          <a:p>
            <a:pPr indent="0" lvl="0" marL="457200" marR="0" rtl="0" algn="l">
              <a:lnSpc>
                <a:spcPct val="115000"/>
              </a:lnSpc>
              <a:spcBef>
                <a:spcPts val="0"/>
              </a:spcBef>
              <a:spcAft>
                <a:spcPts val="0"/>
              </a:spcAft>
              <a:buClr>
                <a:srgbClr val="000000"/>
              </a:buClr>
              <a:buSzPts val="1500"/>
              <a:buFont typeface="Arial"/>
              <a:buNone/>
            </a:pPr>
            <a:r>
              <a:rPr b="0" i="0" lang="en-US" sz="2000" u="none" cap="none" strike="noStrike">
                <a:solidFill>
                  <a:srgbClr val="042B4C"/>
                </a:solidFill>
                <a:latin typeface="Poppins"/>
                <a:ea typeface="Poppins"/>
                <a:cs typeface="Poppins"/>
                <a:sym typeface="Poppins"/>
              </a:rPr>
              <a:t>to engage in risky behaviors.</a:t>
            </a:r>
            <a:endParaRPr b="0" i="0" sz="2000" u="none" cap="none" strike="noStrike">
              <a:solidFill>
                <a:srgbClr val="042B4C"/>
              </a:solidFill>
              <a:latin typeface="Poppins"/>
              <a:ea typeface="Poppins"/>
              <a:cs typeface="Poppins"/>
              <a:sym typeface="Poppins"/>
            </a:endParaRPr>
          </a:p>
          <a:p>
            <a:pPr indent="-355600" lvl="0" marL="457200" marR="0" rtl="0" algn="l">
              <a:lnSpc>
                <a:spcPct val="115000"/>
              </a:lnSpc>
              <a:spcBef>
                <a:spcPts val="0"/>
              </a:spcBef>
              <a:spcAft>
                <a:spcPts val="0"/>
              </a:spcAft>
              <a:buClr>
                <a:srgbClr val="042B4C"/>
              </a:buClr>
              <a:buSzPts val="2000"/>
              <a:buFont typeface="Poppins"/>
              <a:buChar char="■"/>
            </a:pPr>
            <a:r>
              <a:rPr b="0" i="0" lang="en-US" sz="2000" u="none" cap="none" strike="noStrike">
                <a:solidFill>
                  <a:srgbClr val="042B4C"/>
                </a:solidFill>
                <a:latin typeface="Poppins"/>
                <a:ea typeface="Poppins"/>
                <a:cs typeface="Poppins"/>
                <a:sym typeface="Poppins"/>
              </a:rPr>
              <a:t>Tell your children you don’t want them drinking or using drugs. Explain to them how you feel and what you expect from them. </a:t>
            </a:r>
            <a:endParaRPr b="0" i="0" sz="2000" u="none" cap="none" strike="noStrike">
              <a:solidFill>
                <a:srgbClr val="042B4C"/>
              </a:solidFill>
              <a:latin typeface="Poppins"/>
              <a:ea typeface="Poppins"/>
              <a:cs typeface="Poppins"/>
              <a:sym typeface="Poppins"/>
            </a:endParaRPr>
          </a:p>
          <a:p>
            <a:pPr indent="-355600" lvl="0" marL="457200" marR="0" rtl="0" algn="l">
              <a:lnSpc>
                <a:spcPct val="115000"/>
              </a:lnSpc>
              <a:spcBef>
                <a:spcPts val="0"/>
              </a:spcBef>
              <a:spcAft>
                <a:spcPts val="0"/>
              </a:spcAft>
              <a:buClr>
                <a:srgbClr val="042B4C"/>
              </a:buClr>
              <a:buSzPts val="2000"/>
              <a:buFont typeface="Poppins"/>
              <a:buChar char="■"/>
            </a:pPr>
            <a:r>
              <a:rPr b="0" i="0" lang="en-US" sz="2000" u="none" cap="none" strike="noStrike">
                <a:solidFill>
                  <a:srgbClr val="042B4C"/>
                </a:solidFill>
                <a:latin typeface="Poppins"/>
                <a:ea typeface="Poppins"/>
                <a:cs typeface="Poppins"/>
                <a:sym typeface="Poppins"/>
              </a:rPr>
              <a:t>Spend time with your children and learn what is going on in their lives. </a:t>
            </a:r>
            <a:endParaRPr b="0" i="0" sz="2000" u="none" cap="none" strike="noStrike">
              <a:solidFill>
                <a:srgbClr val="042B4C"/>
              </a:solidFill>
              <a:latin typeface="Poppins"/>
              <a:ea typeface="Poppins"/>
              <a:cs typeface="Poppins"/>
              <a:sym typeface="Poppins"/>
            </a:endParaRPr>
          </a:p>
          <a:p>
            <a:pPr indent="-355600" lvl="0" marL="457200" marR="0" rtl="0" algn="l">
              <a:lnSpc>
                <a:spcPct val="115000"/>
              </a:lnSpc>
              <a:spcBef>
                <a:spcPts val="0"/>
              </a:spcBef>
              <a:spcAft>
                <a:spcPts val="0"/>
              </a:spcAft>
              <a:buClr>
                <a:srgbClr val="042B4C"/>
              </a:buClr>
              <a:buSzPts val="2000"/>
              <a:buFont typeface="Poppins"/>
              <a:buChar char="■"/>
            </a:pPr>
            <a:r>
              <a:rPr b="0" i="0" lang="en-US" sz="2000" u="none" cap="none" strike="noStrike">
                <a:solidFill>
                  <a:srgbClr val="042B4C"/>
                </a:solidFill>
                <a:latin typeface="Poppins"/>
                <a:ea typeface="Poppins"/>
                <a:cs typeface="Poppins"/>
                <a:sym typeface="Poppins"/>
              </a:rPr>
              <a:t>If your children think you will be there for them, they will be more likely to talk to you about drugs or situations that make them feel uncomfortable. </a:t>
            </a:r>
            <a:endParaRPr b="0" i="0" sz="2000" u="none" cap="none" strike="noStrike">
              <a:solidFill>
                <a:srgbClr val="042B4C"/>
              </a:solidFill>
              <a:latin typeface="Poppins"/>
              <a:ea typeface="Poppins"/>
              <a:cs typeface="Poppins"/>
              <a:sym typeface="Poppins"/>
            </a:endParaRPr>
          </a:p>
          <a:p>
            <a:pPr indent="0" lvl="0" marL="457200" marR="0" rtl="0" algn="l">
              <a:lnSpc>
                <a:spcPct val="100000"/>
              </a:lnSpc>
              <a:spcBef>
                <a:spcPts val="0"/>
              </a:spcBef>
              <a:spcAft>
                <a:spcPts val="0"/>
              </a:spcAft>
              <a:buClr>
                <a:srgbClr val="000000"/>
              </a:buClr>
              <a:buSzPts val="1400"/>
              <a:buFont typeface="Arial"/>
              <a:buNone/>
            </a:pPr>
            <a:r>
              <a:t/>
            </a:r>
            <a:endParaRPr b="0" i="0" sz="1600" u="none" cap="none" strike="noStrike">
              <a:solidFill>
                <a:srgbClr val="000000"/>
              </a:solidFill>
              <a:latin typeface="Poppins"/>
              <a:ea typeface="Poppins"/>
              <a:cs typeface="Poppins"/>
              <a:sym typeface="Poppins"/>
            </a:endParaRPr>
          </a:p>
          <a:p>
            <a:pPr indent="0" lvl="0" marL="457200" marR="0" rtl="0" algn="l">
              <a:lnSpc>
                <a:spcPct val="100000"/>
              </a:lnSpc>
              <a:spcBef>
                <a:spcPts val="0"/>
              </a:spcBef>
              <a:spcAft>
                <a:spcPts val="0"/>
              </a:spcAft>
              <a:buClr>
                <a:srgbClr val="000000"/>
              </a:buClr>
              <a:buSzPts val="1400"/>
              <a:buFont typeface="Arial"/>
              <a:buNone/>
            </a:pPr>
            <a:r>
              <a:t/>
            </a:r>
            <a:endParaRPr b="0" i="0" sz="1600" u="none" cap="none" strike="noStrike">
              <a:solidFill>
                <a:srgbClr val="000000"/>
              </a:solidFill>
              <a:latin typeface="Poppins"/>
              <a:ea typeface="Poppins"/>
              <a:cs typeface="Poppins"/>
              <a:sym typeface="Poppins"/>
            </a:endParaRPr>
          </a:p>
        </p:txBody>
      </p:sp>
      <p:sp>
        <p:nvSpPr>
          <p:cNvPr id="501" name="Google Shape;501;g25b7b99e7ac_1_318"/>
          <p:cNvSpPr txBox="1"/>
          <p:nvPr/>
        </p:nvSpPr>
        <p:spPr>
          <a:xfrm>
            <a:off x="642267" y="6217325"/>
            <a:ext cx="5674500" cy="477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0" i="0" lang="en-US" sz="800" u="none" cap="none" strike="noStrike">
                <a:solidFill>
                  <a:schemeClr val="dk1"/>
                </a:solidFill>
                <a:latin typeface="Poppins"/>
                <a:ea typeface="Poppins"/>
                <a:cs typeface="Poppins"/>
                <a:sym typeface="Poppins"/>
              </a:rPr>
              <a:t>U.S. Department of Justice Drug Enforcement Administration</a:t>
            </a:r>
            <a:endParaRPr b="0" i="0" sz="800" u="none" cap="none" strike="noStrike">
              <a:solidFill>
                <a:schemeClr val="dk1"/>
              </a:solidFill>
              <a:latin typeface="Poppins"/>
              <a:ea typeface="Poppins"/>
              <a:cs typeface="Poppins"/>
              <a:sym typeface="Poppins"/>
            </a:endParaRPr>
          </a:p>
          <a:p>
            <a:pPr indent="0" lvl="0" marL="0" marR="0" rtl="0" algn="l">
              <a:lnSpc>
                <a:spcPct val="100000"/>
              </a:lnSpc>
              <a:spcBef>
                <a:spcPts val="360"/>
              </a:spcBef>
              <a:spcAft>
                <a:spcPts val="0"/>
              </a:spcAft>
              <a:buClr>
                <a:schemeClr val="dk1"/>
              </a:buClr>
              <a:buSzPts val="1656"/>
              <a:buFont typeface="Arial"/>
              <a:buNone/>
            </a:pPr>
            <a:r>
              <a:rPr b="0" i="0" lang="en-US" sz="800" u="sng" cap="none" strike="noStrike">
                <a:solidFill>
                  <a:schemeClr val="hlink"/>
                </a:solidFill>
                <a:latin typeface="Poppins"/>
                <a:ea typeface="Poppins"/>
                <a:cs typeface="Poppins"/>
                <a:sym typeface="Poppins"/>
                <a:hlinkClick r:id="rId5"/>
              </a:rPr>
              <a:t>https://www.dea.gov/sites/default/files/2018-06/growing-up-drug-free-2017.pdf</a:t>
            </a:r>
            <a:r>
              <a:rPr b="0" i="0" lang="en-US" sz="800" u="none" cap="none" strike="noStrike">
                <a:solidFill>
                  <a:schemeClr val="dk2"/>
                </a:solidFill>
                <a:latin typeface="Poppins"/>
                <a:ea typeface="Poppins"/>
                <a:cs typeface="Poppins"/>
                <a:sym typeface="Poppins"/>
              </a:rPr>
              <a:t> </a:t>
            </a:r>
            <a:endParaRPr b="0" i="0" sz="800" u="none" cap="none" strike="noStrike">
              <a:solidFill>
                <a:schemeClr val="dk1"/>
              </a:solidFill>
              <a:latin typeface="Poppins"/>
              <a:ea typeface="Poppins"/>
              <a:cs typeface="Poppins"/>
              <a:sym typeface="Poppins"/>
            </a:endParaRPr>
          </a:p>
        </p:txBody>
      </p:sp>
      <p:pic>
        <p:nvPicPr>
          <p:cNvPr id="502" name="Google Shape;502;g25b7b99e7ac_1_318"/>
          <p:cNvPicPr preferRelativeResize="0"/>
          <p:nvPr/>
        </p:nvPicPr>
        <p:blipFill rotWithShape="1">
          <a:blip r:embed="rId6">
            <a:alphaModFix/>
          </a:blip>
          <a:srcRect b="0" l="0" r="0" t="0"/>
          <a:stretch/>
        </p:blipFill>
        <p:spPr>
          <a:xfrm>
            <a:off x="10438245" y="391960"/>
            <a:ext cx="1363180" cy="411172"/>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6" name="Shape 506"/>
        <p:cNvGrpSpPr/>
        <p:nvPr/>
      </p:nvGrpSpPr>
      <p:grpSpPr>
        <a:xfrm>
          <a:off x="0" y="0"/>
          <a:ext cx="0" cy="0"/>
          <a:chOff x="0" y="0"/>
          <a:chExt cx="0" cy="0"/>
        </a:xfrm>
      </p:grpSpPr>
      <p:sp>
        <p:nvSpPr>
          <p:cNvPr id="507" name="Google Shape;507;p35"/>
          <p:cNvSpPr txBox="1"/>
          <p:nvPr>
            <p:ph type="title"/>
          </p:nvPr>
        </p:nvSpPr>
        <p:spPr>
          <a:xfrm>
            <a:off x="838200" y="365127"/>
            <a:ext cx="10515600" cy="13257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800"/>
              <a:buNone/>
            </a:pPr>
            <a:r>
              <a:rPr b="1" lang="en-US" sz="3200">
                <a:latin typeface="Poppins"/>
                <a:ea typeface="Poppins"/>
                <a:cs typeface="Poppins"/>
                <a:sym typeface="Poppins"/>
              </a:rPr>
              <a:t>Crecer Libre de Drogas:  </a:t>
            </a:r>
            <a:endParaRPr/>
          </a:p>
          <a:p>
            <a:pPr indent="0" lvl="0" marL="0" rtl="0" algn="ctr">
              <a:lnSpc>
                <a:spcPct val="100000"/>
              </a:lnSpc>
              <a:spcBef>
                <a:spcPts val="0"/>
              </a:spcBef>
              <a:spcAft>
                <a:spcPts val="0"/>
              </a:spcAft>
              <a:buSzPts val="1800"/>
              <a:buNone/>
            </a:pPr>
            <a:r>
              <a:rPr b="1" lang="en-US" sz="3200">
                <a:solidFill>
                  <a:schemeClr val="accent2"/>
                </a:solidFill>
                <a:latin typeface="Poppins"/>
                <a:ea typeface="Poppins"/>
                <a:cs typeface="Poppins"/>
                <a:sym typeface="Poppins"/>
              </a:rPr>
              <a:t>Una Guía para los Padres Sobre la Prevención</a:t>
            </a:r>
            <a:endParaRPr/>
          </a:p>
        </p:txBody>
      </p:sp>
      <p:pic>
        <p:nvPicPr>
          <p:cNvPr id="508" name="Google Shape;508;p35"/>
          <p:cNvPicPr preferRelativeResize="0"/>
          <p:nvPr/>
        </p:nvPicPr>
        <p:blipFill rotWithShape="1">
          <a:blip r:embed="rId3">
            <a:alphaModFix/>
          </a:blip>
          <a:srcRect b="0" l="0" r="0" t="0"/>
          <a:stretch/>
        </p:blipFill>
        <p:spPr>
          <a:xfrm>
            <a:off x="7289285" y="2218550"/>
            <a:ext cx="4284302" cy="1943792"/>
          </a:xfrm>
          <a:prstGeom prst="rect">
            <a:avLst/>
          </a:prstGeom>
          <a:noFill/>
          <a:ln>
            <a:noFill/>
          </a:ln>
        </p:spPr>
      </p:pic>
      <p:pic>
        <p:nvPicPr>
          <p:cNvPr id="509" name="Google Shape;509;p35"/>
          <p:cNvPicPr preferRelativeResize="0"/>
          <p:nvPr/>
        </p:nvPicPr>
        <p:blipFill rotWithShape="1">
          <a:blip r:embed="rId4">
            <a:alphaModFix/>
          </a:blip>
          <a:srcRect b="0" l="0" r="0" t="0"/>
          <a:stretch/>
        </p:blipFill>
        <p:spPr>
          <a:xfrm>
            <a:off x="7254600" y="4284481"/>
            <a:ext cx="4319001" cy="1810319"/>
          </a:xfrm>
          <a:prstGeom prst="rect">
            <a:avLst/>
          </a:prstGeom>
          <a:noFill/>
          <a:ln>
            <a:noFill/>
          </a:ln>
        </p:spPr>
      </p:pic>
      <p:sp>
        <p:nvSpPr>
          <p:cNvPr id="510" name="Google Shape;510;p35"/>
          <p:cNvSpPr txBox="1"/>
          <p:nvPr/>
        </p:nvSpPr>
        <p:spPr>
          <a:xfrm>
            <a:off x="642267" y="1768925"/>
            <a:ext cx="6522000" cy="4575314"/>
          </a:xfrm>
          <a:prstGeom prst="rect">
            <a:avLst/>
          </a:prstGeom>
          <a:noFill/>
          <a:ln>
            <a:noFill/>
          </a:ln>
        </p:spPr>
        <p:txBody>
          <a:bodyPr anchorCtr="0" anchor="t" bIns="91425" lIns="91425" spcFirstLastPara="1" rIns="91425" wrap="square" tIns="91425">
            <a:normAutofit fontScale="92500" lnSpcReduction="10000"/>
          </a:bodyPr>
          <a:lstStyle/>
          <a:p>
            <a:pPr indent="-355600" lvl="0" marL="457200" marR="0" rtl="0" algn="l">
              <a:lnSpc>
                <a:spcPct val="115000"/>
              </a:lnSpc>
              <a:spcBef>
                <a:spcPts val="0"/>
              </a:spcBef>
              <a:spcAft>
                <a:spcPts val="0"/>
              </a:spcAft>
              <a:buClr>
                <a:srgbClr val="042B4C"/>
              </a:buClr>
              <a:buSzPct val="108108"/>
              <a:buFont typeface="Poppins"/>
              <a:buChar char="■"/>
            </a:pPr>
            <a:r>
              <a:rPr b="0" i="0" lang="en-US" sz="2000" u="none" cap="none" strike="noStrike">
                <a:solidFill>
                  <a:srgbClr val="042B4C"/>
                </a:solidFill>
                <a:latin typeface="Poppins"/>
                <a:ea typeface="Poppins"/>
                <a:cs typeface="Poppins"/>
                <a:sym typeface="Poppins"/>
              </a:rPr>
              <a:t>Los adolescentes que tienen una buena conexión con un adulto tienen menores probabilidades de participar en comportamientos de riesgo.</a:t>
            </a:r>
            <a:endParaRPr/>
          </a:p>
          <a:p>
            <a:pPr indent="-355600" lvl="0" marL="457200" marR="0" rtl="0" algn="l">
              <a:lnSpc>
                <a:spcPct val="115000"/>
              </a:lnSpc>
              <a:spcBef>
                <a:spcPts val="0"/>
              </a:spcBef>
              <a:spcAft>
                <a:spcPts val="0"/>
              </a:spcAft>
              <a:buClr>
                <a:srgbClr val="042B4C"/>
              </a:buClr>
              <a:buSzPct val="108108"/>
              <a:buFont typeface="Poppins"/>
              <a:buChar char="■"/>
            </a:pPr>
            <a:r>
              <a:rPr b="0" i="0" lang="en-US" sz="2000" u="none" cap="none" strike="noStrike">
                <a:solidFill>
                  <a:srgbClr val="042B4C"/>
                </a:solidFill>
                <a:latin typeface="Poppins"/>
                <a:ea typeface="Poppins"/>
                <a:cs typeface="Poppins"/>
                <a:sym typeface="Poppins"/>
              </a:rPr>
              <a:t>Comuníqueles a sus hijos que usted no quiere que ellos beban alcohol o usen drogas. Explíqueles cómo se siente y qué es lo que usted espera de ellos. </a:t>
            </a:r>
            <a:endParaRPr/>
          </a:p>
          <a:p>
            <a:pPr indent="-355600" lvl="0" marL="457200" marR="0" rtl="0" algn="l">
              <a:lnSpc>
                <a:spcPct val="115000"/>
              </a:lnSpc>
              <a:spcBef>
                <a:spcPts val="0"/>
              </a:spcBef>
              <a:spcAft>
                <a:spcPts val="0"/>
              </a:spcAft>
              <a:buClr>
                <a:srgbClr val="042B4C"/>
              </a:buClr>
              <a:buSzPct val="108108"/>
              <a:buFont typeface="Poppins"/>
              <a:buChar char="■"/>
            </a:pPr>
            <a:r>
              <a:rPr b="0" i="0" lang="en-US" sz="2000" u="none" cap="none" strike="noStrike">
                <a:solidFill>
                  <a:srgbClr val="042B4C"/>
                </a:solidFill>
                <a:latin typeface="Poppins"/>
                <a:ea typeface="Poppins"/>
                <a:cs typeface="Poppins"/>
                <a:sym typeface="Poppins"/>
              </a:rPr>
              <a:t>Pase tiempo con sus hijos y aprenda lo que está sucediendo en sus vidas. </a:t>
            </a:r>
            <a:endParaRPr/>
          </a:p>
          <a:p>
            <a:pPr indent="-355600" lvl="0" marL="457200" marR="0" rtl="0" algn="l">
              <a:lnSpc>
                <a:spcPct val="115000"/>
              </a:lnSpc>
              <a:spcBef>
                <a:spcPts val="0"/>
              </a:spcBef>
              <a:spcAft>
                <a:spcPts val="0"/>
              </a:spcAft>
              <a:buClr>
                <a:srgbClr val="042B4C"/>
              </a:buClr>
              <a:buSzPct val="108108"/>
              <a:buFont typeface="Poppins"/>
              <a:buChar char="■"/>
            </a:pPr>
            <a:r>
              <a:rPr b="0" i="0" lang="en-US" sz="2000" u="none" cap="none" strike="noStrike">
                <a:solidFill>
                  <a:srgbClr val="042B4C"/>
                </a:solidFill>
                <a:latin typeface="Poppins"/>
                <a:ea typeface="Poppins"/>
                <a:cs typeface="Poppins"/>
                <a:sym typeface="Poppins"/>
              </a:rPr>
              <a:t>Si sus hijos piensan que usted está dispuesto a ayudarlos, será más probable que se acerquen a usted para hablar sobre las drogas y situaciones que los hacen sentirse incómodos. </a:t>
            </a:r>
            <a:endParaRPr/>
          </a:p>
          <a:p>
            <a:pPr indent="0" lvl="0" marL="457200" marR="0" rtl="0" algn="l">
              <a:lnSpc>
                <a:spcPct val="100000"/>
              </a:lnSpc>
              <a:spcBef>
                <a:spcPts val="0"/>
              </a:spcBef>
              <a:spcAft>
                <a:spcPts val="0"/>
              </a:spcAft>
              <a:buClr>
                <a:srgbClr val="000000"/>
              </a:buClr>
              <a:buSzPct val="94594"/>
              <a:buFont typeface="Arial"/>
              <a:buNone/>
            </a:pPr>
            <a:r>
              <a:t/>
            </a:r>
            <a:endParaRPr b="0" i="0" sz="1600" u="none" cap="none" strike="noStrike">
              <a:solidFill>
                <a:srgbClr val="000000"/>
              </a:solidFill>
              <a:latin typeface="Poppins"/>
              <a:ea typeface="Poppins"/>
              <a:cs typeface="Poppins"/>
              <a:sym typeface="Poppins"/>
            </a:endParaRPr>
          </a:p>
          <a:p>
            <a:pPr indent="0" lvl="0" marL="457200" marR="0" rtl="0" algn="l">
              <a:lnSpc>
                <a:spcPct val="100000"/>
              </a:lnSpc>
              <a:spcBef>
                <a:spcPts val="0"/>
              </a:spcBef>
              <a:spcAft>
                <a:spcPts val="0"/>
              </a:spcAft>
              <a:buClr>
                <a:srgbClr val="000000"/>
              </a:buClr>
              <a:buSzPct val="94594"/>
              <a:buFont typeface="Arial"/>
              <a:buNone/>
            </a:pPr>
            <a:r>
              <a:t/>
            </a:r>
            <a:endParaRPr b="0" i="0" sz="1600" u="none" cap="none" strike="noStrike">
              <a:solidFill>
                <a:srgbClr val="000000"/>
              </a:solidFill>
              <a:latin typeface="Poppins"/>
              <a:ea typeface="Poppins"/>
              <a:cs typeface="Poppins"/>
              <a:sym typeface="Poppins"/>
            </a:endParaRPr>
          </a:p>
        </p:txBody>
      </p:sp>
      <p:sp>
        <p:nvSpPr>
          <p:cNvPr id="511" name="Google Shape;511;p35"/>
          <p:cNvSpPr txBox="1"/>
          <p:nvPr/>
        </p:nvSpPr>
        <p:spPr>
          <a:xfrm>
            <a:off x="642267" y="6217325"/>
            <a:ext cx="5674500" cy="477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0" i="0" lang="en-US" sz="800" u="none" cap="none" strike="noStrike">
                <a:solidFill>
                  <a:schemeClr val="dk1"/>
                </a:solidFill>
                <a:latin typeface="Poppins"/>
                <a:ea typeface="Poppins"/>
                <a:cs typeface="Poppins"/>
                <a:sym typeface="Poppins"/>
              </a:rPr>
              <a:t>Administración para el Control de Drogas del Departamento de Justicia de los EE. UU.</a:t>
            </a:r>
            <a:endParaRPr/>
          </a:p>
          <a:p>
            <a:pPr indent="0" lvl="0" marL="0" marR="0" rtl="0" algn="l">
              <a:lnSpc>
                <a:spcPct val="100000"/>
              </a:lnSpc>
              <a:spcBef>
                <a:spcPts val="360"/>
              </a:spcBef>
              <a:spcAft>
                <a:spcPts val="0"/>
              </a:spcAft>
              <a:buClr>
                <a:schemeClr val="dk1"/>
              </a:buClr>
              <a:buSzPts val="1656"/>
              <a:buFont typeface="Arial"/>
              <a:buNone/>
            </a:pPr>
            <a:r>
              <a:rPr b="0" i="0" lang="en-US" sz="800" u="sng" cap="none" strike="noStrike">
                <a:solidFill>
                  <a:schemeClr val="hlink"/>
                </a:solidFill>
                <a:latin typeface="Poppins"/>
                <a:ea typeface="Poppins"/>
                <a:cs typeface="Poppins"/>
                <a:sym typeface="Poppins"/>
                <a:hlinkClick r:id="rId5"/>
              </a:rPr>
              <a:t>https://www.dea.gov/sites/default/files/2018-06/growing-up-drug-free-2017.pdf</a:t>
            </a:r>
            <a:r>
              <a:rPr b="0" i="0" lang="en-US" sz="800" u="none" cap="none" strike="noStrike">
                <a:solidFill>
                  <a:schemeClr val="dk2"/>
                </a:solidFill>
                <a:latin typeface="Poppins"/>
                <a:ea typeface="Poppins"/>
                <a:cs typeface="Poppins"/>
                <a:sym typeface="Poppins"/>
              </a:rPr>
              <a:t> </a:t>
            </a:r>
            <a:endParaRPr/>
          </a:p>
        </p:txBody>
      </p:sp>
      <p:pic>
        <p:nvPicPr>
          <p:cNvPr id="512" name="Google Shape;512;p35"/>
          <p:cNvPicPr preferRelativeResize="0"/>
          <p:nvPr/>
        </p:nvPicPr>
        <p:blipFill rotWithShape="1">
          <a:blip r:embed="rId6">
            <a:alphaModFix/>
          </a:blip>
          <a:srcRect b="0" l="0" r="0" t="0"/>
          <a:stretch/>
        </p:blipFill>
        <p:spPr>
          <a:xfrm>
            <a:off x="10438245" y="391960"/>
            <a:ext cx="1363180" cy="411172"/>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E7E4"/>
        </a:solidFill>
      </p:bgPr>
    </p:bg>
    <p:spTree>
      <p:nvGrpSpPr>
        <p:cNvPr id="516" name="Shape 516"/>
        <p:cNvGrpSpPr/>
        <p:nvPr/>
      </p:nvGrpSpPr>
      <p:grpSpPr>
        <a:xfrm>
          <a:off x="0" y="0"/>
          <a:ext cx="0" cy="0"/>
          <a:chOff x="0" y="0"/>
          <a:chExt cx="0" cy="0"/>
        </a:xfrm>
      </p:grpSpPr>
      <p:pic>
        <p:nvPicPr>
          <p:cNvPr id="517" name="Google Shape;517;g25b7b99e7ac_1_326"/>
          <p:cNvPicPr preferRelativeResize="0"/>
          <p:nvPr/>
        </p:nvPicPr>
        <p:blipFill rotWithShape="1">
          <a:blip r:embed="rId3">
            <a:alphaModFix/>
          </a:blip>
          <a:srcRect b="0" l="0" r="0" t="0"/>
          <a:stretch/>
        </p:blipFill>
        <p:spPr>
          <a:xfrm>
            <a:off x="-59200" y="-1"/>
            <a:ext cx="12251200" cy="6858000"/>
          </a:xfrm>
          <a:prstGeom prst="rect">
            <a:avLst/>
          </a:prstGeom>
          <a:noFill/>
          <a:ln>
            <a:noFill/>
          </a:ln>
        </p:spPr>
      </p:pic>
      <p:pic>
        <p:nvPicPr>
          <p:cNvPr id="518" name="Google Shape;518;g25b7b99e7ac_1_326"/>
          <p:cNvPicPr preferRelativeResize="0"/>
          <p:nvPr/>
        </p:nvPicPr>
        <p:blipFill rotWithShape="1">
          <a:blip r:embed="rId4">
            <a:alphaModFix/>
          </a:blip>
          <a:srcRect b="0" l="0" r="0" t="0"/>
          <a:stretch/>
        </p:blipFill>
        <p:spPr>
          <a:xfrm>
            <a:off x="10438245" y="391960"/>
            <a:ext cx="1022385" cy="308379"/>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2" name="Shape 522"/>
        <p:cNvGrpSpPr/>
        <p:nvPr/>
      </p:nvGrpSpPr>
      <p:grpSpPr>
        <a:xfrm>
          <a:off x="0" y="0"/>
          <a:ext cx="0" cy="0"/>
          <a:chOff x="0" y="0"/>
          <a:chExt cx="0" cy="0"/>
        </a:xfrm>
      </p:grpSpPr>
      <p:sp>
        <p:nvSpPr>
          <p:cNvPr id="523" name="Google Shape;523;g25b7b99e7ac_1_332"/>
          <p:cNvSpPr txBox="1"/>
          <p:nvPr>
            <p:ph type="title"/>
          </p:nvPr>
        </p:nvSpPr>
        <p:spPr>
          <a:xfrm>
            <a:off x="838200" y="365127"/>
            <a:ext cx="10515600" cy="13257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4000"/>
              <a:buFont typeface="Arial"/>
              <a:buNone/>
            </a:pPr>
            <a:r>
              <a:rPr b="1" lang="en-US" sz="3200" cap="none">
                <a:latin typeface="Poppins"/>
                <a:ea typeface="Poppins"/>
                <a:cs typeface="Poppins"/>
                <a:sym typeface="Poppins"/>
              </a:rPr>
              <a:t>Questions…</a:t>
            </a:r>
            <a:endParaRPr sz="3200">
              <a:latin typeface="Poppins"/>
              <a:ea typeface="Poppins"/>
              <a:cs typeface="Poppins"/>
              <a:sym typeface="Poppins"/>
            </a:endParaRPr>
          </a:p>
        </p:txBody>
      </p:sp>
      <p:sp>
        <p:nvSpPr>
          <p:cNvPr id="524" name="Google Shape;524;g25b7b99e7ac_1_332"/>
          <p:cNvSpPr txBox="1"/>
          <p:nvPr/>
        </p:nvSpPr>
        <p:spPr>
          <a:xfrm>
            <a:off x="7506300" y="1690825"/>
            <a:ext cx="3999900" cy="4351200"/>
          </a:xfrm>
          <a:prstGeom prst="rect">
            <a:avLst/>
          </a:prstGeom>
          <a:noFill/>
          <a:ln>
            <a:noFill/>
          </a:ln>
        </p:spPr>
        <p:txBody>
          <a:bodyPr anchorCtr="0" anchor="ctr" bIns="45700" lIns="91425" spcFirstLastPara="1" rIns="91425" wrap="square" tIns="45700">
            <a:normAutofit/>
          </a:bodyPr>
          <a:lstStyle/>
          <a:p>
            <a:pPr indent="0" lvl="0" marL="0" marR="0" rtl="0" algn="ctr">
              <a:lnSpc>
                <a:spcPct val="115000"/>
              </a:lnSpc>
              <a:spcBef>
                <a:spcPts val="0"/>
              </a:spcBef>
              <a:spcAft>
                <a:spcPts val="0"/>
              </a:spcAft>
              <a:buClr>
                <a:srgbClr val="000000"/>
              </a:buClr>
              <a:buSzPts val="1400"/>
              <a:buFont typeface="Arial"/>
              <a:buNone/>
            </a:pPr>
            <a:r>
              <a:rPr b="1" i="0" lang="en-US" sz="1400" u="sng" cap="none" strike="noStrike">
                <a:solidFill>
                  <a:srgbClr val="ED7D31"/>
                </a:solidFill>
                <a:latin typeface="Poppins"/>
                <a:ea typeface="Poppins"/>
                <a:cs typeface="Poppins"/>
                <a:sym typeface="Poppins"/>
              </a:rPr>
              <a:t>Maya Rosas</a:t>
            </a:r>
            <a:r>
              <a:rPr b="0" i="0" lang="en-US" sz="1400" u="sng" cap="none" strike="noStrike">
                <a:solidFill>
                  <a:srgbClr val="ED7D31"/>
                </a:solidFill>
                <a:latin typeface="Poppins"/>
                <a:ea typeface="Poppins"/>
                <a:cs typeface="Poppins"/>
                <a:sym typeface="Poppins"/>
              </a:rPr>
              <a:t> </a:t>
            </a:r>
            <a:endParaRPr b="0" i="0" sz="1400" u="none" cap="none" strike="noStrike">
              <a:solidFill>
                <a:srgbClr val="ED7D31"/>
              </a:solidFill>
              <a:latin typeface="Poppins"/>
              <a:ea typeface="Poppins"/>
              <a:cs typeface="Poppins"/>
              <a:sym typeface="Poppins"/>
            </a:endParaRPr>
          </a:p>
          <a:p>
            <a:pPr indent="0" lvl="0" marL="0" marR="0" rtl="0" algn="ctr">
              <a:lnSpc>
                <a:spcPct val="115000"/>
              </a:lnSpc>
              <a:spcBef>
                <a:spcPts val="0"/>
              </a:spcBef>
              <a:spcAft>
                <a:spcPts val="0"/>
              </a:spcAft>
              <a:buClr>
                <a:srgbClr val="000000"/>
              </a:buClr>
              <a:buSzPts val="1400"/>
              <a:buFont typeface="Arial"/>
              <a:buNone/>
            </a:pPr>
            <a:r>
              <a:rPr b="0" i="0" lang="en-US" sz="1400" u="none" cap="none" strike="noStrike">
                <a:solidFill>
                  <a:srgbClr val="002177"/>
                </a:solidFill>
                <a:latin typeface="Poppins"/>
                <a:ea typeface="Poppins"/>
                <a:cs typeface="Poppins"/>
                <a:sym typeface="Poppins"/>
              </a:rPr>
              <a:t>T.U.P.E. Coordinator</a:t>
            </a:r>
            <a:endParaRPr b="0" i="0" sz="1400" u="none" cap="none" strike="noStrike">
              <a:solidFill>
                <a:srgbClr val="002177"/>
              </a:solidFill>
              <a:latin typeface="Poppins"/>
              <a:ea typeface="Poppins"/>
              <a:cs typeface="Poppins"/>
              <a:sym typeface="Poppins"/>
            </a:endParaRPr>
          </a:p>
          <a:p>
            <a:pPr indent="0" lvl="0" marL="114300" marR="0" rtl="0" algn="ctr">
              <a:lnSpc>
                <a:spcPct val="115000"/>
              </a:lnSpc>
              <a:spcBef>
                <a:spcPts val="0"/>
              </a:spcBef>
              <a:spcAft>
                <a:spcPts val="0"/>
              </a:spcAft>
              <a:buClr>
                <a:srgbClr val="000000"/>
              </a:buClr>
              <a:buSzPts val="1400"/>
              <a:buFont typeface="Arial"/>
              <a:buNone/>
            </a:pPr>
            <a:r>
              <a:rPr b="1" i="0" lang="en-US" sz="1400" u="none" cap="none" strike="noStrike">
                <a:solidFill>
                  <a:srgbClr val="002177"/>
                </a:solidFill>
                <a:latin typeface="Poppins"/>
                <a:ea typeface="Poppins"/>
                <a:cs typeface="Poppins"/>
                <a:sym typeface="Poppins"/>
              </a:rPr>
              <a:t>Beyond the Bell</a:t>
            </a:r>
            <a:endParaRPr b="0" i="0" sz="1400" u="none" cap="none" strike="noStrike">
              <a:solidFill>
                <a:srgbClr val="002177"/>
              </a:solidFill>
              <a:latin typeface="Poppins"/>
              <a:ea typeface="Poppins"/>
              <a:cs typeface="Poppins"/>
              <a:sym typeface="Poppins"/>
            </a:endParaRPr>
          </a:p>
          <a:p>
            <a:pPr indent="0" lvl="0" marL="0" marR="0" rtl="0" algn="ctr">
              <a:lnSpc>
                <a:spcPct val="115000"/>
              </a:lnSpc>
              <a:spcBef>
                <a:spcPts val="0"/>
              </a:spcBef>
              <a:spcAft>
                <a:spcPts val="0"/>
              </a:spcAft>
              <a:buClr>
                <a:srgbClr val="000000"/>
              </a:buClr>
              <a:buSzPts val="1400"/>
              <a:buFont typeface="Arial"/>
              <a:buNone/>
            </a:pPr>
            <a:r>
              <a:rPr b="0" i="0" lang="en-US" sz="1400" u="none" cap="none" strike="noStrike">
                <a:solidFill>
                  <a:srgbClr val="002177"/>
                </a:solidFill>
                <a:latin typeface="Poppins"/>
                <a:ea typeface="Poppins"/>
                <a:cs typeface="Poppins"/>
                <a:sym typeface="Poppins"/>
              </a:rPr>
              <a:t>mdr3802</a:t>
            </a:r>
            <a:r>
              <a:rPr b="0" i="0" lang="en-US" sz="1400" u="sng" cap="none" strike="noStrike">
                <a:solidFill>
                  <a:srgbClr val="002177"/>
                </a:solidFill>
                <a:latin typeface="Poppins"/>
                <a:ea typeface="Poppins"/>
                <a:cs typeface="Poppins"/>
                <a:sym typeface="Poppins"/>
                <a:hlinkClick r:id="rId3">
                  <a:extLst>
                    <a:ext uri="{A12FA001-AC4F-418D-AE19-62706E023703}">
                      <ahyp:hlinkClr val="tx"/>
                    </a:ext>
                  </a:extLst>
                </a:hlinkClick>
              </a:rPr>
              <a:t>@lausd.net</a:t>
            </a:r>
            <a:endParaRPr b="1" i="0" sz="1400" u="none" cap="none" strike="noStrike">
              <a:solidFill>
                <a:srgbClr val="002177"/>
              </a:solidFill>
              <a:latin typeface="Poppins"/>
              <a:ea typeface="Poppins"/>
              <a:cs typeface="Poppins"/>
              <a:sym typeface="Poppins"/>
            </a:endParaRPr>
          </a:p>
          <a:p>
            <a:pPr indent="0" lvl="0" marL="0" marR="0" rtl="0" algn="ctr">
              <a:lnSpc>
                <a:spcPct val="115000"/>
              </a:lnSpc>
              <a:spcBef>
                <a:spcPts val="0"/>
              </a:spcBef>
              <a:spcAft>
                <a:spcPts val="0"/>
              </a:spcAft>
              <a:buClr>
                <a:srgbClr val="000000"/>
              </a:buClr>
              <a:buSzPts val="1400"/>
              <a:buFont typeface="Arial"/>
              <a:buNone/>
            </a:pPr>
            <a:r>
              <a:rPr b="1" i="0" lang="en-US" sz="1400" u="none" cap="none" strike="noStrike">
                <a:solidFill>
                  <a:srgbClr val="002177"/>
                </a:solidFill>
                <a:latin typeface="Poppins"/>
                <a:ea typeface="Poppins"/>
                <a:cs typeface="Poppins"/>
                <a:sym typeface="Poppins"/>
              </a:rPr>
              <a:t>(213) 241-3029</a:t>
            </a:r>
            <a:endParaRPr b="1" i="0" sz="1400" u="none" cap="none" strike="noStrike">
              <a:solidFill>
                <a:srgbClr val="002177"/>
              </a:solidFill>
              <a:latin typeface="Poppins"/>
              <a:ea typeface="Poppins"/>
              <a:cs typeface="Poppins"/>
              <a:sym typeface="Poppins"/>
            </a:endParaRPr>
          </a:p>
          <a:p>
            <a:pPr indent="0" lvl="0" marL="0" marR="0" rtl="0" algn="ctr">
              <a:lnSpc>
                <a:spcPct val="115000"/>
              </a:lnSpc>
              <a:spcBef>
                <a:spcPts val="0"/>
              </a:spcBef>
              <a:spcAft>
                <a:spcPts val="0"/>
              </a:spcAft>
              <a:buClr>
                <a:srgbClr val="000000"/>
              </a:buClr>
              <a:buSzPts val="1400"/>
              <a:buFont typeface="Arial"/>
              <a:buNone/>
            </a:pPr>
            <a:r>
              <a:t/>
            </a:r>
            <a:endParaRPr b="1" i="0" sz="1400" u="sng" cap="none" strike="noStrike">
              <a:solidFill>
                <a:srgbClr val="002177"/>
              </a:solidFill>
              <a:latin typeface="Poppins"/>
              <a:ea typeface="Poppins"/>
              <a:cs typeface="Poppins"/>
              <a:sym typeface="Poppins"/>
            </a:endParaRPr>
          </a:p>
          <a:p>
            <a:pPr indent="0" lvl="0" marL="0" marR="0" rtl="0" algn="ctr">
              <a:lnSpc>
                <a:spcPct val="115000"/>
              </a:lnSpc>
              <a:spcBef>
                <a:spcPts val="0"/>
              </a:spcBef>
              <a:spcAft>
                <a:spcPts val="0"/>
              </a:spcAft>
              <a:buClr>
                <a:srgbClr val="000000"/>
              </a:buClr>
              <a:buSzPts val="1400"/>
              <a:buFont typeface="Arial"/>
              <a:buNone/>
            </a:pPr>
            <a:r>
              <a:rPr b="1" i="0" lang="en-US" sz="1400" u="sng" cap="none" strike="noStrike">
                <a:solidFill>
                  <a:srgbClr val="ED7D31"/>
                </a:solidFill>
                <a:latin typeface="Poppins"/>
                <a:ea typeface="Poppins"/>
                <a:cs typeface="Poppins"/>
                <a:sym typeface="Poppins"/>
              </a:rPr>
              <a:t>Francisca Gamez</a:t>
            </a:r>
            <a:r>
              <a:rPr b="0" i="0" lang="en-US" sz="1400" u="sng" cap="none" strike="noStrike">
                <a:solidFill>
                  <a:srgbClr val="002177"/>
                </a:solidFill>
                <a:latin typeface="Poppins"/>
                <a:ea typeface="Poppins"/>
                <a:cs typeface="Poppins"/>
                <a:sym typeface="Poppins"/>
              </a:rPr>
              <a:t>  </a:t>
            </a:r>
            <a:endParaRPr b="0" i="0" sz="1400" u="none" cap="none" strike="noStrike">
              <a:solidFill>
                <a:srgbClr val="002177"/>
              </a:solidFill>
              <a:latin typeface="Poppins"/>
              <a:ea typeface="Poppins"/>
              <a:cs typeface="Poppins"/>
              <a:sym typeface="Poppins"/>
            </a:endParaRPr>
          </a:p>
          <a:p>
            <a:pPr indent="0" lvl="0" marL="0" marR="0" rtl="0" algn="ctr">
              <a:lnSpc>
                <a:spcPct val="115000"/>
              </a:lnSpc>
              <a:spcBef>
                <a:spcPts val="0"/>
              </a:spcBef>
              <a:spcAft>
                <a:spcPts val="0"/>
              </a:spcAft>
              <a:buClr>
                <a:srgbClr val="000000"/>
              </a:buClr>
              <a:buSzPts val="1400"/>
              <a:buFont typeface="Arial"/>
              <a:buNone/>
            </a:pPr>
            <a:r>
              <a:rPr b="0" i="0" lang="en-US" sz="1400" u="none" cap="none" strike="noStrike">
                <a:solidFill>
                  <a:srgbClr val="002177"/>
                </a:solidFill>
                <a:latin typeface="Poppins"/>
                <a:ea typeface="Poppins"/>
                <a:cs typeface="Poppins"/>
                <a:sym typeface="Poppins"/>
              </a:rPr>
              <a:t>High School Field Coordinator</a:t>
            </a:r>
            <a:endParaRPr b="1" i="0" sz="1400" u="none" cap="none" strike="noStrike">
              <a:solidFill>
                <a:srgbClr val="002177"/>
              </a:solidFill>
              <a:latin typeface="Poppins"/>
              <a:ea typeface="Poppins"/>
              <a:cs typeface="Poppins"/>
              <a:sym typeface="Poppins"/>
            </a:endParaRPr>
          </a:p>
          <a:p>
            <a:pPr indent="0" lvl="0" marL="114300" marR="0" rtl="0" algn="ctr">
              <a:lnSpc>
                <a:spcPct val="115000"/>
              </a:lnSpc>
              <a:spcBef>
                <a:spcPts val="0"/>
              </a:spcBef>
              <a:spcAft>
                <a:spcPts val="0"/>
              </a:spcAft>
              <a:buClr>
                <a:srgbClr val="000000"/>
              </a:buClr>
              <a:buSzPts val="1400"/>
              <a:buFont typeface="Arial"/>
              <a:buNone/>
            </a:pPr>
            <a:r>
              <a:rPr b="1" i="0" lang="en-US" sz="1400" u="none" cap="none" strike="noStrike">
                <a:solidFill>
                  <a:srgbClr val="002177"/>
                </a:solidFill>
                <a:latin typeface="Poppins"/>
                <a:ea typeface="Poppins"/>
                <a:cs typeface="Poppins"/>
                <a:sym typeface="Poppins"/>
              </a:rPr>
              <a:t>Beyond the Bell</a:t>
            </a:r>
            <a:endParaRPr b="0" i="0" sz="1400" u="none" cap="none" strike="noStrike">
              <a:solidFill>
                <a:srgbClr val="002177"/>
              </a:solidFill>
              <a:latin typeface="Poppins"/>
              <a:ea typeface="Poppins"/>
              <a:cs typeface="Poppins"/>
              <a:sym typeface="Poppins"/>
            </a:endParaRPr>
          </a:p>
          <a:p>
            <a:pPr indent="0" lvl="0" marL="0" marR="0" rtl="0" algn="ctr">
              <a:lnSpc>
                <a:spcPct val="115000"/>
              </a:lnSpc>
              <a:spcBef>
                <a:spcPts val="0"/>
              </a:spcBef>
              <a:spcAft>
                <a:spcPts val="0"/>
              </a:spcAft>
              <a:buClr>
                <a:srgbClr val="000000"/>
              </a:buClr>
              <a:buSzPts val="1400"/>
              <a:buFont typeface="Arial"/>
              <a:buNone/>
            </a:pPr>
            <a:r>
              <a:rPr b="0" i="0" lang="en-US" sz="1400" u="sng" cap="none" strike="noStrike">
                <a:solidFill>
                  <a:srgbClr val="002177"/>
                </a:solidFill>
                <a:latin typeface="Poppins"/>
                <a:ea typeface="Poppins"/>
                <a:cs typeface="Poppins"/>
                <a:sym typeface="Poppins"/>
                <a:hlinkClick r:id="rId4">
                  <a:extLst>
                    <a:ext uri="{A12FA001-AC4F-418D-AE19-62706E023703}">
                      <ahyp:hlinkClr val="tx"/>
                    </a:ext>
                  </a:extLst>
                </a:hlinkClick>
              </a:rPr>
              <a:t>fxg9203@lausd.net</a:t>
            </a:r>
            <a:endParaRPr b="1" i="0" sz="1400" u="none" cap="none" strike="noStrike">
              <a:solidFill>
                <a:srgbClr val="002177"/>
              </a:solidFill>
              <a:latin typeface="Poppins"/>
              <a:ea typeface="Poppins"/>
              <a:cs typeface="Poppins"/>
              <a:sym typeface="Poppins"/>
            </a:endParaRPr>
          </a:p>
          <a:p>
            <a:pPr indent="0" lvl="0" marL="114300" marR="0" rtl="0" algn="ctr">
              <a:lnSpc>
                <a:spcPct val="115000"/>
              </a:lnSpc>
              <a:spcBef>
                <a:spcPts val="0"/>
              </a:spcBef>
              <a:spcAft>
                <a:spcPts val="0"/>
              </a:spcAft>
              <a:buClr>
                <a:srgbClr val="000000"/>
              </a:buClr>
              <a:buSzPts val="1400"/>
              <a:buFont typeface="Arial"/>
              <a:buNone/>
            </a:pPr>
            <a:r>
              <a:rPr b="1" i="0" lang="en-US" sz="1400" u="none" cap="none" strike="noStrike">
                <a:solidFill>
                  <a:srgbClr val="002177"/>
                </a:solidFill>
                <a:latin typeface="Poppins"/>
                <a:ea typeface="Poppins"/>
                <a:cs typeface="Poppins"/>
                <a:sym typeface="Poppins"/>
              </a:rPr>
              <a:t>(213) 241-3111</a:t>
            </a:r>
            <a:endParaRPr b="1" i="0" sz="1400" u="none" cap="none" strike="noStrike">
              <a:solidFill>
                <a:srgbClr val="002177"/>
              </a:solidFill>
              <a:latin typeface="Poppins"/>
              <a:ea typeface="Poppins"/>
              <a:cs typeface="Poppins"/>
              <a:sym typeface="Poppins"/>
            </a:endParaRPr>
          </a:p>
          <a:p>
            <a:pPr indent="0" lvl="0" marL="0" marR="0" rtl="0" algn="ctr">
              <a:lnSpc>
                <a:spcPct val="115000"/>
              </a:lnSpc>
              <a:spcBef>
                <a:spcPts val="0"/>
              </a:spcBef>
              <a:spcAft>
                <a:spcPts val="0"/>
              </a:spcAft>
              <a:buClr>
                <a:srgbClr val="000000"/>
              </a:buClr>
              <a:buSzPts val="1400"/>
              <a:buFont typeface="Arial"/>
              <a:buNone/>
            </a:pPr>
            <a:r>
              <a:t/>
            </a:r>
            <a:endParaRPr b="1" i="0" sz="1400" u="none" cap="none" strike="noStrike">
              <a:solidFill>
                <a:srgbClr val="002177"/>
              </a:solidFill>
              <a:latin typeface="Poppins"/>
              <a:ea typeface="Poppins"/>
              <a:cs typeface="Poppins"/>
              <a:sym typeface="Poppins"/>
            </a:endParaRPr>
          </a:p>
          <a:p>
            <a:pPr indent="0" lvl="0" marL="0" marR="0" rtl="0" algn="ctr">
              <a:lnSpc>
                <a:spcPct val="115000"/>
              </a:lnSpc>
              <a:spcBef>
                <a:spcPts val="0"/>
              </a:spcBef>
              <a:spcAft>
                <a:spcPts val="0"/>
              </a:spcAft>
              <a:buClr>
                <a:srgbClr val="000000"/>
              </a:buClr>
              <a:buSzPts val="1400"/>
              <a:buFont typeface="Arial"/>
              <a:buNone/>
            </a:pPr>
            <a:r>
              <a:rPr b="1" i="0" lang="en-US" sz="1400" u="sng" cap="none" strike="noStrike">
                <a:solidFill>
                  <a:srgbClr val="ED7D31"/>
                </a:solidFill>
                <a:latin typeface="Poppins"/>
                <a:ea typeface="Poppins"/>
                <a:cs typeface="Poppins"/>
                <a:sym typeface="Poppins"/>
              </a:rPr>
              <a:t>Daniel Soto</a:t>
            </a:r>
            <a:endParaRPr b="0" i="0" sz="1400" u="sng" cap="none" strike="noStrike">
              <a:solidFill>
                <a:srgbClr val="ED7D31"/>
              </a:solidFill>
              <a:latin typeface="Poppins"/>
              <a:ea typeface="Poppins"/>
              <a:cs typeface="Poppins"/>
              <a:sym typeface="Poppins"/>
            </a:endParaRPr>
          </a:p>
          <a:p>
            <a:pPr indent="0" lvl="0" marL="0" marR="0" rtl="0" algn="ctr">
              <a:lnSpc>
                <a:spcPct val="115000"/>
              </a:lnSpc>
              <a:spcBef>
                <a:spcPts val="0"/>
              </a:spcBef>
              <a:spcAft>
                <a:spcPts val="0"/>
              </a:spcAft>
              <a:buClr>
                <a:srgbClr val="000000"/>
              </a:buClr>
              <a:buSzPts val="1400"/>
              <a:buFont typeface="Arial"/>
              <a:buNone/>
            </a:pPr>
            <a:r>
              <a:rPr b="0" i="0" lang="en-US" sz="1400" u="none" cap="none" strike="noStrike">
                <a:solidFill>
                  <a:srgbClr val="002177"/>
                </a:solidFill>
                <a:latin typeface="Poppins"/>
                <a:ea typeface="Poppins"/>
                <a:cs typeface="Poppins"/>
                <a:sym typeface="Poppins"/>
              </a:rPr>
              <a:t>Project Director </a:t>
            </a:r>
            <a:endParaRPr b="0" i="0" sz="1400" u="none" cap="none" strike="noStrike">
              <a:solidFill>
                <a:srgbClr val="002177"/>
              </a:solidFill>
              <a:latin typeface="Poppins"/>
              <a:ea typeface="Poppins"/>
              <a:cs typeface="Poppins"/>
              <a:sym typeface="Poppins"/>
            </a:endParaRPr>
          </a:p>
          <a:p>
            <a:pPr indent="0" lvl="0" marL="0" marR="0" rtl="0" algn="ctr">
              <a:lnSpc>
                <a:spcPct val="115000"/>
              </a:lnSpc>
              <a:spcBef>
                <a:spcPts val="0"/>
              </a:spcBef>
              <a:spcAft>
                <a:spcPts val="0"/>
              </a:spcAft>
              <a:buClr>
                <a:srgbClr val="000000"/>
              </a:buClr>
              <a:buSzPts val="1400"/>
              <a:buFont typeface="Arial"/>
              <a:buNone/>
            </a:pPr>
            <a:r>
              <a:rPr b="0" i="0" lang="en-US" sz="1400" u="none" cap="none" strike="noStrike">
                <a:solidFill>
                  <a:srgbClr val="002177"/>
                </a:solidFill>
                <a:latin typeface="Poppins"/>
                <a:ea typeface="Poppins"/>
                <a:cs typeface="Poppins"/>
                <a:sym typeface="Poppins"/>
              </a:rPr>
              <a:t>Institute for Health Promotion and </a:t>
            </a:r>
            <a:endParaRPr b="0" i="0" sz="1400" u="none" cap="none" strike="noStrike">
              <a:solidFill>
                <a:srgbClr val="002177"/>
              </a:solidFill>
              <a:latin typeface="Poppins"/>
              <a:ea typeface="Poppins"/>
              <a:cs typeface="Poppins"/>
              <a:sym typeface="Poppins"/>
            </a:endParaRPr>
          </a:p>
          <a:p>
            <a:pPr indent="0" lvl="0" marL="0" marR="0" rtl="0" algn="ctr">
              <a:lnSpc>
                <a:spcPct val="115000"/>
              </a:lnSpc>
              <a:spcBef>
                <a:spcPts val="0"/>
              </a:spcBef>
              <a:spcAft>
                <a:spcPts val="0"/>
              </a:spcAft>
              <a:buClr>
                <a:srgbClr val="000000"/>
              </a:buClr>
              <a:buSzPts val="1400"/>
              <a:buFont typeface="Arial"/>
              <a:buNone/>
            </a:pPr>
            <a:r>
              <a:rPr b="0" i="0" lang="en-US" sz="1400" u="none" cap="none" strike="noStrike">
                <a:solidFill>
                  <a:srgbClr val="002177"/>
                </a:solidFill>
                <a:latin typeface="Poppins"/>
                <a:ea typeface="Poppins"/>
                <a:cs typeface="Poppins"/>
                <a:sym typeface="Poppins"/>
              </a:rPr>
              <a:t>Disease Prevention Research </a:t>
            </a:r>
            <a:endParaRPr b="0" i="0" sz="1400" u="none" cap="none" strike="noStrike">
              <a:solidFill>
                <a:srgbClr val="002177"/>
              </a:solidFill>
              <a:latin typeface="Poppins"/>
              <a:ea typeface="Poppins"/>
              <a:cs typeface="Poppins"/>
              <a:sym typeface="Poppins"/>
            </a:endParaRPr>
          </a:p>
          <a:p>
            <a:pPr indent="0" lvl="0" marL="0" marR="0" rtl="0" algn="ctr">
              <a:lnSpc>
                <a:spcPct val="115000"/>
              </a:lnSpc>
              <a:spcBef>
                <a:spcPts val="0"/>
              </a:spcBef>
              <a:spcAft>
                <a:spcPts val="0"/>
              </a:spcAft>
              <a:buClr>
                <a:srgbClr val="000000"/>
              </a:buClr>
              <a:buSzPts val="1400"/>
              <a:buFont typeface="Arial"/>
              <a:buNone/>
            </a:pPr>
            <a:r>
              <a:rPr b="0" i="0" lang="en-US" sz="1400" u="none" cap="none" strike="noStrike">
                <a:solidFill>
                  <a:srgbClr val="002177"/>
                </a:solidFill>
                <a:latin typeface="Poppins"/>
                <a:ea typeface="Poppins"/>
                <a:cs typeface="Poppins"/>
                <a:sym typeface="Poppins"/>
              </a:rPr>
              <a:t>USC Keck School of Medicine</a:t>
            </a:r>
            <a:endParaRPr b="1" i="0" sz="1400" u="none" cap="none" strike="noStrike">
              <a:solidFill>
                <a:srgbClr val="002177"/>
              </a:solidFill>
              <a:latin typeface="Poppins"/>
              <a:ea typeface="Poppins"/>
              <a:cs typeface="Poppins"/>
              <a:sym typeface="Poppins"/>
            </a:endParaRPr>
          </a:p>
        </p:txBody>
      </p:sp>
      <p:pic>
        <p:nvPicPr>
          <p:cNvPr descr="Questions" id="525" name="Google Shape;525;g25b7b99e7ac_1_332"/>
          <p:cNvPicPr preferRelativeResize="0"/>
          <p:nvPr/>
        </p:nvPicPr>
        <p:blipFill rotWithShape="1">
          <a:blip r:embed="rId5">
            <a:alphaModFix/>
          </a:blip>
          <a:srcRect b="0" l="0" r="0" t="0"/>
          <a:stretch/>
        </p:blipFill>
        <p:spPr>
          <a:xfrm>
            <a:off x="4394266" y="1754351"/>
            <a:ext cx="3403475" cy="3403475"/>
          </a:xfrm>
          <a:prstGeom prst="rect">
            <a:avLst/>
          </a:prstGeom>
          <a:noFill/>
          <a:ln>
            <a:noFill/>
          </a:ln>
        </p:spPr>
      </p:pic>
      <p:sp>
        <p:nvSpPr>
          <p:cNvPr id="526" name="Google Shape;526;g25b7b99e7ac_1_332"/>
          <p:cNvSpPr txBox="1"/>
          <p:nvPr/>
        </p:nvSpPr>
        <p:spPr>
          <a:xfrm>
            <a:off x="1109775" y="2897350"/>
            <a:ext cx="2979600" cy="14775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400"/>
              <a:buFont typeface="Arial"/>
              <a:buNone/>
            </a:pPr>
            <a:r>
              <a:rPr b="1" i="0" lang="en-US" sz="1400" u="sng" cap="none" strike="noStrike">
                <a:solidFill>
                  <a:srgbClr val="ED7D31"/>
                </a:solidFill>
                <a:latin typeface="Poppins"/>
                <a:ea typeface="Poppins"/>
                <a:cs typeface="Poppins"/>
                <a:sym typeface="Poppins"/>
              </a:rPr>
              <a:t>School Presenter Name</a:t>
            </a:r>
            <a:endParaRPr b="0" i="0" sz="1400" u="none" cap="none" strike="noStrike">
              <a:solidFill>
                <a:srgbClr val="ED7D31"/>
              </a:solidFill>
              <a:latin typeface="Poppins"/>
              <a:ea typeface="Poppins"/>
              <a:cs typeface="Poppins"/>
              <a:sym typeface="Poppins"/>
            </a:endParaRPr>
          </a:p>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Poppins"/>
                <a:ea typeface="Poppins"/>
                <a:cs typeface="Poppins"/>
                <a:sym typeface="Poppins"/>
              </a:rPr>
              <a:t>Title</a:t>
            </a:r>
            <a:endParaRPr b="0" i="0" sz="1400" u="none" cap="none" strike="noStrike">
              <a:solidFill>
                <a:srgbClr val="000000"/>
              </a:solidFill>
              <a:latin typeface="Poppins"/>
              <a:ea typeface="Poppins"/>
              <a:cs typeface="Poppins"/>
              <a:sym typeface="Poppins"/>
            </a:endParaRPr>
          </a:p>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Poppins"/>
                <a:ea typeface="Poppins"/>
                <a:cs typeface="Poppins"/>
                <a:sym typeface="Poppins"/>
              </a:rPr>
              <a:t>Phone Number</a:t>
            </a:r>
            <a:endParaRPr b="1" i="0" sz="1400" u="none" cap="none" strike="noStrike">
              <a:solidFill>
                <a:srgbClr val="000000"/>
              </a:solidFill>
              <a:latin typeface="Poppins"/>
              <a:ea typeface="Poppins"/>
              <a:cs typeface="Poppins"/>
              <a:sym typeface="Poppins"/>
            </a:endParaRPr>
          </a:p>
          <a:p>
            <a:pPr indent="0" lvl="0" marL="114300" marR="0" rtl="0" algn="ctr">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Poppins"/>
                <a:ea typeface="Poppins"/>
                <a:cs typeface="Poppins"/>
                <a:sym typeface="Poppins"/>
              </a:rPr>
              <a:t>Name of School</a:t>
            </a:r>
            <a:endParaRPr b="0" i="0" sz="1400" u="none" cap="none" strike="noStrike">
              <a:solidFill>
                <a:srgbClr val="44546A"/>
              </a:solidFill>
              <a:latin typeface="Poppins"/>
              <a:ea typeface="Poppins"/>
              <a:cs typeface="Poppins"/>
              <a:sym typeface="Poppins"/>
            </a:endParaRPr>
          </a:p>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44546A"/>
                </a:solidFill>
                <a:latin typeface="Poppins"/>
                <a:ea typeface="Poppins"/>
                <a:cs typeface="Poppins"/>
                <a:sym typeface="Poppins"/>
              </a:rPr>
              <a:t>email address</a:t>
            </a:r>
            <a:endParaRPr b="1" i="0" sz="1400" u="none" cap="none" strike="noStrike">
              <a:solidFill>
                <a:srgbClr val="44546A"/>
              </a:solidFill>
              <a:latin typeface="Poppins"/>
              <a:ea typeface="Poppins"/>
              <a:cs typeface="Poppins"/>
              <a:sym typeface="Poppins"/>
            </a:endParaRPr>
          </a:p>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Poppins"/>
                <a:ea typeface="Poppins"/>
                <a:cs typeface="Poppins"/>
                <a:sym typeface="Poppins"/>
              </a:rPr>
              <a:t>(213) 241-3029</a:t>
            </a:r>
            <a:endParaRPr b="0" i="0" sz="1400" u="none" cap="none" strike="noStrike">
              <a:solidFill>
                <a:srgbClr val="000000"/>
              </a:solidFill>
              <a:latin typeface="Arial"/>
              <a:ea typeface="Arial"/>
              <a:cs typeface="Arial"/>
              <a:sym typeface="Arial"/>
            </a:endParaRPr>
          </a:p>
        </p:txBody>
      </p:sp>
      <p:pic>
        <p:nvPicPr>
          <p:cNvPr id="527" name="Google Shape;527;g25b7b99e7ac_1_332"/>
          <p:cNvPicPr preferRelativeResize="0"/>
          <p:nvPr/>
        </p:nvPicPr>
        <p:blipFill rotWithShape="1">
          <a:blip r:embed="rId6">
            <a:alphaModFix/>
          </a:blip>
          <a:srcRect b="0" l="0" r="0" t="0"/>
          <a:stretch/>
        </p:blipFill>
        <p:spPr>
          <a:xfrm>
            <a:off x="10438245" y="391960"/>
            <a:ext cx="1363180" cy="411172"/>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2022-06-16T20:23:13Z</dcterms:created>
  <dc:creator>Meagan Franek- Rafferty</dc:creator>
</cp:coreProperties>
</file>